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59" r:id="rId3"/>
    <p:sldId id="260" r:id="rId4"/>
    <p:sldId id="463" r:id="rId5"/>
    <p:sldId id="265" r:id="rId6"/>
    <p:sldId id="464" r:id="rId7"/>
    <p:sldId id="465" r:id="rId8"/>
    <p:sldId id="466" r:id="rId9"/>
    <p:sldId id="467" r:id="rId10"/>
    <p:sldId id="389" r:id="rId11"/>
    <p:sldId id="469" r:id="rId12"/>
    <p:sldId id="468" r:id="rId13"/>
    <p:sldId id="444" r:id="rId14"/>
    <p:sldId id="470" r:id="rId15"/>
    <p:sldId id="473" r:id="rId16"/>
    <p:sldId id="472" r:id="rId17"/>
    <p:sldId id="471" r:id="rId18"/>
    <p:sldId id="484" r:id="rId19"/>
    <p:sldId id="474" r:id="rId20"/>
    <p:sldId id="475" r:id="rId21"/>
    <p:sldId id="485" r:id="rId22"/>
    <p:sldId id="476" r:id="rId23"/>
    <p:sldId id="477" r:id="rId24"/>
    <p:sldId id="483" r:id="rId25"/>
    <p:sldId id="482" r:id="rId26"/>
    <p:sldId id="478" r:id="rId27"/>
    <p:sldId id="479" r:id="rId28"/>
    <p:sldId id="480" r:id="rId29"/>
    <p:sldId id="486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748F4D1-6C69-455B-B652-0D1851E74A98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98CF3ED-698A-4545-BD75-59E1CE976C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F9605-49B5-4F77-BEF3-8A3B1E594F9F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18292-4AF2-47A1-9C50-3B03CDB60E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BE8D2-D887-4A52-8353-7D8FF3692B4E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17940-9DA1-4765-BA4D-BF89CB43C285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13FA-F7B8-45FF-B1E0-24AD9F3669B8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8A7B-66E2-41EE-9548-A851A41ED946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E091E-9982-4A8D-AEA9-E909AB703D21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53FE6-0861-4B2C-9652-48D8B07EC933}" type="datetime1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0884-DD38-4B21-BB75-912DDEBA8D8C}" type="datetime1">
              <a:rPr lang="en-US" smtClean="0"/>
              <a:t>3/13/2012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78C-244F-4F92-A447-71570ECF607B}" type="datetime1">
              <a:rPr lang="en-US" smtClean="0"/>
              <a:t>3/13/2012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59846-0E2C-4AC7-9353-FA2BA5F615FE}" type="datetime1">
              <a:rPr lang="en-US" smtClean="0"/>
              <a:t>3/13/2012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076C8-01B0-4A94-A70A-B0F849D3311E}" type="datetime1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B3F-8E02-427E-A597-5ACAEB6F7D54}" type="datetime1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DE6A1-6B99-47DE-9939-F2CA70E9AC70}" type="datetime1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8AA6F-24FD-45F3-BFC4-18042538A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3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stime.com/stock-images-brain-scan-image4963114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eamstime.com/stock-images-brain-scan-image4963114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8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2.wav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5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6.wav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WordArt 12"/>
          <p:cNvSpPr>
            <a:spLocks noChangeArrowheads="1" noChangeShapeType="1" noTextEdit="1"/>
          </p:cNvSpPr>
          <p:nvPr/>
        </p:nvSpPr>
        <p:spPr bwMode="auto">
          <a:xfrm>
            <a:off x="2895600" y="990600"/>
            <a:ext cx="3048000" cy="228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MTI</a:t>
            </a:r>
            <a:r>
              <a:rPr lang="en-US" sz="4400" kern="10" baseline="3000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2</a:t>
            </a:r>
            <a:endParaRPr lang="en-US" sz="4400" kern="10" baseline="3000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00" y="6019800"/>
            <a:ext cx="1467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Jim Meadows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08E3-7A08-4357-BF47-278599428935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Picture 9" descr="man puzzle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160020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www.upstate.edu/practice/neurosurgery/education/med_students/angiograms/annlatbas.gif"/>
          <p:cNvPicPr>
            <a:picLocks noChangeAspect="1" noChangeArrowheads="1"/>
          </p:cNvPicPr>
          <p:nvPr/>
        </p:nvPicPr>
        <p:blipFill>
          <a:blip r:embed="rId3" cstate="print"/>
          <a:srcRect t="6584" r="3139" b="11111"/>
          <a:stretch>
            <a:fillRect/>
          </a:stretch>
        </p:blipFill>
        <p:spPr bwMode="auto">
          <a:xfrm>
            <a:off x="0" y="0"/>
            <a:ext cx="3657600" cy="33866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4800" y="228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Basilar Artery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8600" y="990600"/>
            <a:ext cx="48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Formed by the union of both vertebral arteries at the lower border of the </a:t>
            </a:r>
            <a:r>
              <a:rPr lang="en-US" sz="2400" dirty="0" err="1" smtClean="0">
                <a:solidFill>
                  <a:srgbClr val="FF0000"/>
                </a:solidFill>
              </a:rPr>
              <a:t>pons</a:t>
            </a:r>
            <a:r>
              <a:rPr lang="en-US" sz="2400" dirty="0" smtClean="0">
                <a:solidFill>
                  <a:srgbClr val="FF0000"/>
                </a:solidFill>
              </a:rPr>
              <a:t> it terminates forming both posterior cerebral arteries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Branches:  </a:t>
            </a:r>
            <a:r>
              <a:rPr lang="en-US" sz="2400" dirty="0" err="1" smtClean="0">
                <a:solidFill>
                  <a:srgbClr val="FF0000"/>
                </a:solidFill>
              </a:rPr>
              <a:t>pontine</a:t>
            </a:r>
            <a:r>
              <a:rPr lang="en-US" sz="2400" dirty="0" smtClean="0">
                <a:solidFill>
                  <a:srgbClr val="FF0000"/>
                </a:solidFill>
              </a:rPr>
              <a:t>, labyrinthine, anterior inferior </a:t>
            </a:r>
            <a:r>
              <a:rPr lang="en-US" sz="2400" dirty="0" err="1" smtClean="0">
                <a:solidFill>
                  <a:srgbClr val="FF0000"/>
                </a:solidFill>
              </a:rPr>
              <a:t>cerebellar</a:t>
            </a:r>
            <a:r>
              <a:rPr lang="en-US" sz="2400" dirty="0" smtClean="0">
                <a:solidFill>
                  <a:srgbClr val="FF0000"/>
                </a:solidFill>
              </a:rPr>
              <a:t>, superior </a:t>
            </a:r>
            <a:r>
              <a:rPr lang="en-US" sz="2400" dirty="0" err="1" smtClean="0">
                <a:solidFill>
                  <a:srgbClr val="FF0000"/>
                </a:solidFill>
              </a:rPr>
              <a:t>cerebellar</a:t>
            </a:r>
            <a:r>
              <a:rPr lang="en-US" sz="2400" dirty="0" smtClean="0">
                <a:solidFill>
                  <a:srgbClr val="FF0000"/>
                </a:solidFill>
              </a:rPr>
              <a:t>, posterior </a:t>
            </a:r>
            <a:r>
              <a:rPr lang="en-US" sz="2400" dirty="0" err="1" smtClean="0">
                <a:solidFill>
                  <a:srgbClr val="FF0000"/>
                </a:solidFill>
              </a:rPr>
              <a:t>cerebellar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215046" name="Picture 6" descr="http://www.upstate.edu/practice/neurosurgery/education/med_students/angiograms/annapbas.gif"/>
          <p:cNvPicPr>
            <a:picLocks noChangeAspect="1" noChangeArrowheads="1"/>
          </p:cNvPicPr>
          <p:nvPr/>
        </p:nvPicPr>
        <p:blipFill>
          <a:blip r:embed="rId4" cstate="print"/>
          <a:srcRect r="3571" b="14270"/>
          <a:stretch>
            <a:fillRect/>
          </a:stretch>
        </p:blipFill>
        <p:spPr bwMode="auto">
          <a:xfrm>
            <a:off x="0" y="3352800"/>
            <a:ext cx="3657600" cy="3505200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A5FA1-1CD1-497B-A321-AA9D285FD377}" type="datetime1">
              <a:rPr lang="en-US" smtClean="0"/>
              <a:t>3/14/2012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4" name="~PP3975.WAV">
            <a:hlinkClick r:id="" action="ppaction://media"/>
          </p:cNvPr>
          <p:cNvPicPr>
            <a:picLocks noRot="1" noChangeAspect="1"/>
          </p:cNvPicPr>
          <p:nvPr>
            <a:wavAudioFile r:embed="rId1" name="~PP3975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800" y="228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Circle of Willis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8600" y="990600"/>
            <a:ext cx="48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posterior cerebral a. generates the posterior communicating a which communicates with the middle cerebral, </a:t>
            </a:r>
            <a:r>
              <a:rPr lang="en-US" sz="2400" dirty="0" err="1" smtClean="0">
                <a:solidFill>
                  <a:srgbClr val="FF0000"/>
                </a:solidFill>
              </a:rPr>
              <a:t>whicher</a:t>
            </a:r>
            <a:r>
              <a:rPr lang="en-US" sz="2400" dirty="0" smtClean="0">
                <a:solidFill>
                  <a:srgbClr val="FF0000"/>
                </a:solidFill>
              </a:rPr>
              <a:t> generates the anterior cerebral a. to form the circle of Willis.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It is a system designed to shunt blood back and forth between the fore and hind brain circulatory systems.</a:t>
            </a:r>
          </a:p>
        </p:txBody>
      </p:sp>
      <p:sp>
        <p:nvSpPr>
          <p:cNvPr id="238594" name="AutoShape 2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6" name="AutoShape 4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598" name="AutoShape 6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8600" name="Picture 8" descr="Image:Circle of Willis e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3581400" cy="5705476"/>
          </a:xfrm>
          <a:prstGeom prst="rect">
            <a:avLst/>
          </a:prstGeom>
          <a:noFill/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F3F6-67A8-4F8B-84F1-51CC76B5661D}" type="datetime1">
              <a:rPr lang="en-US" smtClean="0"/>
              <a:t>3/14/2012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~PP3520.WAV">
            <a:hlinkClick r:id="" action="ppaction://media"/>
          </p:cNvPr>
          <p:cNvPicPr>
            <a:picLocks noRot="1" noChangeAspect="1"/>
          </p:cNvPicPr>
          <p:nvPr>
            <a:wavAudioFile r:embed="rId1" name="~PP352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2"/>
          <p:cNvPicPr>
            <a:picLocks noChangeAspect="1" noChangeArrowheads="1"/>
          </p:cNvPicPr>
          <p:nvPr/>
        </p:nvPicPr>
        <p:blipFill>
          <a:blip r:embed="rId3" cstate="print"/>
          <a:srcRect l="25661" t="31334" r="23284" b="31332"/>
          <a:stretch>
            <a:fillRect/>
          </a:stretch>
        </p:blipFill>
        <p:spPr bwMode="auto">
          <a:xfrm>
            <a:off x="0" y="0"/>
            <a:ext cx="4419600" cy="33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14800" y="228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Circle of Willis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990600"/>
            <a:ext cx="441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While the previous diagram depicts the system as vertical this image shows it  as horizontal with the base of the brain lying on top.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four arteries at the bottom of the picture are the larger carotids and the smaller </a:t>
            </a:r>
            <a:r>
              <a:rPr lang="en-US" sz="2400" dirty="0" err="1" smtClean="0">
                <a:solidFill>
                  <a:srgbClr val="FF0000"/>
                </a:solidFill>
              </a:rPr>
              <a:t>vertebrals</a:t>
            </a:r>
            <a:r>
              <a:rPr lang="en-US" sz="2400" dirty="0" smtClean="0">
                <a:solidFill>
                  <a:srgbClr val="FF0000"/>
                </a:solidFill>
              </a:rPr>
              <a:t> just before they unite to form the basilar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two arteries at the top are the anterior cerebral arteries</a:t>
            </a:r>
          </a:p>
        </p:txBody>
      </p:sp>
      <p:pic>
        <p:nvPicPr>
          <p:cNvPr id="237570" name="Picture 2" descr="http://www.mayfieldclinic.com/Images/PE-AnatBrainFi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495800" cy="35052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F152-FF38-4A52-9C75-8EBC80744775}" type="datetime1">
              <a:rPr lang="en-US" smtClean="0"/>
              <a:t>3/14/2012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~PP1044.WAV">
            <a:hlinkClick r:id="" action="ppaction://media"/>
          </p:cNvPr>
          <p:cNvPicPr>
            <a:picLocks noRot="1" noChangeAspect="1"/>
          </p:cNvPicPr>
          <p:nvPr>
            <a:wavAudioFile r:embed="rId1" name="~PP1044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d/d2/Vertebral_artery_3D_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845507"/>
            <a:ext cx="4876800" cy="601249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228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Vertebrobasilar</a:t>
            </a:r>
            <a:r>
              <a:rPr lang="en-US" sz="3200" dirty="0" smtClean="0">
                <a:solidFill>
                  <a:srgbClr val="FF0000"/>
                </a:solidFill>
              </a:rPr>
              <a:t> System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2B0B-18E4-441A-9FED-2B49D152D1DD}" type="datetime1">
              <a:rPr lang="en-US" smtClean="0"/>
              <a:t>3/14/2012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~PP2110.WAV">
            <a:hlinkClick r:id="" action="ppaction://media"/>
          </p:cNvPr>
          <p:cNvPicPr>
            <a:picLocks noRot="1" noChangeAspect="1"/>
          </p:cNvPicPr>
          <p:nvPr>
            <a:wavAudioFile r:embed="rId1" name="~PP211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286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Spinal Cord </a:t>
            </a:r>
            <a:r>
              <a:rPr lang="en-US" sz="3200" dirty="0" err="1" smtClean="0">
                <a:solidFill>
                  <a:srgbClr val="FF0000"/>
                </a:solidFill>
              </a:rPr>
              <a:t>Vascularization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39618" name="Picture 2" descr="http://4.bp.blogspot.com/-pGi5NFITsvY/Trluv9u7GrI/AAAAAAAAEEs/EoJt1mZDQjA/s640/spinal+cord+blood+supply+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5070764" cy="4648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0" y="990600"/>
            <a:ext cx="365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cervical cord is supplied by the anterior, posterior and </a:t>
            </a:r>
            <a:r>
              <a:rPr lang="en-US" sz="2400" dirty="0" err="1" smtClean="0">
                <a:solidFill>
                  <a:srgbClr val="FF0000"/>
                </a:solidFill>
              </a:rPr>
              <a:t>radicular</a:t>
            </a:r>
            <a:r>
              <a:rPr lang="en-US" sz="2400" dirty="0" smtClean="0">
                <a:solidFill>
                  <a:srgbClr val="FF0000"/>
                </a:solidFill>
              </a:rPr>
              <a:t> arteries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 err="1" smtClean="0">
                <a:solidFill>
                  <a:srgbClr val="FF0000"/>
                </a:solidFill>
              </a:rPr>
              <a:t>radicular</a:t>
            </a:r>
            <a:r>
              <a:rPr lang="en-US" sz="2400" dirty="0" smtClean="0">
                <a:solidFill>
                  <a:srgbClr val="FF0000"/>
                </a:solidFill>
              </a:rPr>
              <a:t> is from the vertebral , it splits into two and runs with and supplies  the roots to </a:t>
            </a:r>
            <a:r>
              <a:rPr lang="en-US" sz="2400" dirty="0" err="1" smtClean="0">
                <a:solidFill>
                  <a:srgbClr val="FF0000"/>
                </a:solidFill>
              </a:rPr>
              <a:t>anastomose</a:t>
            </a:r>
            <a:r>
              <a:rPr lang="en-US" sz="2400" dirty="0" smtClean="0">
                <a:solidFill>
                  <a:srgbClr val="FF0000"/>
                </a:solidFill>
              </a:rPr>
              <a:t> with the anterior and posterior spinals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5E876-0B0B-4A33-B3D9-A23DDC8BC94E}" type="datetime1">
              <a:rPr lang="en-US" smtClean="0"/>
              <a:t>3/14/2012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~PP2802.WAV">
            <a:hlinkClick r:id="" action="ppaction://media"/>
          </p:cNvPr>
          <p:cNvPicPr>
            <a:picLocks noRot="1" noChangeAspect="1"/>
          </p:cNvPicPr>
          <p:nvPr>
            <a:wavAudioFile r:embed="rId1" name="~PP2802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Spinal Cord </a:t>
            </a:r>
            <a:r>
              <a:rPr lang="en-US" sz="3200" dirty="0" err="1" smtClean="0">
                <a:solidFill>
                  <a:srgbClr val="FF0000"/>
                </a:solidFill>
              </a:rPr>
              <a:t>Vascularization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990600"/>
            <a:ext cx="3657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anterior or </a:t>
            </a:r>
            <a:r>
              <a:rPr lang="en-US" sz="2400" dirty="0" err="1" smtClean="0">
                <a:solidFill>
                  <a:srgbClr val="FF0000"/>
                </a:solidFill>
              </a:rPr>
              <a:t>sulcal</a:t>
            </a:r>
            <a:r>
              <a:rPr lang="en-US" sz="2400" dirty="0" smtClean="0">
                <a:solidFill>
                  <a:srgbClr val="FF0000"/>
                </a:solidFill>
              </a:rPr>
              <a:t> artery is generated from the two </a:t>
            </a:r>
            <a:r>
              <a:rPr lang="en-US" sz="2400" dirty="0" err="1" smtClean="0">
                <a:solidFill>
                  <a:srgbClr val="FF0000"/>
                </a:solidFill>
              </a:rPr>
              <a:t>vertebrals</a:t>
            </a:r>
            <a:r>
              <a:rPr lang="en-US" sz="2400" dirty="0" smtClean="0">
                <a:solidFill>
                  <a:srgbClr val="FF0000"/>
                </a:solidFill>
              </a:rPr>
              <a:t> (V4) and runs down the anterior spinal </a:t>
            </a:r>
            <a:r>
              <a:rPr lang="en-US" sz="2400" dirty="0" err="1" smtClean="0">
                <a:solidFill>
                  <a:srgbClr val="FF0000"/>
                </a:solidFill>
              </a:rPr>
              <a:t>sulcus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posterior spinal(s) arteries comes from the PICA (highly variable) and runs down medial to the posterior  root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There is a watershed area between the anterior and posterior spinal arteries</a:t>
            </a:r>
          </a:p>
        </p:txBody>
      </p:sp>
      <p:pic>
        <p:nvPicPr>
          <p:cNvPr id="5" name="Picture 6" descr="http://t2.gstatic.com/images?q=tbn:ANd9GcT3SU0ih_GAbE_14gDYATXj8lic5aO66BfJQ9_3n0bYOjBiL0JedKxGZe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64" y="152400"/>
            <a:ext cx="3684236" cy="3733800"/>
          </a:xfrm>
          <a:prstGeom prst="rect">
            <a:avLst/>
          </a:prstGeom>
          <a:noFill/>
        </p:spPr>
      </p:pic>
      <p:pic>
        <p:nvPicPr>
          <p:cNvPr id="6" name="Picture 4" descr="http://2.bp.blogspot.com/-AzLR0y8CCrs/TrlsLHQCo7I/AAAAAAAAEEU/DovZdC7hwSY/s640/Radicular+arteries%252C+originating+from+segmental+arteries+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647" y="4191000"/>
            <a:ext cx="5361753" cy="2590800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16BF7-8A79-42FD-8899-FE858671E00C}" type="datetime1">
              <a:rPr lang="en-US" smtClean="0"/>
              <a:t>3/14/2012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~PP3120.WAV">
            <a:hlinkClick r:id="" action="ppaction://media"/>
          </p:cNvPr>
          <p:cNvPicPr>
            <a:picLocks noRot="1" noChangeAspect="1"/>
          </p:cNvPicPr>
          <p:nvPr>
            <a:wavAudioFile r:embed="rId1" name="~PP3120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00600" y="2286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Branches &amp; </a:t>
            </a:r>
            <a:r>
              <a:rPr lang="en-US" sz="3200" dirty="0" err="1" smtClean="0">
                <a:solidFill>
                  <a:srgbClr val="FF0000"/>
                </a:solidFill>
              </a:rPr>
              <a:t>Vascularized</a:t>
            </a:r>
            <a:r>
              <a:rPr lang="en-US" sz="3200" dirty="0" smtClean="0">
                <a:solidFill>
                  <a:srgbClr val="FF0000"/>
                </a:solidFill>
              </a:rPr>
              <a:t> Areas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1295400"/>
            <a:ext cx="4419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V1: none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V2: </a:t>
            </a:r>
            <a:r>
              <a:rPr lang="en-US" sz="2400" dirty="0" err="1" smtClean="0">
                <a:solidFill>
                  <a:srgbClr val="FF0000"/>
                </a:solidFill>
              </a:rPr>
              <a:t>radicular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Spinal nerve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Spinal roots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Dural sheaths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Spinal </a:t>
            </a:r>
            <a:r>
              <a:rPr lang="en-US" sz="2400" dirty="0" err="1" smtClean="0">
                <a:solidFill>
                  <a:srgbClr val="FF0000"/>
                </a:solidFill>
              </a:rPr>
              <a:t>meninges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Anterior and lateral spinal cord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V3: </a:t>
            </a:r>
            <a:r>
              <a:rPr lang="en-US" sz="2400" dirty="0" err="1" smtClean="0">
                <a:solidFill>
                  <a:srgbClr val="FF0000"/>
                </a:solidFill>
              </a:rPr>
              <a:t>osseomuscular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Atlas and axis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</a:t>
            </a:r>
            <a:r>
              <a:rPr lang="en-US" sz="2400" dirty="0" err="1" smtClean="0">
                <a:solidFill>
                  <a:srgbClr val="FF0000"/>
                </a:solidFill>
              </a:rPr>
              <a:t>suboccipital</a:t>
            </a:r>
            <a:r>
              <a:rPr lang="en-US" sz="2400" dirty="0" smtClean="0">
                <a:solidFill>
                  <a:srgbClr val="FF0000"/>
                </a:solidFill>
              </a:rPr>
              <a:t> mm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240644" name="Picture 4" descr="https://encrypted-tbn2.google.com/images?q=tbn:ANd9GcRBCYqVAMV7Pma4gvvujzPg-_4XC-9pS9c4x7GxuLDKV1u8ZYHB-w"/>
          <p:cNvPicPr>
            <a:picLocks noChangeAspect="1" noChangeArrowheads="1"/>
          </p:cNvPicPr>
          <p:nvPr/>
        </p:nvPicPr>
        <p:blipFill>
          <a:blip r:embed="rId3" cstate="print"/>
          <a:srcRect r="16848"/>
          <a:stretch>
            <a:fillRect/>
          </a:stretch>
        </p:blipFill>
        <p:spPr bwMode="auto">
          <a:xfrm>
            <a:off x="228600" y="533400"/>
            <a:ext cx="3886200" cy="3505200"/>
          </a:xfrm>
          <a:prstGeom prst="rect">
            <a:avLst/>
          </a:prstGeom>
          <a:noFill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9DB0-E2C3-4474-9367-343793CACA5F}" type="datetime1">
              <a:rPr lang="en-US" smtClean="0"/>
              <a:t>3/14/2012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~PP2840.WAV">
            <a:hlinkClick r:id="" action="ppaction://media"/>
          </p:cNvPr>
          <p:cNvPicPr>
            <a:picLocks noRot="1" noChangeAspect="1"/>
          </p:cNvPicPr>
          <p:nvPr>
            <a:wavAudioFile r:embed="rId1" name="~PP284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thumbs.dreamstime.com/thumbimg_261/1208831508Kkr73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6977" t="5581" r="4651" b="5116"/>
          <a:stretch>
            <a:fillRect/>
          </a:stretch>
        </p:blipFill>
        <p:spPr bwMode="auto">
          <a:xfrm>
            <a:off x="304800" y="3276600"/>
            <a:ext cx="3438526" cy="2895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2800" y="1524000"/>
            <a:ext cx="54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V4: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Anterior spinal </a:t>
            </a:r>
            <a:r>
              <a:rPr lang="en-US" sz="2400" dirty="0" err="1" smtClean="0">
                <a:solidFill>
                  <a:srgbClr val="FF0000"/>
                </a:solidFill>
              </a:rPr>
              <a:t>sulcal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 PICA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Medula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Cerebellum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spinal 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roots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cord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2329-D1BA-4EFF-B9ED-F8D32B945841}" type="datetime1">
              <a:rPr lang="en-US" smtClean="0"/>
              <a:t>3/14/2012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~PP469.WAV">
            <a:hlinkClick r:id="" action="ppaction://media"/>
          </p:cNvPr>
          <p:cNvPicPr>
            <a:picLocks noRot="1" noChangeAspect="1"/>
          </p:cNvPicPr>
          <p:nvPr>
            <a:wavAudioFile r:embed="rId1" name="~PP469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thumbs.dreamstime.com/thumbimg_261/1208831508Kkr73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6977" t="5581" r="4651" b="5116"/>
          <a:stretch>
            <a:fillRect/>
          </a:stretch>
        </p:blipFill>
        <p:spPr bwMode="auto">
          <a:xfrm>
            <a:off x="304800" y="3276600"/>
            <a:ext cx="3438526" cy="2895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2800" y="228600"/>
            <a:ext cx="5486400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Basilar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AICA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Cerebellum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Superior </a:t>
            </a:r>
            <a:r>
              <a:rPr lang="en-US" sz="2400" dirty="0" err="1" smtClean="0">
                <a:solidFill>
                  <a:srgbClr val="FF0000"/>
                </a:solidFill>
              </a:rPr>
              <a:t>cerebellar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Cerebellum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Labyrinthine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8</a:t>
            </a:r>
            <a:r>
              <a:rPr lang="en-US" sz="2400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 nerve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Membranous labyrinth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Pontine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Pons  and midbrain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cerebral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Posterior communicating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Calcerine</a:t>
            </a:r>
            <a:r>
              <a:rPr lang="en-US" sz="2400" dirty="0" smtClean="0">
                <a:solidFill>
                  <a:srgbClr val="FF0000"/>
                </a:solidFill>
              </a:rPr>
              <a:t> radiation (</a:t>
            </a:r>
            <a:r>
              <a:rPr lang="en-US" sz="2400" dirty="0" err="1" smtClean="0">
                <a:solidFill>
                  <a:srgbClr val="FF0000"/>
                </a:solidFill>
              </a:rPr>
              <a:t>calcerine</a:t>
            </a:r>
            <a:r>
              <a:rPr lang="en-US" sz="2400" dirty="0" smtClean="0">
                <a:solidFill>
                  <a:srgbClr val="FF0000"/>
                </a:solidFill>
              </a:rPr>
              <a:t> a)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Visual cortex (</a:t>
            </a:r>
            <a:r>
              <a:rPr lang="en-US" sz="2400" dirty="0" err="1" smtClean="0">
                <a:solidFill>
                  <a:srgbClr val="FF0000"/>
                </a:solidFill>
              </a:rPr>
              <a:t>calcerine</a:t>
            </a:r>
            <a:r>
              <a:rPr lang="en-US" sz="2400" dirty="0" smtClean="0">
                <a:solidFill>
                  <a:srgbClr val="FF0000"/>
                </a:solidFill>
              </a:rPr>
              <a:t> a)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Wernike’s</a:t>
            </a:r>
            <a:r>
              <a:rPr lang="en-US" sz="2400" dirty="0" smtClean="0">
                <a:solidFill>
                  <a:srgbClr val="FF0000"/>
                </a:solidFill>
              </a:rPr>
              <a:t> area (temporal)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Thalamus (thalamic or central)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72329-D1BA-4EFF-B9ED-F8D32B945841}" type="datetime1">
              <a:rPr lang="en-US" smtClean="0"/>
              <a:t>3/14/2012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~PP1362.WAV">
            <a:hlinkClick r:id="" action="ppaction://media"/>
          </p:cNvPr>
          <p:cNvPicPr>
            <a:picLocks noRot="1" noChangeAspect="1"/>
          </p:cNvPicPr>
          <p:nvPr>
            <a:wavAudioFile r:embed="rId1" name="~PP1362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Anomalies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3714" name="Picture 2" descr="http://radiographics.rsna.org/content/29/4/1027/F7.medi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057400"/>
            <a:ext cx="3333750" cy="419100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30045-4B28-4FEF-8B7F-B9174883BADD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~PP3213.WAV">
            <a:hlinkClick r:id="" action="ppaction://media"/>
          </p:cNvPr>
          <p:cNvPicPr>
            <a:picLocks noRot="1" noChangeAspect="1"/>
          </p:cNvPicPr>
          <p:nvPr>
            <a:wavAudioFile r:embed="rId1" name="~PP3213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Vertebral Artery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914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Anatomy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1858" name="Picture 2" descr="http://radiopaedia.org/uploads/radio/0001/5097/vertebral_gallery.jpg"/>
          <p:cNvPicPr>
            <a:picLocks noChangeAspect="1" noChangeArrowheads="1"/>
          </p:cNvPicPr>
          <p:nvPr/>
        </p:nvPicPr>
        <p:blipFill>
          <a:blip r:embed="rId3" cstate="print"/>
          <a:srcRect l="16250" r="16250"/>
          <a:stretch>
            <a:fillRect/>
          </a:stretch>
        </p:blipFill>
        <p:spPr bwMode="auto">
          <a:xfrm>
            <a:off x="2590800" y="1524000"/>
            <a:ext cx="4114800" cy="5154813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A8F5-10AF-407A-A37F-AAE13E586C1A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~PP684.WAV">
            <a:hlinkClick r:id="" action="ppaction://media"/>
          </p:cNvPr>
          <p:cNvPicPr>
            <a:picLocks noRot="1" noChangeAspect="1"/>
          </p:cNvPicPr>
          <p:nvPr>
            <a:wavAudioFile r:embed="rId1" name="~PP68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77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Portion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98120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V1: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Left origin off aorta rather than </a:t>
            </a:r>
            <a:r>
              <a:rPr lang="en-US" sz="2400" dirty="0" err="1" smtClean="0">
                <a:solidFill>
                  <a:srgbClr val="FF0000"/>
                </a:solidFill>
              </a:rPr>
              <a:t>subclavian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Origin off underside of </a:t>
            </a:r>
            <a:r>
              <a:rPr lang="en-US" sz="2400" dirty="0" err="1" smtClean="0">
                <a:solidFill>
                  <a:srgbClr val="FF0000"/>
                </a:solidFill>
              </a:rPr>
              <a:t>subclavian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V2: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Entry into transverse foramen at other than C6 (10%)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# of </a:t>
            </a:r>
            <a:r>
              <a:rPr lang="en-US" sz="2400" dirty="0" err="1" smtClean="0">
                <a:solidFill>
                  <a:srgbClr val="FF0000"/>
                </a:solidFill>
              </a:rPr>
              <a:t>radicular</a:t>
            </a:r>
            <a:r>
              <a:rPr lang="en-US" sz="2400" dirty="0" smtClean="0">
                <a:solidFill>
                  <a:srgbClr val="FF0000"/>
                </a:solidFill>
              </a:rPr>
              <a:t> arteries (rarely one for each level)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8B9-AC91-4D0E-A731-56414629866D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~PP2074.WAV">
            <a:hlinkClick r:id="" action="ppaction://media"/>
          </p:cNvPr>
          <p:cNvPicPr>
            <a:picLocks noRot="1" noChangeAspect="1"/>
          </p:cNvPicPr>
          <p:nvPr>
            <a:wavAudioFile r:embed="rId1" name="~PP2074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Portion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77412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V3: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Looping of the artery around the posterior arch of atlas (</a:t>
            </a:r>
            <a:r>
              <a:rPr lang="en-US" sz="2400" dirty="0" err="1" smtClean="0">
                <a:solidFill>
                  <a:srgbClr val="FF0000"/>
                </a:solidFill>
              </a:rPr>
              <a:t>proatlanteal</a:t>
            </a:r>
            <a:r>
              <a:rPr lang="en-US" sz="2400" dirty="0" smtClean="0">
                <a:solidFill>
                  <a:srgbClr val="FF0000"/>
                </a:solidFill>
              </a:rPr>
              <a:t> a.)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Ossification of the restraining ligament at the atlas with stenosis of the artery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V4: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Various branch anomalies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Atretic</a:t>
            </a:r>
            <a:r>
              <a:rPr lang="en-US" sz="2400" dirty="0" smtClean="0">
                <a:solidFill>
                  <a:srgbClr val="FF0000"/>
                </a:solidFill>
              </a:rPr>
              <a:t> artery (L&gt;R)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8B9-AC91-4D0E-A731-56414629866D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~PP1561.WAV">
            <a:hlinkClick r:id="" action="ppaction://media"/>
          </p:cNvPr>
          <p:cNvPicPr>
            <a:picLocks noRot="1" noChangeAspect="1"/>
          </p:cNvPicPr>
          <p:nvPr>
            <a:wavAudioFile r:embed="rId1" name="~PP1561.WAV"/>
          </p:nvPr>
        </p:nvPicPr>
        <p:blipFill>
          <a:blip r:embed="rId3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System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6000"/>
            <a:ext cx="449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Unequal in size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Unilateral Absence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Bilateral Absence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Hypoplastic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rgbClr val="FF0000"/>
                </a:solidFill>
              </a:rPr>
              <a:t>Fibromuscular</a:t>
            </a:r>
            <a:r>
              <a:rPr lang="en-US" sz="2800" dirty="0" smtClean="0">
                <a:solidFill>
                  <a:srgbClr val="FF0000"/>
                </a:solidFill>
              </a:rPr>
              <a:t> Dysplasia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Aneurysm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2" descr="Photo:"/>
          <p:cNvPicPr>
            <a:picLocks noChangeAspect="1" noChangeArrowheads="1"/>
          </p:cNvPicPr>
          <p:nvPr/>
        </p:nvPicPr>
        <p:blipFill>
          <a:blip r:embed="rId3" cstate="print"/>
          <a:srcRect l="18923" t="7330" b="9558"/>
          <a:stretch>
            <a:fillRect/>
          </a:stretch>
        </p:blipFill>
        <p:spPr bwMode="auto">
          <a:xfrm rot="5400000">
            <a:off x="4938072" y="2758128"/>
            <a:ext cx="3687456" cy="32004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DD1C-128B-4951-8F74-A652E48243C0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~PP2278.WAV">
            <a:hlinkClick r:id="" action="ppaction://media"/>
          </p:cNvPr>
          <p:cNvPicPr>
            <a:picLocks noRot="1" noChangeAspect="1"/>
          </p:cNvPicPr>
          <p:nvPr>
            <a:wavAudioFile r:embed="rId1" name="~PP2278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228601"/>
            <a:ext cx="4343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Unequal Size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1026" descr="vbasilar dis0007"/>
          <p:cNvPicPr>
            <a:picLocks noChangeAspect="1" noChangeArrowheads="1"/>
          </p:cNvPicPr>
          <p:nvPr/>
        </p:nvPicPr>
        <p:blipFill>
          <a:blip r:embed="rId3" cstate="print"/>
          <a:srcRect l="7664" t="6363" r="47984" b="39986"/>
          <a:stretch>
            <a:fillRect/>
          </a:stretch>
        </p:blipFill>
        <p:spPr bwMode="auto">
          <a:xfrm>
            <a:off x="0" y="0"/>
            <a:ext cx="4038600" cy="688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B215-74AE-4221-8603-4522B18C6A38}" type="datetime1">
              <a:rPr lang="en-US" smtClean="0"/>
              <a:t>3/14/2012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91000" y="1447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Only 40% of the population have equal sized arteries. In cases of a symmetry the larger is call dominant and smaller minor.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 slide shows a left minor artery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914400" y="43434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3829.WAV">
            <a:hlinkClick r:id="" action="ppaction://media"/>
          </p:cNvPr>
          <p:cNvPicPr>
            <a:picLocks noRot="1" noChangeAspect="1"/>
          </p:cNvPicPr>
          <p:nvPr>
            <a:wavAudioFile r:embed="rId1" name="~PP382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81000"/>
            <a:ext cx="41148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Hypoplastic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2930" name="Picture 2" descr="http://www.surgicalneurologyint.com/articles/2011/2/1/images/SurgNeurolInt_2011_2_1_127_85059_f2.jpg"/>
          <p:cNvPicPr>
            <a:picLocks noChangeAspect="1" noChangeArrowheads="1"/>
          </p:cNvPicPr>
          <p:nvPr/>
        </p:nvPicPr>
        <p:blipFill>
          <a:blip r:embed="rId3" cstate="print"/>
          <a:srcRect l="55989" t="23121" r="5249" b="21387"/>
          <a:stretch>
            <a:fillRect/>
          </a:stretch>
        </p:blipFill>
        <p:spPr bwMode="auto">
          <a:xfrm>
            <a:off x="76200" y="609600"/>
            <a:ext cx="4419600" cy="4419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7E8F-CDDC-4D16-AFB2-6E3C8FF6438B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57800" y="2819400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An artery less than 1mm in diameter is insignificant and termed </a:t>
            </a:r>
            <a:r>
              <a:rPr lang="en-US" sz="2400" dirty="0" err="1" smtClean="0">
                <a:solidFill>
                  <a:srgbClr val="FF0000"/>
                </a:solidFill>
              </a:rPr>
              <a:t>hypoplastic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9" name="~PP341.WAV">
            <a:hlinkClick r:id="" action="ppaction://media"/>
          </p:cNvPr>
          <p:cNvPicPr>
            <a:picLocks noRot="1" noChangeAspect="1"/>
          </p:cNvPicPr>
          <p:nvPr>
            <a:wavAudioFile r:embed="rId1" name="~PP34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381000"/>
            <a:ext cx="4343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Absence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4738" name="Picture 2" descr="http://jnis.bmj.com/content/early/2011/06/23/neurintsurg-2011-010038/F4.large.jpg"/>
          <p:cNvPicPr>
            <a:picLocks noChangeAspect="1" noChangeArrowheads="1"/>
          </p:cNvPicPr>
          <p:nvPr/>
        </p:nvPicPr>
        <p:blipFill>
          <a:blip r:embed="rId3" cstate="print"/>
          <a:srcRect r="51323"/>
          <a:stretch>
            <a:fillRect/>
          </a:stretch>
        </p:blipFill>
        <p:spPr bwMode="auto">
          <a:xfrm>
            <a:off x="152400" y="95249"/>
            <a:ext cx="5257800" cy="6610351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D04D-7821-47C4-8AAD-272696FF7AD2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86400" y="1371600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Absence of the artery can be unilateral or bilateral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Bilateral absence is really persistence of segmental fetal arteries and blood flow is maintained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Unilateral absence as seen in this slide is a potentially dangerous condition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10" name="~PP3661.WAV">
            <a:hlinkClick r:id="" action="ppaction://media"/>
          </p:cNvPr>
          <p:cNvPicPr>
            <a:picLocks noRot="1" noChangeAspect="1"/>
          </p:cNvPicPr>
          <p:nvPr>
            <a:wavAudioFile r:embed="rId1" name="~PP366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228600"/>
            <a:ext cx="3200400" cy="11430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Fibromuscular</a:t>
            </a:r>
            <a:r>
              <a:rPr lang="en-US" sz="3600" dirty="0" smtClean="0">
                <a:solidFill>
                  <a:srgbClr val="FF0000"/>
                </a:solidFill>
              </a:rPr>
              <a:t> Dysplasia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1027" descr="nr268%20copy"/>
          <p:cNvPicPr>
            <a:picLocks noChangeAspect="1" noChangeArrowheads="1"/>
          </p:cNvPicPr>
          <p:nvPr/>
        </p:nvPicPr>
        <p:blipFill>
          <a:blip r:embed="rId3" cstate="print"/>
          <a:srcRect l="28283"/>
          <a:stretch>
            <a:fillRect/>
          </a:stretch>
        </p:blipFill>
        <p:spPr bwMode="auto">
          <a:xfrm>
            <a:off x="0" y="1"/>
            <a:ext cx="54051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C7FE-75C8-4EA6-8D1B-C86387297A8A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86400" y="2209800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Areas of vessel wall  weakness alternating  with normal 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Produces what are essentially serial aneurysms 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10" name="~PP1325.WAV">
            <a:hlinkClick r:id="" action="ppaction://media"/>
          </p:cNvPr>
          <p:cNvPicPr>
            <a:picLocks noRot="1" noChangeAspect="1"/>
          </p:cNvPicPr>
          <p:nvPr>
            <a:wavAudioFile r:embed="rId1" name="~PP132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228600"/>
            <a:ext cx="3505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Aneurysm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2" descr="http://icvts.ctsnetjournals.org/content/vol8/issue1/images/small/108fig3.gif"/>
          <p:cNvPicPr>
            <a:picLocks noChangeAspect="1" noChangeArrowheads="1"/>
          </p:cNvPicPr>
          <p:nvPr/>
        </p:nvPicPr>
        <p:blipFill>
          <a:blip r:embed="rId3" cstate="print"/>
          <a:srcRect b="17949"/>
          <a:stretch>
            <a:fillRect/>
          </a:stretch>
        </p:blipFill>
        <p:spPr bwMode="auto">
          <a:xfrm>
            <a:off x="0" y="3523436"/>
            <a:ext cx="3048000" cy="3334564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2EB6-AA26-4C04-A87D-3F44950C5763}" type="datetime1">
              <a:rPr lang="en-US" smtClean="0"/>
              <a:t>3/14/2012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47810" name="Picture 2" descr="http://www.sciencephoto.com/image/255530/large/M1360081-Coloured_angiogram_of_cerebral_aneurysm-SP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577759" cy="3429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34000" y="2514600"/>
            <a:ext cx="365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Effects depend on size and location and are usually associated with hypertension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9" name="~PP807.WAV">
            <a:hlinkClick r:id="" action="ppaction://media"/>
          </p:cNvPr>
          <p:cNvPicPr>
            <a:picLocks noRot="1" noChangeAspect="1"/>
          </p:cNvPicPr>
          <p:nvPr>
            <a:wavAudioFile r:embed="rId1" name="~PP807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rainavm.uhnres.utoronto.ca/images/case/aneurysm/PreAn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"/>
            <a:ext cx="3811712" cy="3657600"/>
          </a:xfrm>
          <a:prstGeom prst="rect">
            <a:avLst/>
          </a:prstGeom>
          <a:noFill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EC0B-19EC-4FC8-8E57-5FCBDC8AE347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2" descr="http://www.medi-fax.com/atlas/brainaneurysms/images/case12AN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2913872"/>
            <a:ext cx="5341644" cy="3715527"/>
          </a:xfrm>
          <a:prstGeom prst="rect">
            <a:avLst/>
          </a:prstGeom>
          <a:noFill/>
        </p:spPr>
      </p:pic>
      <p:pic>
        <p:nvPicPr>
          <p:cNvPr id="11" name="~PP3985.WAV">
            <a:hlinkClick r:id="" action="ppaction://media"/>
          </p:cNvPr>
          <p:cNvPicPr>
            <a:picLocks noRot="1" noChangeAspect="1"/>
          </p:cNvPicPr>
          <p:nvPr>
            <a:wavAudioFile r:embed="rId1" name="~PP3985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59846-0E2C-4AC7-9353-FA2BA5F615FE}" type="datetime1">
              <a:rPr lang="en-US" smtClean="0"/>
              <a:t>3/14/2012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colored sp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143000"/>
            <a:ext cx="1524000" cy="4942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d_MIP_mra_color_007.png"/>
          <p:cNvPicPr>
            <a:picLocks noChangeAspect="1"/>
          </p:cNvPicPr>
          <p:nvPr/>
        </p:nvPicPr>
        <p:blipFill>
          <a:blip r:embed="rId3" cstate="print"/>
          <a:srcRect l="12359" r="17978"/>
          <a:stretch>
            <a:fillRect/>
          </a:stretch>
        </p:blipFill>
        <p:spPr>
          <a:xfrm>
            <a:off x="0" y="76200"/>
            <a:ext cx="4724400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1063109"/>
            <a:ext cx="4495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Two systems: carotid and </a:t>
            </a:r>
            <a:r>
              <a:rPr lang="en-US" sz="2800" dirty="0" err="1" smtClean="0">
                <a:solidFill>
                  <a:srgbClr val="FF0000"/>
                </a:solidFill>
              </a:rPr>
              <a:t>vertebrobasilar</a:t>
            </a:r>
            <a:endParaRPr lang="en-US" sz="28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Internal carotid forms the middle cerebral artery that supplies the fore brain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Vertebral and basilar arteries that supply the hind brain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Both systems typically arise from the </a:t>
            </a:r>
            <a:r>
              <a:rPr lang="en-US" sz="2800" dirty="0" err="1" smtClean="0">
                <a:solidFill>
                  <a:srgbClr val="FF0000"/>
                </a:solidFill>
              </a:rPr>
              <a:t>subclavian</a:t>
            </a:r>
            <a:r>
              <a:rPr lang="en-US" sz="2800" dirty="0" smtClean="0">
                <a:solidFill>
                  <a:srgbClr val="FF0000"/>
                </a:solidFill>
              </a:rPr>
              <a:t> arteries as the common carotid and vertebral arteries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FA850-C3E2-43C4-B5DC-CAF46D508616}" type="datetime1">
              <a:rPr lang="en-US" smtClean="0"/>
              <a:t>3/14/2012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~PP989.WAV">
            <a:hlinkClick r:id="" action="ppaction://media"/>
          </p:cNvPr>
          <p:cNvPicPr>
            <a:picLocks noRot="1" noChangeAspect="1"/>
          </p:cNvPicPr>
          <p:nvPr>
            <a:wavAudioFile r:embed="rId1" name="~PP989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medimages.healthopedia.com/large/vertebrobasilar-circulatory-disor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381000"/>
            <a:ext cx="4286249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00600" y="304800"/>
            <a:ext cx="434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# 2 and 3 are the right and left vertebral arteries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# 1 is the basilar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# 4 is the middle cerebral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# 5 is the anterior cerebral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They </a:t>
            </a:r>
            <a:r>
              <a:rPr lang="en-US" sz="2400" dirty="0" err="1" smtClean="0">
                <a:solidFill>
                  <a:srgbClr val="FF0000"/>
                </a:solidFill>
              </a:rPr>
              <a:t>anastomose</a:t>
            </a:r>
            <a:r>
              <a:rPr lang="en-US" sz="2400" dirty="0" smtClean="0">
                <a:solidFill>
                  <a:srgbClr val="FF0000"/>
                </a:solidFill>
              </a:rPr>
              <a:t> at the circle of Willis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733800" y="3352800"/>
            <a:ext cx="3810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38600" y="46482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67000" y="990600"/>
            <a:ext cx="10668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0" y="762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12" name="Picture 2" descr="C:\My Documents\My Pictures\vbasilar dis0007.JPG"/>
          <p:cNvPicPr>
            <a:picLocks noChangeAspect="1" noChangeArrowheads="1"/>
          </p:cNvPicPr>
          <p:nvPr/>
        </p:nvPicPr>
        <p:blipFill>
          <a:blip r:embed="rId4" cstate="print"/>
          <a:srcRect l="5669" t="14614" r="45958" b="40438"/>
          <a:stretch>
            <a:fillRect/>
          </a:stretch>
        </p:blipFill>
        <p:spPr bwMode="auto">
          <a:xfrm>
            <a:off x="5943600" y="2801307"/>
            <a:ext cx="2865437" cy="3751893"/>
          </a:xfrm>
          <a:prstGeom prst="rect">
            <a:avLst/>
          </a:prstGeom>
          <a:noFill/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821B-E8AD-4A0D-953E-F207FF991B7E}" type="datetime1">
              <a:rPr lang="en-US" smtClean="0"/>
              <a:t>3/14/2012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8" name="~PP408.WAV">
            <a:hlinkClick r:id="" action="ppaction://media"/>
          </p:cNvPr>
          <p:cNvPicPr>
            <a:picLocks noRot="1" noChangeAspect="1"/>
          </p:cNvPicPr>
          <p:nvPr>
            <a:wavAudioFile r:embed="rId1" name="~PP408.WAV"/>
          </p:nvPr>
        </p:nvPicPr>
        <p:blipFill>
          <a:blip r:embed="rId5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Picture 2"/>
          <p:cNvPicPr>
            <a:picLocks noChangeAspect="1" noChangeArrowheads="1"/>
          </p:cNvPicPr>
          <p:nvPr/>
        </p:nvPicPr>
        <p:blipFill>
          <a:blip r:embed="rId3" cstate="print"/>
          <a:srcRect l="10270" r="21048"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76800" y="3048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vertebral artery is in 4 parts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V1 or the </a:t>
            </a:r>
            <a:r>
              <a:rPr lang="en-US" sz="2400" dirty="0" err="1" smtClean="0">
                <a:solidFill>
                  <a:srgbClr val="FF0000"/>
                </a:solidFill>
              </a:rPr>
              <a:t>Osteal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V2 or the transverse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V3 or the Sub-occipital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V4 or the intracranial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676400" y="4038600"/>
            <a:ext cx="3429000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828800" y="2819400"/>
            <a:ext cx="342900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209800" y="1676400"/>
            <a:ext cx="304800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667000" y="1066800"/>
            <a:ext cx="27432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86400" y="3200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V4: foramen magnum -&gt; basilar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4267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V3: C2 -&gt; foramen magnum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0" y="5410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V2: C6 -&gt; C2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V1: </a:t>
            </a:r>
            <a:r>
              <a:rPr lang="en-US" dirty="0" err="1" smtClean="0">
                <a:solidFill>
                  <a:srgbClr val="FF0000"/>
                </a:solidFill>
              </a:rPr>
              <a:t>Subclavian</a:t>
            </a:r>
            <a:r>
              <a:rPr lang="en-US" dirty="0" smtClean="0">
                <a:solidFill>
                  <a:srgbClr val="FF0000"/>
                </a:solidFill>
              </a:rPr>
              <a:t> -&gt; C6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C63E6-7464-41CE-A36E-938C69B8B8E0}" type="datetime1">
              <a:rPr lang="en-US" smtClean="0"/>
              <a:t>3/14/2012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8" name="~PP1734.WAV">
            <a:hlinkClick r:id="" action="ppaction://media"/>
          </p:cNvPr>
          <p:cNvPicPr>
            <a:picLocks noRot="1" noChangeAspect="1"/>
          </p:cNvPicPr>
          <p:nvPr>
            <a:wavAudioFile r:embed="rId1" name="~PP1734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2133600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From the </a:t>
            </a:r>
            <a:r>
              <a:rPr lang="en-US" sz="2400" dirty="0" err="1" smtClean="0">
                <a:solidFill>
                  <a:srgbClr val="FF0000"/>
                </a:solidFill>
              </a:rPr>
              <a:t>subclavian</a:t>
            </a:r>
            <a:r>
              <a:rPr lang="en-US" sz="2400" dirty="0" smtClean="0">
                <a:solidFill>
                  <a:srgbClr val="FF0000"/>
                </a:solidFill>
              </a:rPr>
              <a:t> artery </a:t>
            </a:r>
            <a:r>
              <a:rPr lang="en-US" sz="2400" dirty="0" smtClean="0">
                <a:solidFill>
                  <a:srgbClr val="FF0000"/>
                </a:solidFill>
              </a:rPr>
              <a:t>(96%) to C6 </a:t>
            </a:r>
            <a:r>
              <a:rPr lang="en-US" sz="2400" dirty="0" smtClean="0">
                <a:solidFill>
                  <a:srgbClr val="FF0000"/>
                </a:solidFill>
              </a:rPr>
              <a:t>foramen </a:t>
            </a:r>
            <a:r>
              <a:rPr lang="en-US" sz="2400" dirty="0" smtClean="0">
                <a:solidFill>
                  <a:srgbClr val="FF0000"/>
                </a:solidFill>
              </a:rPr>
              <a:t>(89%)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 lot of slack in the artery to allow for large range of motion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Branches: none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 descr="aortic arch"/>
          <p:cNvPicPr>
            <a:picLocks noChangeAspect="1" noChangeArrowheads="1"/>
          </p:cNvPicPr>
          <p:nvPr/>
        </p:nvPicPr>
        <p:blipFill>
          <a:blip r:embed="rId3" cstate="print"/>
          <a:srcRect l="44068" r="32203" b="14634"/>
          <a:stretch>
            <a:fillRect/>
          </a:stretch>
        </p:blipFill>
        <p:spPr bwMode="auto">
          <a:xfrm>
            <a:off x="0" y="0"/>
            <a:ext cx="20574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L. Common Carotid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057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L. Vertebral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32004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L. </a:t>
            </a:r>
            <a:r>
              <a:rPr lang="en-US" dirty="0" err="1" smtClean="0">
                <a:solidFill>
                  <a:srgbClr val="FF0000"/>
                </a:solidFill>
              </a:rPr>
              <a:t>Subclavian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419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L. Aortic Arch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381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V1 or </a:t>
            </a:r>
            <a:r>
              <a:rPr lang="en-US" sz="3200" dirty="0" err="1" smtClean="0">
                <a:solidFill>
                  <a:srgbClr val="FF0000"/>
                </a:solidFill>
              </a:rPr>
              <a:t>Osteal</a:t>
            </a:r>
            <a:r>
              <a:rPr lang="en-US" sz="3200" dirty="0" smtClean="0">
                <a:solidFill>
                  <a:srgbClr val="FF0000"/>
                </a:solidFill>
              </a:rPr>
              <a:t> Portion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63C80-299A-4FC4-AD01-AD436B745179}" type="datetime1">
              <a:rPr lang="en-US" smtClean="0"/>
              <a:t>3/14/2012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~PP55.WAV">
            <a:hlinkClick r:id="" action="ppaction://media"/>
          </p:cNvPr>
          <p:cNvPicPr>
            <a:picLocks noRot="1" noChangeAspect="1"/>
          </p:cNvPicPr>
          <p:nvPr>
            <a:wavAudioFile r:embed="rId1" name="~PP55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600200"/>
            <a:ext cx="510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C6 (90%) to C2 transverse </a:t>
            </a:r>
            <a:r>
              <a:rPr lang="en-US" sz="2400" dirty="0" err="1" smtClean="0">
                <a:solidFill>
                  <a:srgbClr val="FF0000"/>
                </a:solidFill>
              </a:rPr>
              <a:t>foraminae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Periosteal</a:t>
            </a:r>
            <a:r>
              <a:rPr lang="en-US" sz="2400" dirty="0" smtClean="0">
                <a:solidFill>
                  <a:srgbClr val="FF0000"/>
                </a:solidFill>
              </a:rPr>
              <a:t> sheath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Average diameter 4mm and the canal 6mm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Boundaries of the canal are: anterior </a:t>
            </a:r>
            <a:r>
              <a:rPr lang="en-US" sz="2400" dirty="0" err="1" smtClean="0">
                <a:solidFill>
                  <a:srgbClr val="FF0000"/>
                </a:solidFill>
              </a:rPr>
              <a:t>longus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collis</a:t>
            </a:r>
            <a:r>
              <a:rPr lang="en-US" sz="2400" dirty="0" smtClean="0">
                <a:solidFill>
                  <a:srgbClr val="FF0000"/>
                </a:solidFill>
              </a:rPr>
              <a:t>; lateral the </a:t>
            </a:r>
            <a:r>
              <a:rPr lang="en-US" sz="2400" dirty="0" err="1" smtClean="0">
                <a:solidFill>
                  <a:srgbClr val="FF0000"/>
                </a:solidFill>
              </a:rPr>
              <a:t>scalenes</a:t>
            </a:r>
            <a:r>
              <a:rPr lang="en-US" sz="2400" dirty="0" smtClean="0">
                <a:solidFill>
                  <a:srgbClr val="FF0000"/>
                </a:solidFill>
              </a:rPr>
              <a:t>; posterior the joints and capsules medial the vertebral body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Branches: </a:t>
            </a:r>
            <a:r>
              <a:rPr lang="en-US" sz="2400" dirty="0" err="1" smtClean="0">
                <a:solidFill>
                  <a:srgbClr val="FF0000"/>
                </a:solidFill>
              </a:rPr>
              <a:t>radicular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3810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V2 or Transverse Portion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34498" name="Picture 2" descr="http://www.websters-online-dictionary.org/images/wiki/wikipedia/commons/thumb/f/ff/Vertebral_artery.png/190px-Vertebral_arte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804436" cy="5486400"/>
          </a:xfrm>
          <a:prstGeom prst="rect">
            <a:avLst/>
          </a:prstGeom>
          <a:noFill/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E68B-473F-4B92-9BE9-3E5EDA1E56A1}" type="datetime1">
              <a:rPr lang="en-US" smtClean="0"/>
              <a:t>3/14/2012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~PP280.WAV">
            <a:hlinkClick r:id="" action="ppaction://media"/>
          </p:cNvPr>
          <p:cNvPicPr>
            <a:picLocks noRot="1" noChangeAspect="1"/>
          </p:cNvPicPr>
          <p:nvPr>
            <a:wavAudioFile r:embed="rId1" name="~PP280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600200"/>
            <a:ext cx="510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C2 transverse foramen magnum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Goes through many directional changes in this portion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Branches: </a:t>
            </a:r>
            <a:r>
              <a:rPr lang="en-US" sz="2400" dirty="0" err="1" smtClean="0">
                <a:solidFill>
                  <a:srgbClr val="FF0000"/>
                </a:solidFill>
              </a:rPr>
              <a:t>osseomuscular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3810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V3 or </a:t>
            </a:r>
            <a:r>
              <a:rPr lang="en-US" sz="3200" dirty="0" err="1" smtClean="0">
                <a:solidFill>
                  <a:srgbClr val="FF0000"/>
                </a:solidFill>
              </a:rPr>
              <a:t>Suboccipital</a:t>
            </a:r>
            <a:r>
              <a:rPr lang="en-US" sz="3200" dirty="0" smtClean="0">
                <a:solidFill>
                  <a:srgbClr val="FF0000"/>
                </a:solidFill>
              </a:rPr>
              <a:t> Portion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35522" name="Picture 2" descr="http://www.meddean.luc.edu/lumen/meded/Neuro/neurovasc/ImageFiles/vert_la.jpg"/>
          <p:cNvPicPr>
            <a:picLocks noChangeAspect="1" noChangeArrowheads="1"/>
          </p:cNvPicPr>
          <p:nvPr/>
        </p:nvPicPr>
        <p:blipFill>
          <a:blip r:embed="rId3" cstate="print"/>
          <a:srcRect l="42057" t="51328" r="17714" b="34513"/>
          <a:stretch>
            <a:fillRect/>
          </a:stretch>
        </p:blipFill>
        <p:spPr bwMode="auto">
          <a:xfrm>
            <a:off x="228600" y="3200400"/>
            <a:ext cx="3855720" cy="17526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A06C-E7F9-4CAC-9087-3105A6563C49}" type="datetime1">
              <a:rPr lang="en-US" smtClean="0"/>
              <a:t>3/14/2012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~PP766.WAV">
            <a:hlinkClick r:id="" action="ppaction://media"/>
          </p:cNvPr>
          <p:cNvPicPr>
            <a:picLocks noRot="1" noChangeAspect="1"/>
          </p:cNvPicPr>
          <p:nvPr>
            <a:wavAudioFile r:embed="rId1" name="~PP766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600" y="1600200"/>
            <a:ext cx="510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Foramen magnum to basilar 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Branches: anterior spinal, posterior inferior </a:t>
            </a:r>
            <a:r>
              <a:rPr lang="en-US" sz="2400" dirty="0" err="1" smtClean="0">
                <a:solidFill>
                  <a:srgbClr val="FF0000"/>
                </a:solidFill>
              </a:rPr>
              <a:t>cerebellar</a:t>
            </a:r>
            <a:r>
              <a:rPr lang="en-US" sz="2400" dirty="0" smtClean="0">
                <a:solidFill>
                  <a:srgbClr val="FF0000"/>
                </a:solidFill>
              </a:rPr>
              <a:t> , </a:t>
            </a:r>
            <a:r>
              <a:rPr lang="en-US" sz="2400" dirty="0" err="1" smtClean="0">
                <a:solidFill>
                  <a:srgbClr val="FF0000"/>
                </a:solidFill>
              </a:rPr>
              <a:t>medullary</a:t>
            </a:r>
            <a:r>
              <a:rPr lang="en-US" sz="2400" dirty="0" smtClean="0">
                <a:solidFill>
                  <a:srgbClr val="FF0000"/>
                </a:solidFill>
              </a:rPr>
              <a:t> and </a:t>
            </a:r>
            <a:r>
              <a:rPr lang="en-US" sz="2400" dirty="0" err="1" smtClean="0">
                <a:solidFill>
                  <a:srgbClr val="FF0000"/>
                </a:solidFill>
              </a:rPr>
              <a:t>osseomeningeal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81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V4  or Intracranial Portion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6546" name="AutoShape 2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548" name="AutoShape 4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550" name="AutoShape 6" descr="http://upload.wikimedia.org/wikipedia/commons/2/2e/Circle_of_Willis_e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116"/>
          <a:stretch>
            <a:fillRect/>
          </a:stretch>
        </p:blipFill>
        <p:spPr>
          <a:xfrm>
            <a:off x="381000" y="2667000"/>
            <a:ext cx="3300388" cy="16764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2743200" y="4038600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28800" y="4191000"/>
            <a:ext cx="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19200" y="41148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57600" y="4800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Posterior </a:t>
            </a:r>
            <a:r>
              <a:rPr lang="en-US" dirty="0" err="1" smtClean="0">
                <a:solidFill>
                  <a:srgbClr val="FF0000"/>
                </a:solidFill>
              </a:rPr>
              <a:t>infereior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cerebellar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52600" y="5334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Anterior spinal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6324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Vertebral 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4C86-3036-4F1E-B55D-30AA49AA71B5}" type="datetime1">
              <a:rPr lang="en-US" smtClean="0"/>
              <a:t>3/14/2012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MTII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8AA6F-24FD-45F3-BFC4-18042538A8D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9" name="~PP297.WAV">
            <a:hlinkClick r:id="" action="ppaction://media"/>
          </p:cNvPr>
          <p:cNvPicPr>
            <a:picLocks noRot="1" noChangeAspect="1"/>
          </p:cNvPicPr>
          <p:nvPr>
            <a:wavAudioFile r:embed="rId1" name="~PP297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16873</TotalTime>
  <Words>919</Words>
  <Application>Microsoft Office PowerPoint</Application>
  <PresentationFormat>On-screen Show (4:3)</PresentationFormat>
  <Paragraphs>227</Paragraphs>
  <Slides>29</Slides>
  <Notes>0</Notes>
  <HiddenSlides>0</HiddenSlides>
  <MMClips>27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Vertebral Artery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Anomalies</vt:lpstr>
      <vt:lpstr>Portion Anomalies</vt:lpstr>
      <vt:lpstr>Portion Anomalies</vt:lpstr>
      <vt:lpstr>System Anomalies</vt:lpstr>
      <vt:lpstr>Unequal Size</vt:lpstr>
      <vt:lpstr>Hypoplastic</vt:lpstr>
      <vt:lpstr>Absence</vt:lpstr>
      <vt:lpstr>Fibromuscular Dysplasia</vt:lpstr>
      <vt:lpstr>Aneurysm</vt:lpstr>
      <vt:lpstr>Slide 28</vt:lpstr>
      <vt:lpstr>Slide 29</vt:lpstr>
    </vt:vector>
  </TitlesOfParts>
  <Company>GROUP OFFICE MVP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Meadows</dc:creator>
  <cp:lastModifiedBy>James Meadows</cp:lastModifiedBy>
  <cp:revision>105</cp:revision>
  <dcterms:created xsi:type="dcterms:W3CDTF">2010-04-20T12:52:49Z</dcterms:created>
  <dcterms:modified xsi:type="dcterms:W3CDTF">2012-03-14T18:16:53Z</dcterms:modified>
</cp:coreProperties>
</file>