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7"/>
  </p:notesMasterIdLst>
  <p:handoutMasterIdLst>
    <p:handoutMasterId r:id="rId128"/>
  </p:handoutMasterIdLst>
  <p:sldIdLst>
    <p:sldId id="256" r:id="rId2"/>
    <p:sldId id="272" r:id="rId3"/>
    <p:sldId id="344" r:id="rId4"/>
    <p:sldId id="290" r:id="rId5"/>
    <p:sldId id="284" r:id="rId6"/>
    <p:sldId id="283" r:id="rId7"/>
    <p:sldId id="273" r:id="rId8"/>
    <p:sldId id="257" r:id="rId9"/>
    <p:sldId id="281" r:id="rId10"/>
    <p:sldId id="282" r:id="rId11"/>
    <p:sldId id="289" r:id="rId12"/>
    <p:sldId id="318" r:id="rId13"/>
    <p:sldId id="319" r:id="rId14"/>
    <p:sldId id="277" r:id="rId15"/>
    <p:sldId id="286" r:id="rId16"/>
    <p:sldId id="285" r:id="rId17"/>
    <p:sldId id="276" r:id="rId18"/>
    <p:sldId id="287" r:id="rId19"/>
    <p:sldId id="274" r:id="rId20"/>
    <p:sldId id="275" r:id="rId21"/>
    <p:sldId id="280" r:id="rId22"/>
    <p:sldId id="278" r:id="rId23"/>
    <p:sldId id="279" r:id="rId24"/>
    <p:sldId id="288" r:id="rId25"/>
    <p:sldId id="296" r:id="rId26"/>
    <p:sldId id="298" r:id="rId27"/>
    <p:sldId id="297" r:id="rId28"/>
    <p:sldId id="299" r:id="rId29"/>
    <p:sldId id="300" r:id="rId30"/>
    <p:sldId id="301" r:id="rId31"/>
    <p:sldId id="291" r:id="rId32"/>
    <p:sldId id="302" r:id="rId33"/>
    <p:sldId id="266" r:id="rId34"/>
    <p:sldId id="258" r:id="rId35"/>
    <p:sldId id="259" r:id="rId36"/>
    <p:sldId id="260" r:id="rId37"/>
    <p:sldId id="261" r:id="rId38"/>
    <p:sldId id="262" r:id="rId39"/>
    <p:sldId id="375" r:id="rId40"/>
    <p:sldId id="376" r:id="rId41"/>
    <p:sldId id="265" r:id="rId42"/>
    <p:sldId id="337" r:id="rId43"/>
    <p:sldId id="336" r:id="rId44"/>
    <p:sldId id="338" r:id="rId45"/>
    <p:sldId id="263" r:id="rId46"/>
    <p:sldId id="295" r:id="rId47"/>
    <p:sldId id="354" r:id="rId48"/>
    <p:sldId id="377" r:id="rId49"/>
    <p:sldId id="378" r:id="rId50"/>
    <p:sldId id="353" r:id="rId51"/>
    <p:sldId id="352" r:id="rId52"/>
    <p:sldId id="363" r:id="rId53"/>
    <p:sldId id="379" r:id="rId54"/>
    <p:sldId id="380" r:id="rId55"/>
    <p:sldId id="342" r:id="rId56"/>
    <p:sldId id="385" r:id="rId57"/>
    <p:sldId id="384" r:id="rId58"/>
    <p:sldId id="307" r:id="rId59"/>
    <p:sldId id="305" r:id="rId60"/>
    <p:sldId id="306" r:id="rId61"/>
    <p:sldId id="308" r:id="rId62"/>
    <p:sldId id="310" r:id="rId63"/>
    <p:sldId id="309" r:id="rId64"/>
    <p:sldId id="320" r:id="rId65"/>
    <p:sldId id="321" r:id="rId66"/>
    <p:sldId id="271" r:id="rId67"/>
    <p:sldId id="348" r:id="rId68"/>
    <p:sldId id="349" r:id="rId69"/>
    <p:sldId id="350" r:id="rId70"/>
    <p:sldId id="351" r:id="rId71"/>
    <p:sldId id="330" r:id="rId72"/>
    <p:sldId id="331" r:id="rId73"/>
    <p:sldId id="322" r:id="rId74"/>
    <p:sldId id="323" r:id="rId75"/>
    <p:sldId id="317" r:id="rId76"/>
    <p:sldId id="311" r:id="rId77"/>
    <p:sldId id="312" r:id="rId78"/>
    <p:sldId id="313" r:id="rId79"/>
    <p:sldId id="314" r:id="rId80"/>
    <p:sldId id="324" r:id="rId81"/>
    <p:sldId id="328" r:id="rId82"/>
    <p:sldId id="329" r:id="rId83"/>
    <p:sldId id="332" r:id="rId84"/>
    <p:sldId id="326" r:id="rId85"/>
    <p:sldId id="327" r:id="rId86"/>
    <p:sldId id="315" r:id="rId87"/>
    <p:sldId id="316" r:id="rId88"/>
    <p:sldId id="333" r:id="rId89"/>
    <p:sldId id="334" r:id="rId90"/>
    <p:sldId id="335" r:id="rId91"/>
    <p:sldId id="339" r:id="rId92"/>
    <p:sldId id="340" r:id="rId93"/>
    <p:sldId id="341" r:id="rId94"/>
    <p:sldId id="386" r:id="rId95"/>
    <p:sldId id="387" r:id="rId96"/>
    <p:sldId id="388" r:id="rId97"/>
    <p:sldId id="389" r:id="rId98"/>
    <p:sldId id="390" r:id="rId99"/>
    <p:sldId id="391" r:id="rId100"/>
    <p:sldId id="392" r:id="rId101"/>
    <p:sldId id="355" r:id="rId102"/>
    <p:sldId id="356" r:id="rId103"/>
    <p:sldId id="368" r:id="rId104"/>
    <p:sldId id="357" r:id="rId105"/>
    <p:sldId id="358" r:id="rId106"/>
    <p:sldId id="359" r:id="rId107"/>
    <p:sldId id="361" r:id="rId108"/>
    <p:sldId id="362" r:id="rId109"/>
    <p:sldId id="369" r:id="rId110"/>
    <p:sldId id="371" r:id="rId111"/>
    <p:sldId id="370" r:id="rId112"/>
    <p:sldId id="372" r:id="rId113"/>
    <p:sldId id="373" r:id="rId114"/>
    <p:sldId id="360" r:id="rId115"/>
    <p:sldId id="393" r:id="rId116"/>
    <p:sldId id="394" r:id="rId117"/>
    <p:sldId id="395" r:id="rId118"/>
    <p:sldId id="396" r:id="rId119"/>
    <p:sldId id="397" r:id="rId120"/>
    <p:sldId id="364" r:id="rId121"/>
    <p:sldId id="365" r:id="rId122"/>
    <p:sldId id="366" r:id="rId123"/>
    <p:sldId id="367" r:id="rId124"/>
    <p:sldId id="303" r:id="rId125"/>
    <p:sldId id="398" r:id="rId126"/>
  </p:sldIdLst>
  <p:sldSz cx="9144000" cy="6858000" type="screen4x3"/>
  <p:notesSz cx="7315200" cy="9601200"/>
  <p:defaultTextStyle>
    <a:defPPr>
      <a:defRPr lang="en-US"/>
    </a:defPPr>
    <a:lvl1pPr algn="l" rtl="0" fontAlgn="base">
      <a:spcBef>
        <a:spcPct val="0"/>
      </a:spcBef>
      <a:spcAft>
        <a:spcPct val="0"/>
      </a:spcAft>
      <a:defRPr sz="3600" kern="1200">
        <a:solidFill>
          <a:schemeClr val="tx1"/>
        </a:solidFill>
        <a:latin typeface="Times New Roman" pitchFamily="18" charset="0"/>
        <a:ea typeface="+mn-ea"/>
        <a:cs typeface="+mn-cs"/>
      </a:defRPr>
    </a:lvl1pPr>
    <a:lvl2pPr marL="457200" algn="l" rtl="0" fontAlgn="base">
      <a:spcBef>
        <a:spcPct val="0"/>
      </a:spcBef>
      <a:spcAft>
        <a:spcPct val="0"/>
      </a:spcAft>
      <a:defRPr sz="3600" kern="1200">
        <a:solidFill>
          <a:schemeClr val="tx1"/>
        </a:solidFill>
        <a:latin typeface="Times New Roman" pitchFamily="18" charset="0"/>
        <a:ea typeface="+mn-ea"/>
        <a:cs typeface="+mn-cs"/>
      </a:defRPr>
    </a:lvl2pPr>
    <a:lvl3pPr marL="914400" algn="l" rtl="0" fontAlgn="base">
      <a:spcBef>
        <a:spcPct val="0"/>
      </a:spcBef>
      <a:spcAft>
        <a:spcPct val="0"/>
      </a:spcAft>
      <a:defRPr sz="3600" kern="1200">
        <a:solidFill>
          <a:schemeClr val="tx1"/>
        </a:solidFill>
        <a:latin typeface="Times New Roman" pitchFamily="18" charset="0"/>
        <a:ea typeface="+mn-ea"/>
        <a:cs typeface="+mn-cs"/>
      </a:defRPr>
    </a:lvl3pPr>
    <a:lvl4pPr marL="1371600" algn="l" rtl="0" fontAlgn="base">
      <a:spcBef>
        <a:spcPct val="0"/>
      </a:spcBef>
      <a:spcAft>
        <a:spcPct val="0"/>
      </a:spcAft>
      <a:defRPr sz="3600" kern="1200">
        <a:solidFill>
          <a:schemeClr val="tx1"/>
        </a:solidFill>
        <a:latin typeface="Times New Roman" pitchFamily="18" charset="0"/>
        <a:ea typeface="+mn-ea"/>
        <a:cs typeface="+mn-cs"/>
      </a:defRPr>
    </a:lvl4pPr>
    <a:lvl5pPr marL="1828800" algn="l" rtl="0" fontAlgn="base">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66" d="100"/>
          <a:sy n="66" d="100"/>
        </p:scale>
        <p:origin x="-124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58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1026"/>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120835" name="Rectangle 1027"/>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120836" name="Rectangle 1028"/>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120837" name="Rectangle 1029"/>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FBBE3A96-FAD8-4F52-AB8C-365E037744D6}"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AFDAA61A-5A78-4216-B98B-AA1C3DFF7742}" type="datetimeFigureOut">
              <a:rPr lang="en-US" smtClean="0"/>
              <a:pPr/>
              <a:t>11/28/2019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BE973F71-94BF-471D-B11B-9AA2F534940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973F71-94BF-471D-B11B-9AA2F5349402}" type="slidenum">
              <a:rPr lang="en-US" smtClean="0"/>
              <a:pPr/>
              <a:t>60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973F71-94BF-471D-B11B-9AA2F5349402}" type="slidenum">
              <a:rPr lang="en-US" smtClean="0"/>
              <a:pPr/>
              <a:t>118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973F71-94BF-471D-B11B-9AA2F5349402}" type="slidenum">
              <a:rPr lang="en-US" smtClean="0"/>
              <a:pPr/>
              <a:t>119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0D96397-E7FE-403B-B790-EFA1DCCDCAF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52236D-0997-4C4B-907E-6E0A142F3EA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CCA512-C944-4056-B396-15934F6FFB3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BD1E23-CC61-454A-82ED-6EEB4FAE2C3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5F2A36F-619C-4F4D-B802-4F6BBF05F4E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A730D47-0CF2-4888-8D01-E4D49DA9A38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DDA318C-86EC-40A6-A08F-B364FBFF0B0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66D6DA5-C2C7-4751-83D2-0E4912C12C6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DCC01DA-0A83-4F00-8BD2-71CE6A7C9DE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418BC0E-8152-446D-9408-B09CAF5965A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3A62AB2-5A0A-4E35-89D6-5BCA740CBC5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2877C14-9750-411E-BED8-2AB6A600233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3" Type="http://schemas.openxmlformats.org/officeDocument/2006/relationships/hyperlink" Target="https://www.sciencebuddies.org/science-fair-projects/science-fair/steps-of-the-scientific-method"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google.com/search?q=a+rough+guide+to+spotting+bad+science&amp;rlz=1C1CHBD_enMX865MX865&amp;sxsrf=ACYBGNT6GEF6q-xsJKER_EPJxjUaxLkh_g:1574980636404&amp;source=lnms&amp;tbm=isch&amp;sa=X&amp;ved=2ahUKEwiojPGK_I3mAhXPhOAKHSnMCPYQ_AUoAXoECAsQAw&amp;biw=1366&amp;bih=576" TargetMode="External"/></Relationships>
</file>

<file path=ppt/slides/_rels/slide1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google.com/search?q=a+rough+guide+to+spotting+bad+science&amp;rlz=1C1CHBD_enMX865MX865&amp;sxsrf=ACYBGNT6GEF6q-xsJKER_EPJxjUaxLkh_g:1574980636404&amp;source=lnms&amp;tbm=isch&amp;sa=X&amp;ved=2ahUKEwiojPGK_I3mAhXPhOAKHSnMCPYQ_AUoAXoECAsQAw&amp;biw=1366&amp;bih=576"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hyperlink" Target="https://www.google.com/search?rlz=1C1CHBD_enMX865MX865&amp;biw=1366&amp;bih=576&amp;tbm=isch&amp;sxsrf=ACYBGNT-42Lnyb97siSg9x8v3e_Dr2hKwQ%3A1574980646103&amp;sa=1&amp;ei=JkzgXZfvBYfasQXfwqjIDw&amp;q=bad+science+jokes&amp;oq=bad+science&amp;gs_l=img.1.1.0l10.694037.694037..697548...0.0..0.592.760.0j1j5-1......0....1..gws-wiz-img.......0i24.tDIzSLM28ag" TargetMode="External"/><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cche.net/usersguides/ebm.asp"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www.quotationspage.com/quote/32867.html" TargetMode="Externa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857500"/>
            <a:ext cx="7772400" cy="1143000"/>
          </a:xfrm>
        </p:spPr>
        <p:txBody>
          <a:bodyPr/>
          <a:lstStyle/>
          <a:p>
            <a:r>
              <a:rPr lang="en-US"/>
              <a:t>A Clinician’s Appreciation of Evidence Based Practice</a:t>
            </a:r>
          </a:p>
        </p:txBody>
      </p:sp>
      <p:sp>
        <p:nvSpPr>
          <p:cNvPr id="2052" name="Text Box 4"/>
          <p:cNvSpPr txBox="1">
            <a:spLocks noChangeArrowheads="1"/>
          </p:cNvSpPr>
          <p:nvPr/>
        </p:nvSpPr>
        <p:spPr bwMode="auto">
          <a:xfrm>
            <a:off x="2667000" y="4724400"/>
            <a:ext cx="3810000" cy="641350"/>
          </a:xfrm>
          <a:prstGeom prst="rect">
            <a:avLst/>
          </a:prstGeom>
          <a:noFill/>
          <a:ln w="9525">
            <a:noFill/>
            <a:miter lim="800000"/>
            <a:headEnd/>
            <a:tailEnd/>
          </a:ln>
          <a:effectLst/>
        </p:spPr>
        <p:txBody>
          <a:bodyPr>
            <a:spAutoFit/>
          </a:bodyPr>
          <a:lstStyle/>
          <a:p>
            <a:pPr algn="ctr">
              <a:spcBef>
                <a:spcPct val="50000"/>
              </a:spcBef>
            </a:pPr>
            <a:r>
              <a:rPr lang="en-US"/>
              <a:t>Jim Meadows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Proof</a:t>
            </a:r>
          </a:p>
        </p:txBody>
      </p:sp>
      <p:sp>
        <p:nvSpPr>
          <p:cNvPr id="43011" name="Rectangle 3"/>
          <p:cNvSpPr>
            <a:spLocks noGrp="1" noChangeArrowheads="1"/>
          </p:cNvSpPr>
          <p:nvPr>
            <p:ph type="body" idx="1"/>
          </p:nvPr>
        </p:nvSpPr>
        <p:spPr>
          <a:xfrm>
            <a:off x="685800" y="2362200"/>
            <a:ext cx="7772400" cy="2133600"/>
          </a:xfrm>
        </p:spPr>
        <p:txBody>
          <a:bodyPr/>
          <a:lstStyle/>
          <a:p>
            <a:pPr>
              <a:lnSpc>
                <a:spcPct val="90000"/>
              </a:lnSpc>
            </a:pPr>
            <a:endParaRPr lang="en-US" sz="2800"/>
          </a:p>
          <a:p>
            <a:pPr algn="ctr">
              <a:lnSpc>
                <a:spcPct val="90000"/>
              </a:lnSpc>
              <a:buFontTx/>
              <a:buNone/>
            </a:pPr>
            <a:r>
              <a:rPr lang="en-US" sz="3600"/>
              <a:t>Supporting evidence for a theory or hypothesis</a:t>
            </a:r>
          </a:p>
          <a:p>
            <a:pPr algn="ctr">
              <a:lnSpc>
                <a:spcPct val="90000"/>
              </a:lnSpc>
              <a:buFontTx/>
              <a:buNone/>
            </a:pPr>
            <a:endParaRPr lang="en-US" sz="3600"/>
          </a:p>
          <a:p>
            <a:pPr algn="ctr">
              <a:lnSpc>
                <a:spcPct val="90000"/>
              </a:lnSpc>
              <a:buFontTx/>
              <a:buNone/>
            </a:pPr>
            <a:r>
              <a:rPr lang="en-US" sz="2800" i="1"/>
              <a:t>.</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dirty="0" smtClean="0"/>
              <a:t>Authority/Expert</a:t>
            </a:r>
            <a:endParaRPr lang="en-US" dirty="0"/>
          </a:p>
        </p:txBody>
      </p:sp>
      <p:sp>
        <p:nvSpPr>
          <p:cNvPr id="112643" name="Rectangle 3"/>
          <p:cNvSpPr>
            <a:spLocks noGrp="1" noChangeArrowheads="1"/>
          </p:cNvSpPr>
          <p:nvPr>
            <p:ph type="body" idx="1"/>
          </p:nvPr>
        </p:nvSpPr>
        <p:spPr>
          <a:xfrm>
            <a:off x="685800" y="2705100"/>
            <a:ext cx="7772400" cy="2857500"/>
          </a:xfrm>
        </p:spPr>
        <p:txBody>
          <a:bodyPr/>
          <a:lstStyle/>
          <a:p>
            <a:pPr algn="ctr">
              <a:lnSpc>
                <a:spcPct val="90000"/>
              </a:lnSpc>
              <a:buFontTx/>
              <a:buNone/>
            </a:pPr>
            <a:endParaRPr lang="en-US" dirty="0"/>
          </a:p>
          <a:p>
            <a:pPr algn="ctr">
              <a:lnSpc>
                <a:spcPct val="90000"/>
              </a:lnSpc>
              <a:buFontTx/>
              <a:buNone/>
            </a:pPr>
            <a:r>
              <a:rPr lang="en-US" dirty="0"/>
              <a:t>Pick the </a:t>
            </a:r>
            <a:r>
              <a:rPr lang="en-US" dirty="0" smtClean="0"/>
              <a:t>Authority/Expert that </a:t>
            </a:r>
            <a:r>
              <a:rPr lang="en-US" dirty="0"/>
              <a:t>is most appropriate </a:t>
            </a:r>
          </a:p>
          <a:p>
            <a:pPr algn="ctr">
              <a:lnSpc>
                <a:spcPct val="90000"/>
              </a:lnSpc>
              <a:buFontTx/>
              <a:buNone/>
            </a:pPr>
            <a:r>
              <a:rPr lang="en-US" dirty="0"/>
              <a:t>for your question</a:t>
            </a:r>
            <a:r>
              <a:rPr lang="en-US" dirty="0" smtClean="0"/>
              <a:t>. Because you are an expert in one field it doesn’t make you an expert in all.</a:t>
            </a:r>
            <a:endParaRPr lang="en-US" sz="2800"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anchor="ctr"/>
          <a:lstStyle/>
          <a:p>
            <a:pPr algn="ctr"/>
            <a:r>
              <a:rPr lang="en-US" sz="4400" dirty="0">
                <a:solidFill>
                  <a:schemeClr val="tx2"/>
                </a:solidFill>
              </a:rPr>
              <a:t>Assessing </a:t>
            </a:r>
            <a:r>
              <a:rPr lang="en-US" sz="4400" dirty="0" smtClean="0">
                <a:solidFill>
                  <a:schemeClr val="tx2"/>
                </a:solidFill>
              </a:rPr>
              <a:t>Authority/Expert</a:t>
            </a:r>
            <a:endParaRPr lang="en-US" sz="4400" dirty="0">
              <a:solidFill>
                <a:schemeClr val="tx2"/>
              </a:solidFill>
            </a:endParaRPr>
          </a:p>
        </p:txBody>
      </p:sp>
      <p:sp>
        <p:nvSpPr>
          <p:cNvPr id="122883" name="Rectangle 3"/>
          <p:cNvSpPr>
            <a:spLocks noChangeArrowheads="1"/>
          </p:cNvSpPr>
          <p:nvPr/>
        </p:nvSpPr>
        <p:spPr bwMode="auto">
          <a:xfrm>
            <a:off x="685800" y="1981200"/>
            <a:ext cx="7772400" cy="4114800"/>
          </a:xfrm>
          <a:prstGeom prst="rect">
            <a:avLst/>
          </a:prstGeom>
          <a:noFill/>
          <a:ln w="9525">
            <a:noFill/>
            <a:miter lim="800000"/>
            <a:headEnd/>
            <a:tailEnd/>
          </a:ln>
          <a:effectLst/>
        </p:spPr>
        <p:txBody>
          <a:bodyPr/>
          <a:lstStyle/>
          <a:p>
            <a:pPr marL="342900" indent="-342900" algn="ctr">
              <a:lnSpc>
                <a:spcPct val="90000"/>
              </a:lnSpc>
              <a:spcBef>
                <a:spcPct val="20000"/>
              </a:spcBef>
            </a:pPr>
            <a:r>
              <a:rPr lang="en-US"/>
              <a:t>“I think we ought always to entertain our opinions with some measure of doubt. I shouldn’t wish people dogmatically to believe any philosophy, not even mine.”</a:t>
            </a:r>
          </a:p>
          <a:p>
            <a:pPr marL="342900" indent="-342900">
              <a:lnSpc>
                <a:spcPct val="90000"/>
              </a:lnSpc>
              <a:spcBef>
                <a:spcPct val="20000"/>
              </a:spcBef>
            </a:pPr>
            <a:endParaRPr lang="en-US"/>
          </a:p>
          <a:p>
            <a:pPr marL="342900" indent="-342900" algn="ctr">
              <a:lnSpc>
                <a:spcPct val="90000"/>
              </a:lnSpc>
              <a:spcBef>
                <a:spcPct val="20000"/>
              </a:spcBef>
            </a:pPr>
            <a:r>
              <a:rPr lang="en-US"/>
              <a:t>Bertrand Russell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lgn="ctr"/>
            <a:r>
              <a:rPr lang="en-US" sz="4400">
                <a:solidFill>
                  <a:schemeClr val="tx2"/>
                </a:solidFill>
              </a:rPr>
              <a:t>The Expert</a:t>
            </a:r>
          </a:p>
        </p:txBody>
      </p:sp>
      <p:sp>
        <p:nvSpPr>
          <p:cNvPr id="123907" name="Rectangle 3"/>
          <p:cNvSpPr>
            <a:spLocks noChangeArrowheads="1"/>
          </p:cNvSpPr>
          <p:nvPr/>
        </p:nvSpPr>
        <p:spPr bwMode="auto">
          <a:xfrm>
            <a:off x="685800" y="2209800"/>
            <a:ext cx="7772400" cy="4114800"/>
          </a:xfrm>
          <a:prstGeom prst="rect">
            <a:avLst/>
          </a:prstGeom>
          <a:noFill/>
          <a:ln w="9525">
            <a:noFill/>
            <a:miter lim="800000"/>
            <a:headEnd/>
            <a:tailEnd/>
          </a:ln>
          <a:effectLst/>
        </p:spPr>
        <p:txBody>
          <a:bodyPr/>
          <a:lstStyle/>
          <a:p>
            <a:pPr marL="342900" indent="-342900" algn="ctr">
              <a:lnSpc>
                <a:spcPct val="90000"/>
              </a:lnSpc>
              <a:spcBef>
                <a:spcPct val="20000"/>
              </a:spcBef>
              <a:buFontTx/>
              <a:buChar char="•"/>
            </a:pPr>
            <a:r>
              <a:rPr lang="en-US"/>
              <a:t>This is a peer designation not an formal qualification</a:t>
            </a:r>
          </a:p>
          <a:p>
            <a:pPr marL="342900" indent="-342900" algn="ctr">
              <a:lnSpc>
                <a:spcPct val="90000"/>
              </a:lnSpc>
              <a:spcBef>
                <a:spcPct val="20000"/>
              </a:spcBef>
              <a:buFontTx/>
              <a:buChar char="•"/>
            </a:pPr>
            <a:endParaRPr lang="en-US"/>
          </a:p>
          <a:p>
            <a:pPr marL="342900" indent="-342900" algn="ctr">
              <a:lnSpc>
                <a:spcPct val="90000"/>
              </a:lnSpc>
              <a:spcBef>
                <a:spcPct val="20000"/>
              </a:spcBef>
              <a:buFontTx/>
              <a:buChar char="•"/>
            </a:pPr>
            <a:r>
              <a:rPr lang="en-US"/>
              <a:t>The expert in your area may be a big fish in a small pond or of international repute</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ChangeArrowheads="1"/>
          </p:cNvSpPr>
          <p:nvPr/>
        </p:nvSpPr>
        <p:spPr bwMode="auto">
          <a:xfrm>
            <a:off x="685800" y="2209800"/>
            <a:ext cx="7772400" cy="4114800"/>
          </a:xfrm>
          <a:prstGeom prst="rect">
            <a:avLst/>
          </a:prstGeom>
          <a:noFill/>
          <a:ln w="9525">
            <a:noFill/>
            <a:miter lim="800000"/>
            <a:headEnd/>
            <a:tailEnd/>
          </a:ln>
          <a:effectLst/>
        </p:spPr>
        <p:txBody>
          <a:bodyPr/>
          <a:lstStyle/>
          <a:p>
            <a:pPr marL="342900" indent="-342900" algn="ctr">
              <a:lnSpc>
                <a:spcPct val="90000"/>
              </a:lnSpc>
              <a:spcBef>
                <a:spcPct val="20000"/>
              </a:spcBef>
              <a:buFontTx/>
              <a:buChar char="•"/>
            </a:pPr>
            <a:r>
              <a:rPr lang="en-US" dirty="0"/>
              <a:t>The larger the field the expert is expert in the less chance that he/she is truly</a:t>
            </a:r>
          </a:p>
          <a:p>
            <a:pPr marL="342900" indent="-342900" algn="ctr">
              <a:lnSpc>
                <a:spcPct val="90000"/>
              </a:lnSpc>
              <a:spcBef>
                <a:spcPct val="20000"/>
              </a:spcBef>
            </a:pPr>
            <a:r>
              <a:rPr lang="en-US" dirty="0"/>
              <a:t>an expert</a:t>
            </a:r>
          </a:p>
          <a:p>
            <a:pPr marL="342900" indent="-342900" algn="ctr">
              <a:lnSpc>
                <a:spcPct val="90000"/>
              </a:lnSpc>
              <a:spcBef>
                <a:spcPct val="20000"/>
              </a:spcBef>
              <a:buFontTx/>
              <a:buChar char="•"/>
            </a:pPr>
            <a:endParaRPr lang="en-US" dirty="0"/>
          </a:p>
          <a:p>
            <a:pPr marL="342900" indent="-342900" algn="ctr">
              <a:lnSpc>
                <a:spcPct val="90000"/>
              </a:lnSpc>
              <a:spcBef>
                <a:spcPct val="20000"/>
              </a:spcBef>
              <a:buFontTx/>
              <a:buChar char="•"/>
            </a:pPr>
            <a:r>
              <a:rPr lang="en-US" dirty="0"/>
              <a:t>“I don’t know” is a reassuring answer</a:t>
            </a:r>
          </a:p>
          <a:p>
            <a:pPr marL="342900" indent="-342900" algn="ctr">
              <a:lnSpc>
                <a:spcPct val="90000"/>
              </a:lnSpc>
              <a:spcBef>
                <a:spcPct val="20000"/>
              </a:spcBef>
              <a:buFontTx/>
              <a:buChar char="•"/>
            </a:pPr>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ChangeArrowheads="1"/>
          </p:cNvSpPr>
          <p:nvPr/>
        </p:nvSpPr>
        <p:spPr bwMode="auto">
          <a:xfrm>
            <a:off x="685800" y="1676400"/>
            <a:ext cx="7772400" cy="4114800"/>
          </a:xfrm>
          <a:prstGeom prst="rect">
            <a:avLst/>
          </a:prstGeom>
          <a:noFill/>
          <a:ln w="9525">
            <a:noFill/>
            <a:miter lim="800000"/>
            <a:headEnd/>
            <a:tailEnd/>
          </a:ln>
          <a:effectLst/>
        </p:spPr>
        <p:txBody>
          <a:bodyPr/>
          <a:lstStyle/>
          <a:p>
            <a:pPr marL="342900" indent="-342900" algn="ctr">
              <a:lnSpc>
                <a:spcPct val="90000"/>
              </a:lnSpc>
              <a:spcBef>
                <a:spcPct val="20000"/>
              </a:spcBef>
              <a:buFontTx/>
              <a:buChar char="•"/>
            </a:pPr>
            <a:r>
              <a:rPr lang="en-US"/>
              <a:t>Be clear with your question and give as much background information as possible</a:t>
            </a:r>
          </a:p>
          <a:p>
            <a:pPr marL="342900" indent="-342900" algn="ctr">
              <a:lnSpc>
                <a:spcPct val="90000"/>
              </a:lnSpc>
              <a:spcBef>
                <a:spcPct val="20000"/>
              </a:spcBef>
              <a:buFontTx/>
              <a:buChar char="•"/>
            </a:pPr>
            <a:endParaRPr lang="en-US"/>
          </a:p>
          <a:p>
            <a:pPr marL="342900" indent="-342900" algn="ctr">
              <a:lnSpc>
                <a:spcPct val="90000"/>
              </a:lnSpc>
              <a:spcBef>
                <a:spcPct val="20000"/>
              </a:spcBef>
              <a:buFontTx/>
              <a:buChar char="•"/>
            </a:pPr>
            <a:r>
              <a:rPr lang="en-US"/>
              <a:t>Ask questions about the field of expertise only, do not expect a clinician to be able to give expert opinion on statistics</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685800" y="1371600"/>
            <a:ext cx="7772400" cy="4114800"/>
          </a:xfrm>
          <a:prstGeom prst="rect">
            <a:avLst/>
          </a:prstGeom>
          <a:noFill/>
          <a:ln w="9525">
            <a:noFill/>
            <a:miter lim="800000"/>
            <a:headEnd/>
            <a:tailEnd/>
          </a:ln>
          <a:effectLst/>
        </p:spPr>
        <p:txBody>
          <a:bodyPr/>
          <a:lstStyle/>
          <a:p>
            <a:pPr marL="342900" indent="-342900" algn="ctr">
              <a:lnSpc>
                <a:spcPct val="90000"/>
              </a:lnSpc>
              <a:spcBef>
                <a:spcPct val="20000"/>
              </a:spcBef>
              <a:buFontTx/>
              <a:buChar char="•"/>
            </a:pPr>
            <a:r>
              <a:rPr lang="en-US"/>
              <a:t>Is the answer clear, if not ask it to be clarified (if it cannot be clarified it usually means that your expert does not know the answer)</a:t>
            </a:r>
          </a:p>
          <a:p>
            <a:pPr marL="342900" indent="-342900" algn="ctr">
              <a:lnSpc>
                <a:spcPct val="90000"/>
              </a:lnSpc>
              <a:spcBef>
                <a:spcPct val="20000"/>
              </a:spcBef>
              <a:buFontTx/>
              <a:buChar char="•"/>
            </a:pPr>
            <a:endParaRPr lang="en-US"/>
          </a:p>
          <a:p>
            <a:pPr marL="342900" indent="-342900" algn="ctr">
              <a:lnSpc>
                <a:spcPct val="90000"/>
              </a:lnSpc>
              <a:spcBef>
                <a:spcPct val="20000"/>
              </a:spcBef>
              <a:buFontTx/>
              <a:buChar char="•"/>
            </a:pPr>
            <a:r>
              <a:rPr lang="en-US"/>
              <a:t>Ask if he/she has had personal involvement with the particular topic</a:t>
            </a:r>
          </a:p>
          <a:p>
            <a:pPr marL="342900" indent="-342900" algn="ctr">
              <a:lnSpc>
                <a:spcPct val="90000"/>
              </a:lnSpc>
              <a:spcBef>
                <a:spcPct val="20000"/>
              </a:spcBef>
            </a:pPr>
            <a:r>
              <a:rPr lang="en-US"/>
              <a:t> </a:t>
            </a:r>
          </a:p>
          <a:p>
            <a:pPr marL="342900" indent="-342900" algn="ctr">
              <a:lnSpc>
                <a:spcPct val="90000"/>
              </a:lnSpc>
              <a:spcBef>
                <a:spcPct val="20000"/>
              </a:spcBef>
            </a:pPr>
            <a:r>
              <a:rPr lang="en-US"/>
              <a:t> </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685800" y="1371600"/>
            <a:ext cx="7772400" cy="4114800"/>
          </a:xfrm>
          <a:prstGeom prst="rect">
            <a:avLst/>
          </a:prstGeom>
          <a:noFill/>
          <a:ln w="9525">
            <a:noFill/>
            <a:miter lim="800000"/>
            <a:headEnd/>
            <a:tailEnd/>
          </a:ln>
          <a:effectLst/>
        </p:spPr>
        <p:txBody>
          <a:bodyPr/>
          <a:lstStyle/>
          <a:p>
            <a:pPr marL="342900" indent="-342900" algn="ctr">
              <a:lnSpc>
                <a:spcPct val="90000"/>
              </a:lnSpc>
              <a:spcBef>
                <a:spcPct val="20000"/>
              </a:spcBef>
              <a:buFontTx/>
              <a:buChar char="•"/>
            </a:pPr>
            <a:r>
              <a:rPr lang="en-US"/>
              <a:t>If appropriate ask for references or guidance on where to find further information</a:t>
            </a:r>
          </a:p>
          <a:p>
            <a:pPr marL="342900" indent="-342900" algn="ctr">
              <a:lnSpc>
                <a:spcPct val="90000"/>
              </a:lnSpc>
              <a:spcBef>
                <a:spcPct val="20000"/>
              </a:spcBef>
              <a:buFontTx/>
              <a:buChar char="•"/>
            </a:pPr>
            <a:r>
              <a:rPr lang="en-US"/>
              <a:t>If the expert gives you the name of somebody else who may know more you either have an honest broker or a lazy expert</a:t>
            </a:r>
          </a:p>
          <a:p>
            <a:pPr marL="342900" indent="-342900" algn="ctr">
              <a:lnSpc>
                <a:spcPct val="90000"/>
              </a:lnSpc>
              <a:spcBef>
                <a:spcPct val="20000"/>
              </a:spcBef>
            </a:pPr>
            <a:r>
              <a:rPr lang="en-US"/>
              <a:t> </a:t>
            </a:r>
          </a:p>
          <a:p>
            <a:pPr marL="342900" indent="-342900" algn="ctr">
              <a:lnSpc>
                <a:spcPct val="90000"/>
              </a:lnSpc>
              <a:spcBef>
                <a:spcPct val="20000"/>
              </a:spcBef>
            </a:pPr>
            <a:r>
              <a:rPr lang="en-US"/>
              <a:t> </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685800" y="1371600"/>
            <a:ext cx="7772400" cy="4800600"/>
          </a:xfrm>
          <a:prstGeom prst="rect">
            <a:avLst/>
          </a:prstGeom>
          <a:noFill/>
          <a:ln w="9525">
            <a:noFill/>
            <a:miter lim="800000"/>
            <a:headEnd/>
            <a:tailEnd/>
          </a:ln>
          <a:effectLst/>
        </p:spPr>
        <p:txBody>
          <a:bodyPr/>
          <a:lstStyle/>
          <a:p>
            <a:pPr marL="342900" indent="-342900" algn="ctr">
              <a:lnSpc>
                <a:spcPct val="90000"/>
              </a:lnSpc>
              <a:spcBef>
                <a:spcPct val="20000"/>
              </a:spcBef>
              <a:buFontTx/>
              <a:buChar char="•"/>
            </a:pPr>
            <a:r>
              <a:rPr lang="en-US"/>
              <a:t>Remember, you asked for the opinion and you got it for free and you are entitled to value the opinion at the same amount you paid for it.</a:t>
            </a:r>
          </a:p>
          <a:p>
            <a:pPr marL="342900" indent="-342900" algn="ctr">
              <a:lnSpc>
                <a:spcPct val="90000"/>
              </a:lnSpc>
              <a:spcBef>
                <a:spcPct val="20000"/>
              </a:spcBef>
              <a:buFontTx/>
              <a:buChar char="•"/>
            </a:pPr>
            <a:endParaRPr lang="en-US"/>
          </a:p>
          <a:p>
            <a:pPr marL="342900" indent="-342900" algn="ctr">
              <a:lnSpc>
                <a:spcPct val="90000"/>
              </a:lnSpc>
              <a:spcBef>
                <a:spcPct val="20000"/>
              </a:spcBef>
              <a:buFontTx/>
              <a:buChar char="•"/>
            </a:pPr>
            <a:r>
              <a:rPr lang="en-US"/>
              <a:t>But if you do not agree with the opinion say thank you and move on</a:t>
            </a:r>
          </a:p>
          <a:p>
            <a:pPr marL="342900" indent="-342900" algn="ctr">
              <a:lnSpc>
                <a:spcPct val="90000"/>
              </a:lnSpc>
              <a:spcBef>
                <a:spcPct val="20000"/>
              </a:spcBef>
            </a:pPr>
            <a:r>
              <a:rPr lang="en-US"/>
              <a:t> </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685800" y="152400"/>
            <a:ext cx="7772400" cy="1143000"/>
          </a:xfrm>
        </p:spPr>
        <p:txBody>
          <a:bodyPr/>
          <a:lstStyle/>
          <a:p>
            <a:r>
              <a:rPr lang="en-US"/>
              <a:t>Teachers</a:t>
            </a:r>
          </a:p>
        </p:txBody>
      </p:sp>
      <p:sp>
        <p:nvSpPr>
          <p:cNvPr id="130051" name="Rectangle 3"/>
          <p:cNvSpPr>
            <a:spLocks noGrp="1" noChangeArrowheads="1"/>
          </p:cNvSpPr>
          <p:nvPr>
            <p:ph type="body" idx="1"/>
          </p:nvPr>
        </p:nvSpPr>
        <p:spPr>
          <a:xfrm>
            <a:off x="685800" y="1752600"/>
            <a:ext cx="7772400" cy="3352800"/>
          </a:xfrm>
        </p:spPr>
        <p:txBody>
          <a:bodyPr/>
          <a:lstStyle/>
          <a:p>
            <a:pPr algn="ctr">
              <a:lnSpc>
                <a:spcPct val="90000"/>
              </a:lnSpc>
            </a:pPr>
            <a:r>
              <a:rPr lang="en-US" sz="3600"/>
              <a:t>The important point to remember is that you are paying for the class and it is not a favor. </a:t>
            </a:r>
          </a:p>
          <a:p>
            <a:pPr algn="ctr">
              <a:lnSpc>
                <a:spcPct val="90000"/>
              </a:lnSpc>
            </a:pPr>
            <a:endParaRPr lang="en-US" sz="3600"/>
          </a:p>
          <a:p>
            <a:pPr algn="ctr">
              <a:lnSpc>
                <a:spcPct val="90000"/>
              </a:lnSpc>
            </a:pPr>
            <a:r>
              <a:rPr lang="en-US" sz="3600"/>
              <a:t>It is the teacher’s job to provide the information and make sure you understand it</a:t>
            </a:r>
          </a:p>
          <a:p>
            <a:pPr algn="ctr">
              <a:lnSpc>
                <a:spcPct val="90000"/>
              </a:lnSpc>
            </a:pPr>
            <a:endParaRPr lang="en-US" sz="360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Grp="1" noChangeArrowheads="1"/>
          </p:cNvSpPr>
          <p:nvPr>
            <p:ph type="body" idx="1"/>
          </p:nvPr>
        </p:nvSpPr>
        <p:spPr>
          <a:xfrm>
            <a:off x="685800" y="1752600"/>
            <a:ext cx="7772400" cy="3352800"/>
          </a:xfrm>
        </p:spPr>
        <p:txBody>
          <a:bodyPr/>
          <a:lstStyle/>
          <a:p>
            <a:pPr algn="ctr"/>
            <a:r>
              <a:rPr lang="en-US" sz="3600"/>
              <a:t>It is your job to make sure that the teacher does the job you are paying for</a:t>
            </a:r>
          </a:p>
          <a:p>
            <a:pPr algn="ctr"/>
            <a:endParaRPr lang="en-US" sz="3600"/>
          </a:p>
          <a:p>
            <a:pPr algn="ctr"/>
            <a:r>
              <a:rPr lang="en-US" sz="3600"/>
              <a:t>So ask questions and for clarifications whenever necessary</a:t>
            </a:r>
          </a:p>
          <a:p>
            <a:pPr algn="ctr"/>
            <a:endParaRPr lang="en-US" sz="3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Scientific Principle</a:t>
            </a:r>
          </a:p>
        </p:txBody>
      </p:sp>
      <p:sp>
        <p:nvSpPr>
          <p:cNvPr id="51203" name="Rectangle 3"/>
          <p:cNvSpPr>
            <a:spLocks noGrp="1" noChangeArrowheads="1"/>
          </p:cNvSpPr>
          <p:nvPr>
            <p:ph type="body" idx="1"/>
          </p:nvPr>
        </p:nvSpPr>
        <p:spPr/>
        <p:txBody>
          <a:bodyPr/>
          <a:lstStyle/>
          <a:p>
            <a:pPr>
              <a:buFontTx/>
              <a:buNone/>
            </a:pPr>
            <a:endParaRPr lang="en-US"/>
          </a:p>
          <a:p>
            <a:pPr>
              <a:buFontTx/>
              <a:buNone/>
            </a:pPr>
            <a:endParaRPr lang="en-US"/>
          </a:p>
          <a:p>
            <a:pPr algn="ctr">
              <a:buFontTx/>
              <a:buNone/>
            </a:pPr>
            <a:r>
              <a:rPr lang="en-US"/>
              <a:t>A self-evident universally accepted truth, an axiom.</a:t>
            </a:r>
          </a:p>
          <a:p>
            <a:pPr algn="ctr">
              <a:buFontTx/>
              <a:buNone/>
            </a:pPr>
            <a:endParaRPr lang="en-US"/>
          </a:p>
          <a:p>
            <a:pPr algn="ctr">
              <a:buFontTx/>
              <a:buNone/>
            </a:pPr>
            <a:r>
              <a:rPr lang="en-US"/>
              <a:t>It does not require proof and is often an assumption.</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ctrTitle"/>
          </p:nvPr>
        </p:nvSpPr>
        <p:spPr>
          <a:xfrm>
            <a:off x="685800" y="2286000"/>
            <a:ext cx="7772400" cy="1143000"/>
          </a:xfrm>
        </p:spPr>
        <p:txBody>
          <a:bodyPr/>
          <a:lstStyle/>
          <a:p>
            <a:r>
              <a:rPr lang="en-US"/>
              <a:t>From Informed Speculation to Validity</a:t>
            </a:r>
          </a:p>
        </p:txBody>
      </p:sp>
      <p:sp>
        <p:nvSpPr>
          <p:cNvPr id="140291" name="Rectangle 3"/>
          <p:cNvSpPr>
            <a:spLocks noGrp="1" noChangeArrowheads="1"/>
          </p:cNvSpPr>
          <p:nvPr>
            <p:ph type="subTitle" idx="1"/>
          </p:nvPr>
        </p:nvSpPr>
        <p:spPr>
          <a:xfrm>
            <a:off x="1371600" y="4343400"/>
            <a:ext cx="6400800" cy="1752600"/>
          </a:xfrm>
        </p:spPr>
        <p:txBody>
          <a:bodyPr/>
          <a:lstStyle/>
          <a:p>
            <a:r>
              <a:rPr lang="en-US"/>
              <a:t>The Sharp-Purser Test</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type="body" idx="1"/>
          </p:nvPr>
        </p:nvSpPr>
        <p:spPr>
          <a:xfrm>
            <a:off x="685800" y="381000"/>
            <a:ext cx="7772400" cy="5715000"/>
          </a:xfrm>
        </p:spPr>
        <p:txBody>
          <a:bodyPr/>
          <a:lstStyle/>
          <a:p>
            <a:pPr marL="609600" indent="-609600">
              <a:buFontTx/>
              <a:buNone/>
            </a:pPr>
            <a:r>
              <a:rPr lang="en-US"/>
              <a:t>Sharp and Purser used a construct based on: </a:t>
            </a:r>
          </a:p>
          <a:p>
            <a:pPr marL="609600" indent="-609600">
              <a:buFontTx/>
              <a:buNone/>
            </a:pPr>
            <a:endParaRPr lang="en-US"/>
          </a:p>
          <a:p>
            <a:pPr marL="609600" indent="-609600">
              <a:buFontTx/>
              <a:buAutoNum type="arabicPeriod"/>
            </a:pPr>
            <a:r>
              <a:rPr lang="en-US"/>
              <a:t>the anatomy of the dens and atlas, the articular cartilage of their joints</a:t>
            </a:r>
          </a:p>
          <a:p>
            <a:pPr marL="609600" indent="-609600">
              <a:buFontTx/>
              <a:buAutoNum type="arabicPeriod"/>
            </a:pPr>
            <a:r>
              <a:rPr lang="en-US"/>
              <a:t>the histology of the transverse ligaments</a:t>
            </a:r>
          </a:p>
          <a:p>
            <a:pPr marL="609600" indent="-609600">
              <a:buFontTx/>
              <a:buAutoNum type="arabicPeriod"/>
            </a:pPr>
            <a:r>
              <a:rPr lang="en-US"/>
              <a:t>the pathological changes to these structures that could be caused by systemic arthritis</a:t>
            </a:r>
          </a:p>
          <a:p>
            <a:pPr marL="609600" indent="-609600">
              <a:buFontTx/>
              <a:buAutoNum type="arabicPeriod"/>
            </a:pPr>
            <a:r>
              <a:rPr lang="en-US"/>
              <a:t>The clinical effects of these pathological changes</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body" idx="1"/>
          </p:nvPr>
        </p:nvSpPr>
        <p:spPr>
          <a:xfrm>
            <a:off x="685800" y="381000"/>
            <a:ext cx="7772400" cy="5715000"/>
          </a:xfrm>
        </p:spPr>
        <p:txBody>
          <a:bodyPr/>
          <a:lstStyle/>
          <a:p>
            <a:pPr marL="609600" indent="-609600">
              <a:buFontTx/>
              <a:buAutoNum type="arabicPeriod" startAt="5"/>
            </a:pPr>
            <a:r>
              <a:rPr lang="en-US"/>
              <a:t>They then generated a mind experiment where they imagined what would happen during flexion at the atlanto-axial segment that was anteriorly unstable as a result of these changes and then what would happen if they pushed the atlas posteriorly on the stabilized axis</a:t>
            </a:r>
          </a:p>
          <a:p>
            <a:pPr marL="609600" indent="-609600">
              <a:buFontTx/>
              <a:buAutoNum type="arabicPeriod" startAt="5"/>
            </a:pPr>
            <a:r>
              <a:rPr lang="en-US"/>
              <a:t>They then tried it out on patients, liked the results and came up with the Sharp-Purser test for atlanto-axial anterior instability</a:t>
            </a:r>
          </a:p>
          <a:p>
            <a:pPr marL="609600" indent="-609600">
              <a:buFontTx/>
              <a:buNone/>
            </a:pPr>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body" idx="1"/>
          </p:nvPr>
        </p:nvSpPr>
        <p:spPr>
          <a:xfrm>
            <a:off x="685800" y="381000"/>
            <a:ext cx="7772400" cy="5715000"/>
          </a:xfrm>
        </p:spPr>
        <p:txBody>
          <a:bodyPr/>
          <a:lstStyle/>
          <a:p>
            <a:pPr marL="609600" indent="-609600">
              <a:buFontTx/>
              <a:buAutoNum type="arabicPeriod" startAt="7"/>
            </a:pPr>
            <a:r>
              <a:rPr lang="en-US">
                <a:latin typeface="Arial" pitchFamily="34" charset="0"/>
              </a:rPr>
              <a:t>Uitvlugt and Indenbaum some quarter of century later liked the test and decided to validate it</a:t>
            </a:r>
          </a:p>
          <a:p>
            <a:pPr marL="609600" indent="-609600">
              <a:buFontTx/>
              <a:buAutoNum type="arabicPeriod" startAt="7"/>
            </a:pPr>
            <a:r>
              <a:rPr lang="en-US">
                <a:latin typeface="Arial" pitchFamily="34" charset="0"/>
              </a:rPr>
              <a:t>They looked at the best available gold standard, the flexion/extension radiograph and compared the test to the radiograph</a:t>
            </a:r>
          </a:p>
          <a:p>
            <a:pPr marL="609600" indent="-609600">
              <a:buFontTx/>
              <a:buAutoNum type="arabicPeriod" startAt="7"/>
            </a:pPr>
            <a:r>
              <a:rPr lang="en-US">
                <a:latin typeface="Arial" pitchFamily="34" charset="0"/>
              </a:rPr>
              <a:t>The result was a test that has sensitivity and specificity values </a:t>
            </a:r>
          </a:p>
          <a:p>
            <a:pPr marL="609600" indent="-609600">
              <a:buFontTx/>
              <a:buAutoNum type="arabicPeriod" startAt="7"/>
            </a:pPr>
            <a:r>
              <a:rPr lang="en-US">
                <a:latin typeface="Arial" pitchFamily="34" charset="0"/>
              </a:rPr>
              <a:t>And we have a useful clinical tool</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609600" y="762000"/>
            <a:ext cx="7924800" cy="2349500"/>
          </a:xfrm>
          <a:prstGeom prst="rect">
            <a:avLst/>
          </a:prstGeom>
          <a:noFill/>
          <a:ln w="9525">
            <a:noFill/>
            <a:miter lim="800000"/>
            <a:headEnd/>
            <a:tailEnd/>
          </a:ln>
          <a:effectLst/>
        </p:spPr>
        <p:txBody>
          <a:bodyPr>
            <a:spAutoFit/>
          </a:bodyPr>
          <a:lstStyle/>
          <a:p>
            <a:pPr>
              <a:spcBef>
                <a:spcPct val="50000"/>
              </a:spcBef>
            </a:pPr>
            <a:r>
              <a:rPr lang="en-US" sz="2800" dirty="0">
                <a:cs typeface="Times New Roman" pitchFamily="18" charset="0"/>
              </a:rPr>
              <a:t>"IT IS CLEAR THAT MUCH ADDITIONAL WORK WILL BE REQUIRED</a:t>
            </a:r>
            <a:br>
              <a:rPr lang="en-US" sz="2800" dirty="0">
                <a:cs typeface="Times New Roman" pitchFamily="18" charset="0"/>
              </a:rPr>
            </a:br>
            <a:r>
              <a:rPr lang="en-US" sz="2800" dirty="0">
                <a:cs typeface="Times New Roman" pitchFamily="18" charset="0"/>
              </a:rPr>
              <a:t>BEFORE A COMPLETE UNDERSTANDING OF THIS PHENOMENA OCCURS"...</a:t>
            </a:r>
            <a:br>
              <a:rPr lang="en-US" sz="2800" dirty="0">
                <a:cs typeface="Times New Roman" pitchFamily="18" charset="0"/>
              </a:rPr>
            </a:br>
            <a:endParaRPr lang="en-US" dirty="0"/>
          </a:p>
        </p:txBody>
      </p:sp>
      <p:sp>
        <p:nvSpPr>
          <p:cNvPr id="5" name="Rectangle 4"/>
          <p:cNvSpPr/>
          <p:nvPr/>
        </p:nvSpPr>
        <p:spPr>
          <a:xfrm>
            <a:off x="2438400" y="5029200"/>
            <a:ext cx="4102405" cy="646331"/>
          </a:xfrm>
          <a:prstGeom prst="rect">
            <a:avLst/>
          </a:prstGeom>
        </p:spPr>
        <p:txBody>
          <a:bodyPr wrap="none">
            <a:spAutoFit/>
          </a:bodyPr>
          <a:lstStyle/>
          <a:p>
            <a:pPr algn="ctr">
              <a:spcBef>
                <a:spcPct val="50000"/>
              </a:spcBef>
            </a:pPr>
            <a:r>
              <a:rPr lang="en-US" dirty="0" smtClean="0">
                <a:cs typeface="Times New Roman" pitchFamily="18" charset="0"/>
              </a:rPr>
              <a:t>I don't understand it.</a:t>
            </a:r>
            <a:r>
              <a:rPr lang="en-US" dirty="0" smtClean="0"/>
              <a:t> </a:t>
            </a:r>
            <a:endParaRPr lang="en-US" dirty="0"/>
          </a:p>
        </p:txBody>
      </p:sp>
      <p:sp>
        <p:nvSpPr>
          <p:cNvPr id="6" name="TextBox 5"/>
          <p:cNvSpPr txBox="1"/>
          <p:nvPr/>
        </p:nvSpPr>
        <p:spPr>
          <a:xfrm>
            <a:off x="3886200" y="3505200"/>
            <a:ext cx="2057400" cy="769441"/>
          </a:xfrm>
          <a:prstGeom prst="rect">
            <a:avLst/>
          </a:prstGeom>
          <a:noFill/>
        </p:spPr>
        <p:txBody>
          <a:bodyPr wrap="square" rtlCol="0">
            <a:spAutoFit/>
          </a:bodyPr>
          <a:lstStyle/>
          <a:p>
            <a:r>
              <a:rPr lang="en-US" sz="4400" b="1" dirty="0" smtClean="0"/>
              <a:t>=</a:t>
            </a:r>
            <a:endParaRPr lang="en-US" sz="4400" b="1"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dirty="0" smtClean="0"/>
              <a:t>Scientific Practice</a:t>
            </a:r>
            <a:endParaRPr lang="en-US" dirty="0"/>
          </a:p>
        </p:txBody>
      </p:sp>
      <p:sp>
        <p:nvSpPr>
          <p:cNvPr id="3" name="TextBox 2"/>
          <p:cNvSpPr txBox="1"/>
          <p:nvPr/>
        </p:nvSpPr>
        <p:spPr>
          <a:xfrm>
            <a:off x="838200" y="1905000"/>
            <a:ext cx="7086600" cy="2308324"/>
          </a:xfrm>
          <a:prstGeom prst="rect">
            <a:avLst/>
          </a:prstGeom>
          <a:noFill/>
        </p:spPr>
        <p:txBody>
          <a:bodyPr wrap="square" rtlCol="0">
            <a:spAutoFit/>
          </a:bodyPr>
          <a:lstStyle/>
          <a:p>
            <a:r>
              <a:rPr lang="en-US" dirty="0" smtClean="0"/>
              <a:t>To practice scientifically is to practice using the Scientific Method not necessarily use research evidence. </a:t>
            </a:r>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457200"/>
            <a:ext cx="7772400" cy="9144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Scientific Method</a:t>
            </a:r>
          </a:p>
        </p:txBody>
      </p:sp>
      <p:pic>
        <p:nvPicPr>
          <p:cNvPr id="177154" name="Picture 2" descr="Steps of the Scientific Method"/>
          <p:cNvPicPr>
            <a:picLocks noChangeAspect="1" noChangeArrowheads="1"/>
          </p:cNvPicPr>
          <p:nvPr/>
        </p:nvPicPr>
        <p:blipFill>
          <a:blip r:embed="rId2" cstate="print"/>
          <a:srcRect/>
          <a:stretch>
            <a:fillRect/>
          </a:stretch>
        </p:blipFill>
        <p:spPr bwMode="auto">
          <a:xfrm>
            <a:off x="4800600" y="1143000"/>
            <a:ext cx="3952875" cy="4724401"/>
          </a:xfrm>
          <a:prstGeom prst="rect">
            <a:avLst/>
          </a:prstGeom>
          <a:noFill/>
        </p:spPr>
      </p:pic>
      <p:sp>
        <p:nvSpPr>
          <p:cNvPr id="5" name="Rectangle 4"/>
          <p:cNvSpPr/>
          <p:nvPr/>
        </p:nvSpPr>
        <p:spPr>
          <a:xfrm>
            <a:off x="609600" y="5867400"/>
            <a:ext cx="5410200" cy="584775"/>
          </a:xfrm>
          <a:prstGeom prst="rect">
            <a:avLst/>
          </a:prstGeom>
          <a:solidFill>
            <a:schemeClr val="tx1"/>
          </a:solidFill>
        </p:spPr>
        <p:txBody>
          <a:bodyPr wrap="square">
            <a:spAutoFit/>
          </a:bodyPr>
          <a:lstStyle/>
          <a:p>
            <a:r>
              <a:rPr lang="en-US" sz="1600" dirty="0" smtClean="0">
                <a:hlinkClick r:id="rId3"/>
              </a:rPr>
              <a:t>https://www.sciencebuddies.org/science-fair-projects/science-fair/steps-of-the-scientific-method</a:t>
            </a:r>
            <a:endParaRPr lang="en-US" sz="1600" dirty="0"/>
          </a:p>
        </p:txBody>
      </p:sp>
      <p:sp>
        <p:nvSpPr>
          <p:cNvPr id="6" name="TextBox 5"/>
          <p:cNvSpPr txBox="1"/>
          <p:nvPr/>
        </p:nvSpPr>
        <p:spPr>
          <a:xfrm>
            <a:off x="381000" y="1447800"/>
            <a:ext cx="3200400" cy="2246769"/>
          </a:xfrm>
          <a:prstGeom prst="rect">
            <a:avLst/>
          </a:prstGeom>
          <a:noFill/>
        </p:spPr>
        <p:txBody>
          <a:bodyPr wrap="square" rtlCol="0">
            <a:spAutoFit/>
          </a:bodyPr>
          <a:lstStyle/>
          <a:p>
            <a:r>
              <a:rPr lang="en-US" sz="2800" dirty="0" smtClean="0"/>
              <a:t>This is the full version of the scientific method but we can modify it for clinical practice.</a:t>
            </a:r>
            <a:endParaRPr lang="en-US" sz="2800"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19400" y="152400"/>
            <a:ext cx="4114800" cy="400110"/>
          </a:xfrm>
          <a:prstGeom prst="rect">
            <a:avLst/>
          </a:prstGeom>
          <a:noFill/>
        </p:spPr>
        <p:txBody>
          <a:bodyPr wrap="square" rtlCol="0">
            <a:spAutoFit/>
          </a:bodyPr>
          <a:lstStyle/>
          <a:p>
            <a:r>
              <a:rPr lang="en-US" sz="2000" dirty="0" smtClean="0"/>
              <a:t>Scientific Method in Clinical Practice</a:t>
            </a:r>
            <a:endParaRPr lang="en-US" sz="2000" dirty="0"/>
          </a:p>
        </p:txBody>
      </p:sp>
      <p:pic>
        <p:nvPicPr>
          <p:cNvPr id="5" name="Picture 4" descr="clinical scientific method (1).png"/>
          <p:cNvPicPr>
            <a:picLocks noChangeAspect="1"/>
          </p:cNvPicPr>
          <p:nvPr/>
        </p:nvPicPr>
        <p:blipFill>
          <a:blip r:embed="rId2" cstate="print"/>
          <a:srcRect t="1449" r="2500" b="3478"/>
          <a:stretch>
            <a:fillRect/>
          </a:stretch>
        </p:blipFill>
        <p:spPr>
          <a:xfrm>
            <a:off x="0" y="609600"/>
            <a:ext cx="8915400" cy="6248400"/>
          </a:xfrm>
          <a:prstGeom prst="rect">
            <a:avLst/>
          </a:prstGeom>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Image result for a rough guide to spotting bad science"/>
          <p:cNvPicPr>
            <a:picLocks noChangeAspect="1" noChangeArrowheads="1"/>
          </p:cNvPicPr>
          <p:nvPr/>
        </p:nvPicPr>
        <p:blipFill>
          <a:blip r:embed="rId3" cstate="print"/>
          <a:srcRect/>
          <a:stretch>
            <a:fillRect/>
          </a:stretch>
        </p:blipFill>
        <p:spPr bwMode="auto">
          <a:xfrm>
            <a:off x="4293624" y="0"/>
            <a:ext cx="4850376" cy="6858000"/>
          </a:xfrm>
          <a:prstGeom prst="rect">
            <a:avLst/>
          </a:prstGeom>
          <a:noFill/>
        </p:spPr>
      </p:pic>
      <p:sp>
        <p:nvSpPr>
          <p:cNvPr id="3" name="Rectangle 2"/>
          <p:cNvSpPr/>
          <p:nvPr/>
        </p:nvSpPr>
        <p:spPr>
          <a:xfrm>
            <a:off x="0" y="0"/>
            <a:ext cx="3886200" cy="2616101"/>
          </a:xfrm>
          <a:prstGeom prst="rect">
            <a:avLst/>
          </a:prstGeom>
          <a:solidFill>
            <a:srgbClr val="FF0000"/>
          </a:solidFill>
        </p:spPr>
        <p:txBody>
          <a:bodyPr wrap="square">
            <a:spAutoFit/>
          </a:bodyPr>
          <a:lstStyle/>
          <a:p>
            <a:r>
              <a:rPr lang="en-US" sz="1600" dirty="0" smtClean="0">
                <a:solidFill>
                  <a:srgbClr val="FF0000"/>
                </a:solidFill>
                <a:hlinkClick r:id="rId4"/>
              </a:rPr>
              <a:t>https://www.google.com/search?q=a+rough+guide+to+spotting+bad+science&amp;rlz=1C1CHBD_enMX865MX865&amp;sxsrf=ACYBGNT6GEF6q-xsJKER_EPJxjUaxLkh_g:1574980636404&amp;source=lnms&amp;tbm=isch&amp;sa=X&amp;ved=2ahUKEwiojPGK_I3mAhXPhOAKHSnMCPYQ_AUoAXoECAsQAw&amp;biw=1366&amp;bih=576#imgrc=CNIT22CG4Gea6M</a:t>
            </a:r>
            <a:r>
              <a:rPr lang="en-US" dirty="0" smtClean="0">
                <a:solidFill>
                  <a:srgbClr val="FF0000"/>
                </a:solidFill>
                <a:hlinkClick r:id="rId4"/>
              </a:rPr>
              <a:t>:</a:t>
            </a:r>
            <a:endParaRPr lang="en-US" dirty="0">
              <a:solidFill>
                <a:srgbClr val="FF0000"/>
              </a:solidFill>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2" name="Picture 2" descr="Image result for a rough guide to spotting bad science"/>
          <p:cNvPicPr>
            <a:picLocks noChangeAspect="1" noChangeArrowheads="1"/>
          </p:cNvPicPr>
          <p:nvPr/>
        </p:nvPicPr>
        <p:blipFill>
          <a:blip r:embed="rId3" cstate="print"/>
          <a:srcRect/>
          <a:stretch>
            <a:fillRect/>
          </a:stretch>
        </p:blipFill>
        <p:spPr bwMode="auto">
          <a:xfrm>
            <a:off x="4293624" y="0"/>
            <a:ext cx="4850376" cy="6858000"/>
          </a:xfrm>
          <a:prstGeom prst="rect">
            <a:avLst/>
          </a:prstGeom>
          <a:noFill/>
        </p:spPr>
      </p:pic>
      <p:sp>
        <p:nvSpPr>
          <p:cNvPr id="5" name="Rectangle 4"/>
          <p:cNvSpPr/>
          <p:nvPr/>
        </p:nvSpPr>
        <p:spPr>
          <a:xfrm>
            <a:off x="0" y="0"/>
            <a:ext cx="3733800" cy="2308324"/>
          </a:xfrm>
          <a:prstGeom prst="rect">
            <a:avLst/>
          </a:prstGeom>
          <a:solidFill>
            <a:srgbClr val="FF0000"/>
          </a:solidFill>
        </p:spPr>
        <p:txBody>
          <a:bodyPr wrap="square">
            <a:spAutoFit/>
          </a:bodyPr>
          <a:lstStyle/>
          <a:p>
            <a:r>
              <a:rPr lang="en-US" sz="1600" dirty="0" smtClean="0">
                <a:solidFill>
                  <a:srgbClr val="FF0000"/>
                </a:solidFill>
                <a:hlinkClick r:id="rId4"/>
              </a:rPr>
              <a:t>www.google.com/search?q=a+rough+guide+to+spotting+bad+science&amp;rlz=1C1CHBD_enMX865MX865&amp;sxsrf=ACYBGNT6GEF6q-xsJKER_EPJxjUaxLkh_g:1574980636404&amp;source=lnms&amp;tbm=isch&amp;sa=X&amp;ved=2ahUKEwiojPGK_I3mAhXPhOAKHSnMCPYQ_AUoAXoECAsQAw&amp;biw=1366&amp;bih=576#imgrc=CNIT22CG4Gea6M</a:t>
            </a:r>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t>Scientific Principle</a:t>
            </a:r>
          </a:p>
        </p:txBody>
      </p:sp>
      <p:sp>
        <p:nvSpPr>
          <p:cNvPr id="81923" name="Rectangle 3"/>
          <p:cNvSpPr>
            <a:spLocks noGrp="1" noChangeArrowheads="1"/>
          </p:cNvSpPr>
          <p:nvPr>
            <p:ph type="body" idx="1"/>
          </p:nvPr>
        </p:nvSpPr>
        <p:spPr/>
        <p:txBody>
          <a:bodyPr/>
          <a:lstStyle/>
          <a:p>
            <a:pPr>
              <a:lnSpc>
                <a:spcPct val="90000"/>
              </a:lnSpc>
              <a:buFontTx/>
              <a:buNone/>
            </a:pPr>
            <a:r>
              <a:rPr lang="en-US" sz="3600"/>
              <a:t>Examples</a:t>
            </a:r>
          </a:p>
          <a:p>
            <a:pPr>
              <a:lnSpc>
                <a:spcPct val="90000"/>
              </a:lnSpc>
              <a:buFontTx/>
              <a:buNone/>
            </a:pPr>
            <a:endParaRPr lang="en-US" sz="3600"/>
          </a:p>
          <a:p>
            <a:pPr>
              <a:lnSpc>
                <a:spcPct val="90000"/>
              </a:lnSpc>
            </a:pPr>
            <a:r>
              <a:rPr lang="en-US"/>
              <a:t>Nothing travels faster than light.</a:t>
            </a:r>
          </a:p>
          <a:p>
            <a:pPr>
              <a:lnSpc>
                <a:spcPct val="90000"/>
              </a:lnSpc>
            </a:pPr>
            <a:endParaRPr lang="en-US"/>
          </a:p>
          <a:p>
            <a:pPr>
              <a:lnSpc>
                <a:spcPct val="90000"/>
              </a:lnSpc>
            </a:pPr>
            <a:r>
              <a:rPr lang="en-US"/>
              <a:t>The fittest survive to transmit their genes</a:t>
            </a:r>
          </a:p>
          <a:p>
            <a:pPr>
              <a:lnSpc>
                <a:spcPct val="90000"/>
              </a:lnSpc>
            </a:pPr>
            <a:endParaRPr lang="en-US"/>
          </a:p>
          <a:p>
            <a:pPr>
              <a:lnSpc>
                <a:spcPct val="90000"/>
              </a:lnSpc>
            </a:pPr>
            <a:r>
              <a:rPr lang="en-US"/>
              <a:t>Heisenberg Uncertainty Principle</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609600" y="1295400"/>
            <a:ext cx="7924800" cy="3724275"/>
          </a:xfrm>
          <a:prstGeom prst="rect">
            <a:avLst/>
          </a:prstGeom>
          <a:noFill/>
          <a:ln w="9525">
            <a:noFill/>
            <a:miter lim="800000"/>
            <a:headEnd/>
            <a:tailEnd/>
          </a:ln>
          <a:effectLst/>
        </p:spPr>
        <p:txBody>
          <a:bodyPr>
            <a:spAutoFit/>
          </a:bodyPr>
          <a:lstStyle/>
          <a:p>
            <a:pPr algn="ctr">
              <a:spcBef>
                <a:spcPct val="50000"/>
              </a:spcBef>
            </a:pPr>
            <a:r>
              <a:rPr lang="en-US" sz="2800">
                <a:cs typeface="Times New Roman" pitchFamily="18" charset="0"/>
              </a:rPr>
              <a:t>Be a critical consumer of all information</a:t>
            </a:r>
          </a:p>
          <a:p>
            <a:pPr algn="ctr">
              <a:spcBef>
                <a:spcPct val="50000"/>
              </a:spcBef>
            </a:pPr>
            <a:r>
              <a:rPr lang="en-US" sz="2800">
                <a:cs typeface="Times New Roman" pitchFamily="18" charset="0"/>
              </a:rPr>
              <a:t>Assess the source’s credentials for speaking to the question</a:t>
            </a:r>
          </a:p>
          <a:p>
            <a:pPr algn="ctr">
              <a:spcBef>
                <a:spcPct val="50000"/>
              </a:spcBef>
            </a:pPr>
            <a:r>
              <a:rPr lang="en-US" sz="2800">
                <a:cs typeface="Times New Roman" pitchFamily="18" charset="0"/>
              </a:rPr>
              <a:t>Understand what you are reading and/or being told</a:t>
            </a:r>
          </a:p>
          <a:p>
            <a:pPr algn="ctr">
              <a:spcBef>
                <a:spcPct val="50000"/>
              </a:spcBef>
            </a:pPr>
            <a:r>
              <a:rPr lang="en-US" sz="2800">
                <a:cs typeface="Times New Roman" pitchFamily="18" charset="0"/>
              </a:rPr>
              <a:t>Make sure it makes sense to you and fits with you experiences (it is more likely that the research is flawed than your experiences delusional)</a:t>
            </a:r>
            <a:endParaRPr lang="en-US" sz="2800"/>
          </a:p>
        </p:txBody>
      </p:sp>
      <p:sp>
        <p:nvSpPr>
          <p:cNvPr id="132099" name="Text Box 3"/>
          <p:cNvSpPr txBox="1">
            <a:spLocks noChangeArrowheads="1"/>
          </p:cNvSpPr>
          <p:nvPr/>
        </p:nvSpPr>
        <p:spPr bwMode="auto">
          <a:xfrm>
            <a:off x="457200" y="304800"/>
            <a:ext cx="8229600" cy="762000"/>
          </a:xfrm>
          <a:prstGeom prst="rect">
            <a:avLst/>
          </a:prstGeom>
          <a:noFill/>
          <a:ln w="9525">
            <a:noFill/>
            <a:miter lim="800000"/>
            <a:headEnd/>
            <a:tailEnd/>
          </a:ln>
          <a:effectLst/>
        </p:spPr>
        <p:txBody>
          <a:bodyPr>
            <a:spAutoFit/>
          </a:bodyPr>
          <a:lstStyle/>
          <a:p>
            <a:pPr algn="ctr">
              <a:spcBef>
                <a:spcPct val="50000"/>
              </a:spcBef>
            </a:pPr>
            <a:r>
              <a:rPr lang="en-US" sz="4400"/>
              <a:t>Summary </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838200" y="914400"/>
            <a:ext cx="7924800" cy="5262979"/>
          </a:xfrm>
          <a:prstGeom prst="rect">
            <a:avLst/>
          </a:prstGeom>
          <a:noFill/>
          <a:ln w="9525">
            <a:noFill/>
            <a:miter lim="800000"/>
            <a:headEnd/>
            <a:tailEnd/>
          </a:ln>
          <a:effectLst/>
        </p:spPr>
        <p:txBody>
          <a:bodyPr>
            <a:spAutoFit/>
          </a:bodyPr>
          <a:lstStyle/>
          <a:p>
            <a:pPr algn="ctr">
              <a:spcBef>
                <a:spcPct val="50000"/>
              </a:spcBef>
            </a:pPr>
            <a:r>
              <a:rPr lang="en-US" sz="2800" dirty="0">
                <a:cs typeface="Times New Roman" pitchFamily="18" charset="0"/>
              </a:rPr>
              <a:t>Look and/or listen for relevance</a:t>
            </a:r>
          </a:p>
          <a:p>
            <a:pPr algn="ctr">
              <a:spcBef>
                <a:spcPct val="50000"/>
              </a:spcBef>
            </a:pPr>
            <a:r>
              <a:rPr lang="en-US" sz="2800" dirty="0">
                <a:cs typeface="Times New Roman" pitchFamily="18" charset="0"/>
              </a:rPr>
              <a:t>Assess the written evidence for bias, methodology, power, results, </a:t>
            </a:r>
            <a:r>
              <a:rPr lang="en-US" sz="2800" dirty="0" err="1">
                <a:cs typeface="Times New Roman" pitchFamily="18" charset="0"/>
              </a:rPr>
              <a:t>generalizability</a:t>
            </a:r>
            <a:r>
              <a:rPr lang="en-US" sz="2800" dirty="0">
                <a:cs typeface="Times New Roman" pitchFamily="18" charset="0"/>
              </a:rPr>
              <a:t>, and conclusions</a:t>
            </a:r>
          </a:p>
          <a:p>
            <a:pPr algn="ctr">
              <a:spcBef>
                <a:spcPct val="50000"/>
              </a:spcBef>
            </a:pPr>
            <a:r>
              <a:rPr lang="en-US" sz="2800" dirty="0">
                <a:cs typeface="Times New Roman" pitchFamily="18" charset="0"/>
              </a:rPr>
              <a:t>Assess the teacher’s knowledge base by asking peripheral questions and for references when appropriate</a:t>
            </a:r>
          </a:p>
          <a:p>
            <a:pPr algn="ctr">
              <a:spcBef>
                <a:spcPct val="50000"/>
              </a:spcBef>
            </a:pPr>
            <a:r>
              <a:rPr lang="en-US" sz="2800" dirty="0">
                <a:cs typeface="Times New Roman" pitchFamily="18" charset="0"/>
              </a:rPr>
              <a:t>If you do not understand the teacher it is his/her job to get you to understand it, do </a:t>
            </a:r>
            <a:r>
              <a:rPr lang="en-US" sz="2800" dirty="0" smtClean="0">
                <a:cs typeface="Times New Roman" pitchFamily="18" charset="0"/>
              </a:rPr>
              <a:t>not let </a:t>
            </a:r>
            <a:r>
              <a:rPr lang="en-US" sz="2800" dirty="0">
                <a:cs typeface="Times New Roman" pitchFamily="18" charset="0"/>
              </a:rPr>
              <a:t>him/her off the hook</a:t>
            </a:r>
          </a:p>
          <a:p>
            <a:pPr algn="ctr">
              <a:spcBef>
                <a:spcPct val="50000"/>
              </a:spcBef>
            </a:pPr>
            <a:endParaRPr lang="en-US" sz="2800" dirty="0">
              <a:cs typeface="Times New Roman" pitchFamily="18" charset="0"/>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2"/>
          <p:cNvSpPr txBox="1">
            <a:spLocks noChangeArrowheads="1"/>
          </p:cNvSpPr>
          <p:nvPr/>
        </p:nvSpPr>
        <p:spPr bwMode="auto">
          <a:xfrm>
            <a:off x="762000" y="762000"/>
            <a:ext cx="7467600" cy="4546600"/>
          </a:xfrm>
          <a:prstGeom prst="rect">
            <a:avLst/>
          </a:prstGeom>
          <a:noFill/>
          <a:ln w="9525">
            <a:noFill/>
            <a:miter lim="800000"/>
            <a:headEnd/>
            <a:tailEnd/>
          </a:ln>
          <a:effectLst/>
        </p:spPr>
        <p:txBody>
          <a:bodyPr>
            <a:spAutoFit/>
          </a:bodyPr>
          <a:lstStyle/>
          <a:p>
            <a:pPr algn="ctr">
              <a:spcBef>
                <a:spcPct val="50000"/>
              </a:spcBef>
            </a:pPr>
            <a:r>
              <a:rPr lang="en-US" sz="2800">
                <a:cs typeface="Times New Roman" pitchFamily="18" charset="0"/>
              </a:rPr>
              <a:t>Remember that a study saying that 56% of all whiplash neck pain will be completely recovered in six weeks and fails to address the remaining 44% is a piece of garbage</a:t>
            </a:r>
          </a:p>
          <a:p>
            <a:pPr algn="ctr">
              <a:spcBef>
                <a:spcPct val="50000"/>
              </a:spcBef>
            </a:pPr>
            <a:r>
              <a:rPr lang="en-US" sz="2800">
                <a:cs typeface="Times New Roman" pitchFamily="18" charset="0"/>
              </a:rPr>
              <a:t>Remember that even if only 1% of a given population will have prolonged problems then that 1% deserves your best effort even though he or she has been written off by the statistician</a:t>
            </a:r>
          </a:p>
          <a:p>
            <a:pPr algn="ctr">
              <a:spcBef>
                <a:spcPct val="50000"/>
              </a:spcBef>
            </a:pPr>
            <a:endParaRPr lang="en-US"/>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838200" y="1524000"/>
            <a:ext cx="7467600" cy="4546600"/>
          </a:xfrm>
          <a:prstGeom prst="rect">
            <a:avLst/>
          </a:prstGeom>
          <a:noFill/>
          <a:ln w="9525">
            <a:noFill/>
            <a:miter lim="800000"/>
            <a:headEnd/>
            <a:tailEnd/>
          </a:ln>
          <a:effectLst/>
        </p:spPr>
        <p:txBody>
          <a:bodyPr>
            <a:spAutoFit/>
          </a:bodyPr>
          <a:lstStyle/>
          <a:p>
            <a:pPr algn="ctr">
              <a:spcBef>
                <a:spcPct val="50000"/>
              </a:spcBef>
            </a:pPr>
            <a:r>
              <a:rPr lang="en-US" sz="2800" dirty="0">
                <a:cs typeface="Times New Roman" pitchFamily="18" charset="0"/>
              </a:rPr>
              <a:t>The best guide to what works for you and an individual patient is a your judgment which should be influenced by the evidence but not be dominated by it. </a:t>
            </a:r>
          </a:p>
          <a:p>
            <a:pPr algn="ctr">
              <a:spcBef>
                <a:spcPct val="50000"/>
              </a:spcBef>
            </a:pPr>
            <a:r>
              <a:rPr lang="en-US" sz="2800" dirty="0">
                <a:cs typeface="Times New Roman" pitchFamily="18" charset="0"/>
              </a:rPr>
              <a:t>If this could all be done from the evidence then there would be no need for clinicians, just researchers and technicians and there </a:t>
            </a:r>
            <a:r>
              <a:rPr lang="en-US" sz="2800" dirty="0" err="1">
                <a:cs typeface="Times New Roman" pitchFamily="18" charset="0"/>
              </a:rPr>
              <a:t>ain’t</a:t>
            </a:r>
            <a:r>
              <a:rPr lang="en-US" sz="2800" dirty="0">
                <a:cs typeface="Times New Roman" pitchFamily="18" charset="0"/>
              </a:rPr>
              <a:t> no sign of that happening anytime soon</a:t>
            </a:r>
          </a:p>
          <a:p>
            <a:pPr>
              <a:spcBef>
                <a:spcPct val="50000"/>
              </a:spcBef>
            </a:pPr>
            <a:endParaRPr lang="en-US"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2133600" y="3048000"/>
            <a:ext cx="6248400" cy="1200329"/>
          </a:xfrm>
          <a:prstGeom prst="rect">
            <a:avLst/>
          </a:prstGeom>
          <a:noFill/>
          <a:ln w="9525">
            <a:noFill/>
            <a:miter lim="800000"/>
            <a:headEnd/>
            <a:tailEnd/>
          </a:ln>
          <a:effectLst/>
        </p:spPr>
        <p:txBody>
          <a:bodyPr wrap="square">
            <a:spAutoFit/>
          </a:bodyPr>
          <a:lstStyle/>
          <a:p>
            <a:pPr algn="ctr">
              <a:spcBef>
                <a:spcPct val="50000"/>
              </a:spcBef>
            </a:pPr>
            <a:r>
              <a:rPr lang="en-US" dirty="0"/>
              <a:t>Imagination is more important than </a:t>
            </a:r>
            <a:r>
              <a:rPr lang="en-US" dirty="0" smtClean="0"/>
              <a:t>knowledge</a:t>
            </a:r>
            <a:endParaRPr lang="en-US" sz="1600" dirty="0"/>
          </a:p>
        </p:txBody>
      </p:sp>
      <p:pic>
        <p:nvPicPr>
          <p:cNvPr id="158722" name="Picture 2" descr="Related image"/>
          <p:cNvPicPr>
            <a:picLocks noChangeAspect="1" noChangeArrowheads="1"/>
          </p:cNvPicPr>
          <p:nvPr/>
        </p:nvPicPr>
        <p:blipFill>
          <a:blip r:embed="rId2" cstate="print"/>
          <a:srcRect/>
          <a:stretch>
            <a:fillRect/>
          </a:stretch>
        </p:blipFill>
        <p:spPr bwMode="auto">
          <a:xfrm>
            <a:off x="457200" y="3657600"/>
            <a:ext cx="2249243" cy="2895600"/>
          </a:xfrm>
          <a:prstGeom prst="rect">
            <a:avLst/>
          </a:prstGeom>
          <a:noFill/>
        </p:spPr>
      </p:pic>
      <p:pic>
        <p:nvPicPr>
          <p:cNvPr id="158724" name="Picture 4" descr="Image result for albert einstein"/>
          <p:cNvPicPr>
            <a:picLocks noChangeAspect="1" noChangeArrowheads="1"/>
          </p:cNvPicPr>
          <p:nvPr/>
        </p:nvPicPr>
        <p:blipFill>
          <a:blip r:embed="rId3" cstate="print"/>
          <a:srcRect/>
          <a:stretch>
            <a:fillRect/>
          </a:stretch>
        </p:blipFill>
        <p:spPr bwMode="auto">
          <a:xfrm>
            <a:off x="5894533" y="0"/>
            <a:ext cx="3249467" cy="2438400"/>
          </a:xfrm>
          <a:prstGeom prst="rect">
            <a:avLst/>
          </a:prstGeom>
          <a:noFill/>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result for bad science jokes"/>
          <p:cNvPicPr>
            <a:picLocks noChangeAspect="1" noChangeArrowheads="1"/>
          </p:cNvPicPr>
          <p:nvPr/>
        </p:nvPicPr>
        <p:blipFill>
          <a:blip r:embed="rId2" cstate="print"/>
          <a:srcRect/>
          <a:stretch>
            <a:fillRect/>
          </a:stretch>
        </p:blipFill>
        <p:spPr bwMode="auto">
          <a:xfrm>
            <a:off x="0" y="0"/>
            <a:ext cx="3886200" cy="4857750"/>
          </a:xfrm>
          <a:prstGeom prst="rect">
            <a:avLst/>
          </a:prstGeom>
          <a:noFill/>
        </p:spPr>
      </p:pic>
      <p:sp>
        <p:nvSpPr>
          <p:cNvPr id="4" name="Rectangle 3"/>
          <p:cNvSpPr/>
          <p:nvPr/>
        </p:nvSpPr>
        <p:spPr>
          <a:xfrm>
            <a:off x="228600" y="5257800"/>
            <a:ext cx="8763000" cy="1323439"/>
          </a:xfrm>
          <a:prstGeom prst="rect">
            <a:avLst/>
          </a:prstGeom>
          <a:solidFill>
            <a:srgbClr val="FF0000"/>
          </a:solidFill>
        </p:spPr>
        <p:txBody>
          <a:bodyPr wrap="square">
            <a:spAutoFit/>
          </a:bodyPr>
          <a:lstStyle/>
          <a:p>
            <a:r>
              <a:rPr lang="en-US" sz="1600" dirty="0" smtClean="0">
                <a:hlinkClick r:id="rId3"/>
              </a:rPr>
              <a:t>https://www.google.com/search?rlz=1C1CHBD_enMX865MX865&amp;biw=1366&amp;bih=576&amp;tbm=isch&amp;sxsrf=ACYBGNT-42Lnyb97siSg9x8v3e_Dr2hKwQ%3A1574980646103&amp;sa=1&amp;ei=JkzgXZfvBYfasQXfwqjIDw&amp;q=bad+science+jokes&amp;oq=bad+science&amp;gs_l=img.1.1.0l10.694037.694037..697548...0.0..0.592.760.0j1j5-1......0....1..gws-wiz-img.......0i24.tDIzSLM28ag#imgrc=bbnQJdRpqRvB7M:</a:t>
            </a:r>
            <a:endParaRPr lang="en-US" sz="1600" dirty="0"/>
          </a:p>
        </p:txBody>
      </p:sp>
      <p:pic>
        <p:nvPicPr>
          <p:cNvPr id="228354" name="Picture 2" descr="Image result for bad science jokes"/>
          <p:cNvPicPr>
            <a:picLocks noChangeAspect="1" noChangeArrowheads="1"/>
          </p:cNvPicPr>
          <p:nvPr/>
        </p:nvPicPr>
        <p:blipFill>
          <a:blip r:embed="rId4" cstate="print"/>
          <a:srcRect/>
          <a:stretch>
            <a:fillRect/>
          </a:stretch>
        </p:blipFill>
        <p:spPr bwMode="auto">
          <a:xfrm>
            <a:off x="4419600" y="0"/>
            <a:ext cx="4724400" cy="47244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228600"/>
            <a:ext cx="7772400" cy="1143000"/>
          </a:xfrm>
        </p:spPr>
        <p:txBody>
          <a:bodyPr/>
          <a:lstStyle/>
          <a:p>
            <a:r>
              <a:rPr lang="en-US"/>
              <a:t>Scientific Principle</a:t>
            </a:r>
          </a:p>
        </p:txBody>
      </p:sp>
      <p:sp>
        <p:nvSpPr>
          <p:cNvPr id="82947" name="Rectangle 3"/>
          <p:cNvSpPr>
            <a:spLocks noGrp="1" noChangeArrowheads="1"/>
          </p:cNvSpPr>
          <p:nvPr>
            <p:ph type="body" idx="1"/>
          </p:nvPr>
        </p:nvSpPr>
        <p:spPr>
          <a:xfrm>
            <a:off x="685800" y="1524000"/>
            <a:ext cx="7772400" cy="4114800"/>
          </a:xfrm>
        </p:spPr>
        <p:txBody>
          <a:bodyPr/>
          <a:lstStyle/>
          <a:p>
            <a:pPr>
              <a:lnSpc>
                <a:spcPct val="90000"/>
              </a:lnSpc>
              <a:buFontTx/>
              <a:buNone/>
            </a:pPr>
            <a:r>
              <a:rPr lang="en-US"/>
              <a:t>??Examples in PT</a:t>
            </a:r>
          </a:p>
          <a:p>
            <a:pPr>
              <a:lnSpc>
                <a:spcPct val="90000"/>
              </a:lnSpc>
              <a:buFontTx/>
              <a:buNone/>
            </a:pPr>
            <a:endParaRPr lang="en-US"/>
          </a:p>
          <a:p>
            <a:pPr>
              <a:lnSpc>
                <a:spcPct val="150000"/>
              </a:lnSpc>
            </a:pPr>
            <a:r>
              <a:rPr lang="en-US" sz="2800"/>
              <a:t>Stretching before an event reduces injuries</a:t>
            </a:r>
          </a:p>
          <a:p>
            <a:pPr>
              <a:lnSpc>
                <a:spcPct val="150000"/>
              </a:lnSpc>
            </a:pPr>
            <a:r>
              <a:rPr lang="en-US" sz="2800"/>
              <a:t>If a muscle is weak it must be strengthened if tight it must be stretched</a:t>
            </a:r>
          </a:p>
          <a:p>
            <a:pPr>
              <a:lnSpc>
                <a:spcPct val="150000"/>
              </a:lnSpc>
            </a:pPr>
            <a:r>
              <a:rPr lang="en-US" sz="2800"/>
              <a:t>Evidence Based Practice is better than the previous method of practice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Scientific Law</a:t>
            </a:r>
          </a:p>
        </p:txBody>
      </p:sp>
      <p:sp>
        <p:nvSpPr>
          <p:cNvPr id="37891" name="Rectangle 3"/>
          <p:cNvSpPr>
            <a:spLocks noGrp="1" noChangeArrowheads="1"/>
          </p:cNvSpPr>
          <p:nvPr>
            <p:ph type="body" idx="1"/>
          </p:nvPr>
        </p:nvSpPr>
        <p:spPr/>
        <p:txBody>
          <a:bodyPr/>
          <a:lstStyle/>
          <a:p>
            <a:pPr algn="ctr">
              <a:buFontTx/>
              <a:buNone/>
            </a:pPr>
            <a:r>
              <a:rPr lang="en-US"/>
              <a:t>“This is a statement of fact meant to explain, in concise terms, an action or set of actions. It is generally accepted to be true and universal, and can sometimes be expressed in terms of a single mathematical equation. They are accepted at face value based upon the fact that they have always been observed to be true.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Scientific Law</a:t>
            </a:r>
          </a:p>
        </p:txBody>
      </p:sp>
      <p:sp>
        <p:nvSpPr>
          <p:cNvPr id="47107" name="Rectangle 3"/>
          <p:cNvSpPr>
            <a:spLocks noGrp="1" noChangeArrowheads="1"/>
          </p:cNvSpPr>
          <p:nvPr>
            <p:ph type="body" idx="1"/>
          </p:nvPr>
        </p:nvSpPr>
        <p:spPr>
          <a:xfrm>
            <a:off x="685800" y="2324100"/>
            <a:ext cx="7772400" cy="2209800"/>
          </a:xfrm>
        </p:spPr>
        <p:txBody>
          <a:bodyPr/>
          <a:lstStyle/>
          <a:p>
            <a:pPr algn="ctr">
              <a:buFontTx/>
              <a:buNone/>
            </a:pPr>
            <a:r>
              <a:rPr lang="en-US"/>
              <a:t>Laws tend to be very limited and do not explain how a phenomenon occurs or exists just how it behaves.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Scientific Law Example</a:t>
            </a:r>
          </a:p>
        </p:txBody>
      </p:sp>
      <p:sp>
        <p:nvSpPr>
          <p:cNvPr id="46083" name="Rectangle 3"/>
          <p:cNvSpPr>
            <a:spLocks noGrp="1" noChangeArrowheads="1"/>
          </p:cNvSpPr>
          <p:nvPr>
            <p:ph type="body" idx="1"/>
          </p:nvPr>
        </p:nvSpPr>
        <p:spPr/>
        <p:txBody>
          <a:bodyPr/>
          <a:lstStyle/>
          <a:p>
            <a:pPr algn="ctr">
              <a:buFontTx/>
              <a:buNone/>
            </a:pPr>
            <a:r>
              <a:rPr lang="en-US"/>
              <a:t>Newton’s 1</a:t>
            </a:r>
            <a:r>
              <a:rPr lang="en-US" baseline="30000"/>
              <a:t>st</a:t>
            </a:r>
            <a:r>
              <a:rPr lang="en-US"/>
              <a:t>. Law of Motion</a:t>
            </a:r>
          </a:p>
          <a:p>
            <a:pPr algn="ctr">
              <a:buFontTx/>
              <a:buNone/>
            </a:pPr>
            <a:r>
              <a:rPr lang="en-US"/>
              <a:t>For every action there is an equal and opposite reaction.</a:t>
            </a:r>
          </a:p>
          <a:p>
            <a:pPr algn="ctr">
              <a:buFontTx/>
              <a:buNone/>
            </a:pPr>
            <a:endParaRPr lang="en-US"/>
          </a:p>
          <a:p>
            <a:pPr algn="ctr">
              <a:buFontTx/>
              <a:buNone/>
            </a:pPr>
            <a:r>
              <a:rPr lang="en-US"/>
              <a:t>The Law of Approximation</a:t>
            </a:r>
          </a:p>
          <a:p>
            <a:pPr algn="ctr">
              <a:buFontTx/>
              <a:buNone/>
            </a:pPr>
            <a:r>
              <a:rPr lang="en-US"/>
              <a:t>When a muscle contracts it tends to bring its attachments closer together.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Theory</a:t>
            </a:r>
          </a:p>
        </p:txBody>
      </p:sp>
      <p:sp>
        <p:nvSpPr>
          <p:cNvPr id="36867" name="Rectangle 3"/>
          <p:cNvSpPr>
            <a:spLocks noGrp="1" noChangeArrowheads="1"/>
          </p:cNvSpPr>
          <p:nvPr>
            <p:ph type="body" idx="1"/>
          </p:nvPr>
        </p:nvSpPr>
        <p:spPr>
          <a:xfrm>
            <a:off x="685800" y="2324100"/>
            <a:ext cx="7772400" cy="2209800"/>
          </a:xfrm>
        </p:spPr>
        <p:txBody>
          <a:bodyPr/>
          <a:lstStyle/>
          <a:p>
            <a:pPr algn="ctr">
              <a:buFontTx/>
              <a:buNone/>
            </a:pPr>
            <a:r>
              <a:rPr lang="en-US"/>
              <a:t>The term theory in the scientific sense is the complete opposite of how the word is used in every day conversation.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Theory</a:t>
            </a:r>
          </a:p>
        </p:txBody>
      </p:sp>
      <p:sp>
        <p:nvSpPr>
          <p:cNvPr id="48131" name="Rectangle 3"/>
          <p:cNvSpPr>
            <a:spLocks noGrp="1" noChangeArrowheads="1"/>
          </p:cNvSpPr>
          <p:nvPr>
            <p:ph type="body" idx="1"/>
          </p:nvPr>
        </p:nvSpPr>
        <p:spPr>
          <a:xfrm>
            <a:off x="685800" y="2895600"/>
            <a:ext cx="7772400" cy="1981200"/>
          </a:xfrm>
        </p:spPr>
        <p:txBody>
          <a:bodyPr/>
          <a:lstStyle/>
          <a:p>
            <a:pPr algn="ctr">
              <a:buFontTx/>
              <a:buNone/>
            </a:pPr>
            <a:r>
              <a:rPr lang="en-US"/>
              <a:t>“A scientific theory is an established and experimentally verified fact or collection of facts about the world.”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Theory</a:t>
            </a:r>
          </a:p>
        </p:txBody>
      </p:sp>
      <p:sp>
        <p:nvSpPr>
          <p:cNvPr id="34819" name="Rectangle 3"/>
          <p:cNvSpPr>
            <a:spLocks noGrp="1" noChangeArrowheads="1"/>
          </p:cNvSpPr>
          <p:nvPr>
            <p:ph type="body" idx="1"/>
          </p:nvPr>
        </p:nvSpPr>
        <p:spPr/>
        <p:txBody>
          <a:bodyPr/>
          <a:lstStyle/>
          <a:p>
            <a:pPr>
              <a:buFontTx/>
              <a:buNone/>
            </a:pPr>
            <a:r>
              <a:rPr lang="en-US" sz="2800"/>
              <a:t>“a model or idea that has undergone testing or validation from careful observations and can be used to make a variety of predictions of what will happen under different circumstances.”</a:t>
            </a:r>
          </a:p>
          <a:p>
            <a:pPr>
              <a:buFontTx/>
              <a:buNone/>
            </a:pPr>
            <a:endParaRPr lang="en-US" sz="2800"/>
          </a:p>
          <a:p>
            <a:pPr>
              <a:buFontTx/>
              <a:buNone/>
            </a:pPr>
            <a:r>
              <a:rPr lang="en-US" sz="2800"/>
              <a:t>“An explanation for some phenomenon that is based on observation, experimentation, and reasoning. </a:t>
            </a:r>
          </a:p>
          <a:p>
            <a:pPr>
              <a:buFontTx/>
              <a:buNone/>
            </a:pPr>
            <a:endParaRPr lang="en-US"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85800" y="2286000"/>
            <a:ext cx="7772400" cy="1143000"/>
          </a:xfrm>
        </p:spPr>
        <p:txBody>
          <a:bodyPr/>
          <a:lstStyle/>
          <a:p>
            <a:r>
              <a:rPr lang="en-US"/>
              <a:t>Science and Physical Therapy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Theory</a:t>
            </a:r>
          </a:p>
        </p:txBody>
      </p:sp>
      <p:sp>
        <p:nvSpPr>
          <p:cNvPr id="35843" name="Rectangle 3"/>
          <p:cNvSpPr>
            <a:spLocks noGrp="1" noChangeArrowheads="1"/>
          </p:cNvSpPr>
          <p:nvPr>
            <p:ph type="body" idx="1"/>
          </p:nvPr>
        </p:nvSpPr>
        <p:spPr/>
        <p:txBody>
          <a:bodyPr/>
          <a:lstStyle/>
          <a:p>
            <a:pPr algn="ctr">
              <a:buFontTx/>
              <a:buNone/>
            </a:pPr>
            <a:r>
              <a:rPr lang="en-US"/>
              <a:t>“A comprehensive explanation of a given set of data that has been repeatedly confirmed by observation and experimentation and has gained general acceptance within the scientific community but has not yet been decisively proven.”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Theory Operational Definition </a:t>
            </a:r>
          </a:p>
        </p:txBody>
      </p:sp>
      <p:sp>
        <p:nvSpPr>
          <p:cNvPr id="40963" name="Rectangle 3"/>
          <p:cNvSpPr>
            <a:spLocks noGrp="1" noChangeArrowheads="1"/>
          </p:cNvSpPr>
          <p:nvPr>
            <p:ph type="body" idx="1"/>
          </p:nvPr>
        </p:nvSpPr>
        <p:spPr/>
        <p:txBody>
          <a:bodyPr/>
          <a:lstStyle/>
          <a:p>
            <a:r>
              <a:rPr lang="en-US"/>
              <a:t>Is compatible with the evidence </a:t>
            </a:r>
          </a:p>
          <a:p>
            <a:r>
              <a:rPr lang="en-US"/>
              <a:t>Is internally consistent</a:t>
            </a:r>
          </a:p>
          <a:p>
            <a:r>
              <a:rPr lang="en-US"/>
              <a:t>Is based upon evidence</a:t>
            </a:r>
          </a:p>
          <a:p>
            <a:r>
              <a:rPr lang="en-US"/>
              <a:t>Has been successfully tested against a wide range of observations</a:t>
            </a:r>
          </a:p>
          <a:p>
            <a:r>
              <a:rPr lang="en-US"/>
              <a:t>Is predictive</a:t>
            </a:r>
          </a:p>
          <a:p>
            <a:r>
              <a:rPr lang="en-US"/>
              <a:t>It is potentially falsifiable </a:t>
            </a:r>
          </a:p>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Scientific Law and Theory</a:t>
            </a:r>
          </a:p>
        </p:txBody>
      </p:sp>
      <p:sp>
        <p:nvSpPr>
          <p:cNvPr id="38915" name="Rectangle 3"/>
          <p:cNvSpPr>
            <a:spLocks noGrp="1" noChangeArrowheads="1"/>
          </p:cNvSpPr>
          <p:nvPr>
            <p:ph type="body" idx="1"/>
          </p:nvPr>
        </p:nvSpPr>
        <p:spPr/>
        <p:txBody>
          <a:bodyPr/>
          <a:lstStyle/>
          <a:p>
            <a:pPr algn="ctr">
              <a:buFontTx/>
              <a:buNone/>
            </a:pPr>
            <a:endParaRPr lang="en-US"/>
          </a:p>
          <a:p>
            <a:pPr algn="ctr">
              <a:buFontTx/>
              <a:buNone/>
            </a:pPr>
            <a:r>
              <a:rPr lang="en-US"/>
              <a:t>“The biggest difference between a law and a theory is that a theory is much more complex and dynamic. A law governs a single action, whereas a theory explains a whole series of related phenomena.”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381000"/>
            <a:ext cx="7772400" cy="1143000"/>
          </a:xfrm>
        </p:spPr>
        <p:txBody>
          <a:bodyPr/>
          <a:lstStyle/>
          <a:p>
            <a:r>
              <a:rPr lang="en-US"/>
              <a:t>Hypothesis</a:t>
            </a:r>
          </a:p>
        </p:txBody>
      </p:sp>
      <p:sp>
        <p:nvSpPr>
          <p:cNvPr id="39939" name="Rectangle 3"/>
          <p:cNvSpPr>
            <a:spLocks noGrp="1" noChangeArrowheads="1"/>
          </p:cNvSpPr>
          <p:nvPr>
            <p:ph type="body" idx="1"/>
          </p:nvPr>
        </p:nvSpPr>
        <p:spPr>
          <a:xfrm>
            <a:off x="685800" y="1828800"/>
            <a:ext cx="7772400" cy="4114800"/>
          </a:xfrm>
        </p:spPr>
        <p:txBody>
          <a:bodyPr/>
          <a:lstStyle/>
          <a:p>
            <a:pPr algn="ctr">
              <a:buFontTx/>
              <a:buNone/>
            </a:pPr>
            <a:endParaRPr lang="en-US"/>
          </a:p>
          <a:p>
            <a:pPr algn="ctr">
              <a:buFontTx/>
              <a:buNone/>
            </a:pPr>
            <a:r>
              <a:rPr lang="en-US"/>
              <a:t>“This is an educated guess based upon observation. It is a rational explanation of a single event or phenomenon based upon what is observed, but which has not been proved. Most hypotheses can be supported or refuted by experimentation or continued observation.”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381000"/>
            <a:ext cx="7772400" cy="1143000"/>
          </a:xfrm>
        </p:spPr>
        <p:txBody>
          <a:bodyPr/>
          <a:lstStyle/>
          <a:p>
            <a:r>
              <a:rPr lang="en-US"/>
              <a:t>Hypothesis</a:t>
            </a:r>
          </a:p>
        </p:txBody>
      </p:sp>
      <p:sp>
        <p:nvSpPr>
          <p:cNvPr id="49155" name="Rectangle 3"/>
          <p:cNvSpPr>
            <a:spLocks noGrp="1" noChangeArrowheads="1"/>
          </p:cNvSpPr>
          <p:nvPr>
            <p:ph type="body" idx="1"/>
          </p:nvPr>
        </p:nvSpPr>
        <p:spPr>
          <a:xfrm>
            <a:off x="685800" y="1828800"/>
            <a:ext cx="7772400" cy="4114800"/>
          </a:xfrm>
        </p:spPr>
        <p:txBody>
          <a:bodyPr/>
          <a:lstStyle/>
          <a:p>
            <a:pPr algn="ctr">
              <a:buFontTx/>
              <a:buNone/>
            </a:pPr>
            <a:endParaRPr lang="en-US"/>
          </a:p>
          <a:p>
            <a:pPr algn="ctr">
              <a:buFontTx/>
              <a:buNone/>
            </a:pPr>
            <a:r>
              <a:rPr lang="en-US"/>
              <a:t>“a statement of a possible explanation for some natural phenomenon. A hypothesis is tested by drawing conclusions from it; if observation and experimentation show a conclusion to be false, the hypothesis must be false.”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228600"/>
            <a:ext cx="7772400" cy="1143000"/>
          </a:xfrm>
        </p:spPr>
        <p:txBody>
          <a:bodyPr/>
          <a:lstStyle/>
          <a:p>
            <a:r>
              <a:rPr lang="en-US"/>
              <a:t>Model</a:t>
            </a:r>
          </a:p>
        </p:txBody>
      </p:sp>
      <p:sp>
        <p:nvSpPr>
          <p:cNvPr id="58371" name="Rectangle 3"/>
          <p:cNvSpPr>
            <a:spLocks noGrp="1" noChangeArrowheads="1"/>
          </p:cNvSpPr>
          <p:nvPr>
            <p:ph type="body" idx="1"/>
          </p:nvPr>
        </p:nvSpPr>
        <p:spPr>
          <a:xfrm>
            <a:off x="685800" y="1371600"/>
            <a:ext cx="7772400" cy="4114800"/>
          </a:xfrm>
        </p:spPr>
        <p:txBody>
          <a:bodyPr/>
          <a:lstStyle/>
          <a:p>
            <a:pPr algn="ctr">
              <a:buFontTx/>
              <a:buNone/>
            </a:pPr>
            <a:endParaRPr lang="en-US" sz="2800"/>
          </a:p>
          <a:p>
            <a:pPr algn="ctr">
              <a:buFontTx/>
              <a:buNone/>
            </a:pPr>
            <a:r>
              <a:rPr lang="en-US" sz="2800" i="1">
                <a:latin typeface="Arial" pitchFamily="34" charset="0"/>
              </a:rPr>
              <a:t>“A scientific model is simply an idea that allows us to create</a:t>
            </a:r>
          </a:p>
          <a:p>
            <a:pPr algn="ctr">
              <a:buFontTx/>
              <a:buNone/>
            </a:pPr>
            <a:r>
              <a:rPr lang="en-US" sz="2800" i="1">
                <a:latin typeface="Arial" pitchFamily="34" charset="0"/>
              </a:rPr>
              <a:t>explanations of how we think some part of the world works.”</a:t>
            </a:r>
          </a:p>
          <a:p>
            <a:pPr algn="ctr">
              <a:buFontTx/>
              <a:buNone/>
            </a:pPr>
            <a:endParaRPr lang="en-US" sz="2800" i="1">
              <a:latin typeface="Arial" pitchFamily="34" charset="0"/>
            </a:endParaRPr>
          </a:p>
          <a:p>
            <a:pPr algn="ctr">
              <a:buFontTx/>
              <a:buNone/>
            </a:pPr>
            <a:r>
              <a:rPr lang="en-US" sz="2800" i="1">
                <a:latin typeface="Arial" pitchFamily="34" charset="0"/>
              </a:rPr>
              <a:t>“A simplified view of reality that allows the user to focus on fundamental processes.”</a:t>
            </a:r>
            <a:endParaRPr lang="en-US" sz="2800">
              <a:latin typeface="Arial" pitchFamily="34" charset="0"/>
            </a:endParaRPr>
          </a:p>
          <a:p>
            <a:pPr>
              <a:buFontTx/>
              <a:buNone/>
            </a:pPr>
            <a:endParaRPr lang="en-US" sz="2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381000"/>
            <a:ext cx="7772400" cy="1143000"/>
          </a:xfrm>
        </p:spPr>
        <p:txBody>
          <a:bodyPr/>
          <a:lstStyle/>
          <a:p>
            <a:r>
              <a:rPr lang="en-US"/>
              <a:t>Model</a:t>
            </a:r>
          </a:p>
        </p:txBody>
      </p:sp>
      <p:sp>
        <p:nvSpPr>
          <p:cNvPr id="60419" name="Rectangle 3"/>
          <p:cNvSpPr>
            <a:spLocks noGrp="1" noChangeArrowheads="1"/>
          </p:cNvSpPr>
          <p:nvPr>
            <p:ph type="body" idx="1"/>
          </p:nvPr>
        </p:nvSpPr>
        <p:spPr>
          <a:xfrm>
            <a:off x="685800" y="1828800"/>
            <a:ext cx="7772400" cy="4114800"/>
          </a:xfrm>
        </p:spPr>
        <p:txBody>
          <a:bodyPr/>
          <a:lstStyle/>
          <a:p>
            <a:pPr algn="ctr">
              <a:buFontTx/>
              <a:buNone/>
            </a:pPr>
            <a:endParaRPr lang="en-US"/>
          </a:p>
          <a:p>
            <a:pPr algn="ctr">
              <a:buFontTx/>
              <a:buNone/>
            </a:pPr>
            <a:r>
              <a:rPr lang="en-US">
                <a:latin typeface="Arial" pitchFamily="34" charset="0"/>
              </a:rPr>
              <a:t>It is not the truth and in fact the truth may never be known but it provides a working framework for the development of hypotheses, experiments, theories and techniques and expectations.</a:t>
            </a:r>
          </a:p>
          <a:p>
            <a:pPr>
              <a:buFontTx/>
              <a:buNone/>
            </a:pP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381000"/>
            <a:ext cx="7772400" cy="1143000"/>
          </a:xfrm>
        </p:spPr>
        <p:txBody>
          <a:bodyPr/>
          <a:lstStyle/>
          <a:p>
            <a:r>
              <a:rPr lang="en-US"/>
              <a:t>Model</a:t>
            </a:r>
          </a:p>
        </p:txBody>
      </p:sp>
      <p:sp>
        <p:nvSpPr>
          <p:cNvPr id="59395" name="Rectangle 3"/>
          <p:cNvSpPr>
            <a:spLocks noGrp="1" noChangeArrowheads="1"/>
          </p:cNvSpPr>
          <p:nvPr>
            <p:ph type="body" idx="1"/>
          </p:nvPr>
        </p:nvSpPr>
        <p:spPr>
          <a:xfrm>
            <a:off x="685800" y="1828800"/>
            <a:ext cx="7772400" cy="4114800"/>
          </a:xfrm>
        </p:spPr>
        <p:txBody>
          <a:bodyPr/>
          <a:lstStyle/>
          <a:p>
            <a:pPr algn="ctr">
              <a:buFontTx/>
              <a:buNone/>
            </a:pPr>
            <a:r>
              <a:rPr lang="en-US"/>
              <a:t>A good model has the following characteristics:</a:t>
            </a:r>
          </a:p>
          <a:p>
            <a:pPr algn="ctr">
              <a:buFontTx/>
              <a:buNone/>
            </a:pPr>
            <a:endParaRPr lang="en-US">
              <a:latin typeface="Arial" pitchFamily="34" charset="0"/>
            </a:endParaRPr>
          </a:p>
          <a:p>
            <a:r>
              <a:rPr lang="en-US">
                <a:latin typeface="Arial" pitchFamily="34" charset="0"/>
              </a:rPr>
              <a:t>explain facts (observations)</a:t>
            </a:r>
          </a:p>
          <a:p>
            <a:r>
              <a:rPr lang="en-US">
                <a:latin typeface="Arial" pitchFamily="34" charset="0"/>
              </a:rPr>
              <a:t>predicts new data</a:t>
            </a:r>
          </a:p>
          <a:p>
            <a:r>
              <a:rPr lang="en-US">
                <a:latin typeface="Arial" pitchFamily="34" charset="0"/>
              </a:rPr>
              <a:t>Is consistent with other knowledge</a:t>
            </a:r>
          </a:p>
          <a:p>
            <a:pPr>
              <a:buFontTx/>
              <a:buNone/>
            </a:pP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152400"/>
            <a:ext cx="7772400" cy="1143000"/>
          </a:xfrm>
        </p:spPr>
        <p:txBody>
          <a:bodyPr/>
          <a:lstStyle/>
          <a:p>
            <a:r>
              <a:rPr lang="en-US"/>
              <a:t>Examples of a Model</a:t>
            </a:r>
          </a:p>
        </p:txBody>
      </p:sp>
      <p:sp>
        <p:nvSpPr>
          <p:cNvPr id="61443" name="Rectangle 3"/>
          <p:cNvSpPr>
            <a:spLocks noGrp="1" noChangeArrowheads="1"/>
          </p:cNvSpPr>
          <p:nvPr>
            <p:ph type="body" idx="1"/>
          </p:nvPr>
        </p:nvSpPr>
        <p:spPr>
          <a:xfrm>
            <a:off x="685800" y="1828800"/>
            <a:ext cx="7772400" cy="4648200"/>
          </a:xfrm>
        </p:spPr>
        <p:txBody>
          <a:bodyPr/>
          <a:lstStyle/>
          <a:p>
            <a:pPr algn="ctr">
              <a:buFontTx/>
              <a:buNone/>
            </a:pPr>
            <a:r>
              <a:rPr lang="en-US"/>
              <a:t>The chemist’s concept of the atom.</a:t>
            </a:r>
          </a:p>
          <a:p>
            <a:pPr algn="ctr">
              <a:buFontTx/>
              <a:buNone/>
            </a:pPr>
            <a:endParaRPr lang="en-US"/>
          </a:p>
          <a:p>
            <a:pPr algn="ctr">
              <a:buFontTx/>
              <a:buNone/>
            </a:pPr>
            <a:r>
              <a:rPr lang="en-US"/>
              <a:t>The physicist’s concept of the electron being particle-like and wave-like</a:t>
            </a:r>
          </a:p>
          <a:p>
            <a:pPr algn="ctr">
              <a:buFontTx/>
              <a:buNone/>
            </a:pPr>
            <a:endParaRPr lang="en-US"/>
          </a:p>
          <a:p>
            <a:pPr algn="ctr">
              <a:buFontTx/>
              <a:buNone/>
            </a:pPr>
            <a:r>
              <a:rPr lang="en-US"/>
              <a:t>My mother-in-law’s concept of how a son-in-law should behave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t>The Requirements for a Model of Mechanical Low Back Pain</a:t>
            </a:r>
          </a:p>
        </p:txBody>
      </p:sp>
      <p:sp>
        <p:nvSpPr>
          <p:cNvPr id="62467" name="Rectangle 3"/>
          <p:cNvSpPr>
            <a:spLocks noGrp="1" noChangeArrowheads="1"/>
          </p:cNvSpPr>
          <p:nvPr>
            <p:ph type="body" idx="1"/>
          </p:nvPr>
        </p:nvSpPr>
        <p:spPr>
          <a:xfrm>
            <a:off x="685800" y="2209800"/>
            <a:ext cx="7772400" cy="3962400"/>
          </a:xfrm>
        </p:spPr>
        <p:txBody>
          <a:bodyPr/>
          <a:lstStyle/>
          <a:p>
            <a:pPr marL="609600" indent="-609600">
              <a:lnSpc>
                <a:spcPct val="90000"/>
              </a:lnSpc>
              <a:buFontTx/>
              <a:buNone/>
            </a:pPr>
            <a:r>
              <a:rPr lang="en-US" sz="2800"/>
              <a:t>The model must explain the following average  clinical presentation that includes:</a:t>
            </a:r>
          </a:p>
          <a:p>
            <a:pPr marL="609600" indent="-609600">
              <a:lnSpc>
                <a:spcPct val="90000"/>
              </a:lnSpc>
              <a:buFontTx/>
              <a:buNone/>
            </a:pPr>
            <a:endParaRPr lang="en-US" sz="2800"/>
          </a:p>
          <a:p>
            <a:pPr marL="609600" indent="-609600">
              <a:lnSpc>
                <a:spcPct val="90000"/>
              </a:lnSpc>
              <a:buFontTx/>
              <a:buAutoNum type="arabicPeriod"/>
            </a:pPr>
            <a:r>
              <a:rPr lang="en-US" sz="2800"/>
              <a:t>Short term episodes</a:t>
            </a:r>
          </a:p>
          <a:p>
            <a:pPr marL="609600" indent="-609600">
              <a:lnSpc>
                <a:spcPct val="90000"/>
              </a:lnSpc>
              <a:buFontTx/>
              <a:buAutoNum type="arabicPeriod"/>
            </a:pPr>
            <a:r>
              <a:rPr lang="en-US" sz="2800"/>
              <a:t>Minor triggers</a:t>
            </a:r>
          </a:p>
          <a:p>
            <a:pPr marL="609600" indent="-609600">
              <a:lnSpc>
                <a:spcPct val="90000"/>
              </a:lnSpc>
              <a:buFontTx/>
              <a:buAutoNum type="arabicPeriod"/>
            </a:pPr>
            <a:r>
              <a:rPr lang="en-US" sz="2800"/>
              <a:t>ROM limitation during episode</a:t>
            </a:r>
          </a:p>
          <a:p>
            <a:pPr marL="609600" indent="-609600">
              <a:lnSpc>
                <a:spcPct val="90000"/>
              </a:lnSpc>
              <a:buFontTx/>
              <a:buAutoNum type="arabicPeriod"/>
            </a:pPr>
            <a:r>
              <a:rPr lang="en-US" sz="2800"/>
              <a:t>Full but abnormal ROM between episodes</a:t>
            </a:r>
          </a:p>
          <a:p>
            <a:pPr marL="609600" indent="-609600">
              <a:lnSpc>
                <a:spcPct val="90000"/>
              </a:lnSpc>
              <a:buFontTx/>
              <a:buAutoNum type="arabicPeriod"/>
            </a:pPr>
            <a:r>
              <a:rPr lang="en-US" sz="2800"/>
              <a:t>Minor restriction of function</a:t>
            </a:r>
          </a:p>
          <a:p>
            <a:pPr marL="609600" indent="-609600">
              <a:lnSpc>
                <a:spcPct val="90000"/>
              </a:lnSpc>
              <a:buFontTx/>
              <a:buNone/>
            </a:pPr>
            <a:endParaRPr lang="en-US" sz="2800"/>
          </a:p>
          <a:p>
            <a:pPr marL="609600" indent="-609600">
              <a:lnSpc>
                <a:spcPct val="90000"/>
              </a:lnSpc>
              <a:buFontTx/>
              <a:buNone/>
            </a:pPr>
            <a:endParaRPr lang="en-US" sz="2800"/>
          </a:p>
          <a:p>
            <a:pPr marL="609600" indent="-609600" algn="ctr">
              <a:lnSpc>
                <a:spcPct val="90000"/>
              </a:lnSpc>
              <a:buFontTx/>
              <a:buNone/>
            </a:pPr>
            <a:endParaRPr lang="en-US"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1026"/>
          <p:cNvSpPr txBox="1">
            <a:spLocks noChangeArrowheads="1"/>
          </p:cNvSpPr>
          <p:nvPr/>
        </p:nvSpPr>
        <p:spPr bwMode="auto">
          <a:xfrm>
            <a:off x="533400" y="2438400"/>
            <a:ext cx="8229600" cy="2563813"/>
          </a:xfrm>
          <a:prstGeom prst="rect">
            <a:avLst/>
          </a:prstGeom>
          <a:noFill/>
          <a:ln w="9525">
            <a:noFill/>
            <a:miter lim="800000"/>
            <a:headEnd/>
            <a:tailEnd/>
          </a:ln>
          <a:effectLst/>
        </p:spPr>
        <p:txBody>
          <a:bodyPr>
            <a:spAutoFit/>
          </a:bodyPr>
          <a:lstStyle/>
          <a:p>
            <a:pPr algn="ctr">
              <a:spcBef>
                <a:spcPct val="50000"/>
              </a:spcBef>
            </a:pPr>
            <a:r>
              <a:rPr lang="en-US"/>
              <a:t>All science is either physics or stamp collecting.</a:t>
            </a:r>
            <a:r>
              <a:rPr lang="en-US" i="1"/>
              <a:t/>
            </a:r>
            <a:br>
              <a:rPr lang="en-US" i="1"/>
            </a:br>
            <a:endParaRPr lang="en-US" i="1"/>
          </a:p>
          <a:p>
            <a:pPr algn="ctr">
              <a:spcBef>
                <a:spcPct val="50000"/>
              </a:spcBef>
            </a:pPr>
            <a:r>
              <a:rPr lang="en-US" i="1"/>
              <a:t>Ernest Rutherford (1871-1937)</a:t>
            </a:r>
            <a:r>
              <a:rPr lang="en-US"/>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152400"/>
            <a:ext cx="7772400" cy="1143000"/>
          </a:xfrm>
        </p:spPr>
        <p:txBody>
          <a:bodyPr/>
          <a:lstStyle/>
          <a:p>
            <a:r>
              <a:rPr lang="en-US"/>
              <a:t>Mechanical Low Back Pain Models</a:t>
            </a:r>
          </a:p>
        </p:txBody>
      </p:sp>
      <p:sp>
        <p:nvSpPr>
          <p:cNvPr id="63491" name="Rectangle 3"/>
          <p:cNvSpPr>
            <a:spLocks noGrp="1" noChangeArrowheads="1"/>
          </p:cNvSpPr>
          <p:nvPr>
            <p:ph type="body" idx="1"/>
          </p:nvPr>
        </p:nvSpPr>
        <p:spPr>
          <a:xfrm>
            <a:off x="685800" y="2590800"/>
            <a:ext cx="7772400" cy="2895600"/>
          </a:xfrm>
        </p:spPr>
        <p:txBody>
          <a:bodyPr/>
          <a:lstStyle/>
          <a:p>
            <a:pPr marL="609600" indent="-609600">
              <a:buFontTx/>
              <a:buAutoNum type="arabicPeriod"/>
            </a:pPr>
            <a:r>
              <a:rPr lang="en-US"/>
              <a:t>Segmental Instability</a:t>
            </a:r>
          </a:p>
          <a:p>
            <a:pPr marL="609600" indent="-609600">
              <a:buFontTx/>
              <a:buAutoNum type="arabicPeriod"/>
            </a:pPr>
            <a:r>
              <a:rPr lang="en-US"/>
              <a:t>Subluxation</a:t>
            </a:r>
          </a:p>
          <a:p>
            <a:pPr marL="609600" indent="-609600">
              <a:buFontTx/>
              <a:buAutoNum type="arabicPeriod"/>
            </a:pPr>
            <a:r>
              <a:rPr lang="en-US"/>
              <a:t>Neurophysiological</a:t>
            </a:r>
          </a:p>
          <a:p>
            <a:pPr marL="609600" indent="-609600">
              <a:buFontTx/>
              <a:buAutoNum type="arabicPeriod"/>
            </a:pPr>
            <a:r>
              <a:rPr lang="en-US"/>
              <a:t>Phase Transition</a:t>
            </a:r>
          </a:p>
          <a:p>
            <a:pPr marL="609600" indent="-609600" algn="ctr">
              <a:buFontTx/>
              <a:buNone/>
            </a:pP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495300" y="2527300"/>
            <a:ext cx="8153400" cy="1801813"/>
          </a:xfrm>
          <a:prstGeom prst="rect">
            <a:avLst/>
          </a:prstGeom>
          <a:noFill/>
          <a:ln w="9525">
            <a:noFill/>
            <a:miter lim="800000"/>
            <a:headEnd/>
            <a:tailEnd/>
          </a:ln>
          <a:effectLst/>
        </p:spPr>
        <p:txBody>
          <a:bodyPr>
            <a:spAutoFit/>
          </a:bodyPr>
          <a:lstStyle/>
          <a:p>
            <a:pPr>
              <a:spcBef>
                <a:spcPct val="50000"/>
              </a:spcBef>
            </a:pPr>
            <a:r>
              <a:rPr lang="en-US" sz="2800">
                <a:cs typeface="Times New Roman" pitchFamily="18" charset="0"/>
              </a:rPr>
              <a:t>"IN MY EXPERIENCE"...Once.</a:t>
            </a:r>
          </a:p>
          <a:p>
            <a:pPr>
              <a:spcBef>
                <a:spcPct val="50000"/>
              </a:spcBef>
            </a:pPr>
            <a:r>
              <a:rPr lang="en-US" sz="2800">
                <a:cs typeface="Times New Roman" pitchFamily="18" charset="0"/>
              </a:rPr>
              <a:t>"IN CASE AFTER CASE"...Twice.</a:t>
            </a:r>
          </a:p>
          <a:p>
            <a:pPr>
              <a:spcBef>
                <a:spcPct val="50000"/>
              </a:spcBef>
            </a:pPr>
            <a:r>
              <a:rPr lang="en-US" sz="2800">
                <a:cs typeface="Times New Roman" pitchFamily="18" charset="0"/>
              </a:rPr>
              <a:t>"IN A SERIES OF CASES"...Thrice.</a:t>
            </a:r>
            <a:r>
              <a:rPr lang="en-US" sz="2800"/>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6" name="Object 4"/>
          <p:cNvGraphicFramePr>
            <a:graphicFrameLocks noChangeAspect="1"/>
          </p:cNvGraphicFramePr>
          <p:nvPr/>
        </p:nvGraphicFramePr>
        <p:xfrm>
          <a:off x="2185988" y="338138"/>
          <a:ext cx="4772025" cy="6181725"/>
        </p:xfrm>
        <a:graphic>
          <a:graphicData uri="http://schemas.openxmlformats.org/presentationml/2006/ole">
            <p:oleObj spid="_x0000_s64516" name="WizFlow Diagram" r:id="rId3" imgW="7215120" imgH="9347760" progId="">
              <p:embed/>
            </p:oleObj>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85800" y="0"/>
            <a:ext cx="7772400" cy="1143000"/>
          </a:xfrm>
        </p:spPr>
        <p:txBody>
          <a:bodyPr/>
          <a:lstStyle/>
          <a:p>
            <a:r>
              <a:rPr lang="en-US"/>
              <a:t>What is Evidence Based Practice</a:t>
            </a:r>
          </a:p>
        </p:txBody>
      </p:sp>
      <p:sp>
        <p:nvSpPr>
          <p:cNvPr id="15363" name="Rectangle 3"/>
          <p:cNvSpPr>
            <a:spLocks noGrp="1" noChangeArrowheads="1"/>
          </p:cNvSpPr>
          <p:nvPr>
            <p:ph type="subTitle" idx="1"/>
          </p:nvPr>
        </p:nvSpPr>
        <p:spPr>
          <a:xfrm>
            <a:off x="304800" y="1066800"/>
            <a:ext cx="8458200" cy="5334000"/>
          </a:xfrm>
        </p:spPr>
        <p:txBody>
          <a:bodyPr/>
          <a:lstStyle/>
          <a:p>
            <a:r>
              <a:rPr lang="en-US" sz="2400">
                <a:cs typeface="Times New Roman" pitchFamily="18" charset="0"/>
              </a:rPr>
              <a:t>“….include precisely defining a patient problem, and what information is required to resolve the problem; conducting an efficient search of the literature; selecting the best of the relevant studies, and applying rules of evidence to determine their validity </a:t>
            </a:r>
            <a:r>
              <a:rPr lang="en-US" sz="2400">
                <a:cs typeface="Times New Roman" pitchFamily="18" charset="0"/>
                <a:hlinkClick r:id="rId2"/>
              </a:rPr>
              <a:t>[3]</a:t>
            </a:r>
            <a:r>
              <a:rPr lang="en-US" sz="2400">
                <a:cs typeface="Times New Roman" pitchFamily="18" charset="0"/>
              </a:rPr>
              <a:t>; being able to present to colleagues in a succinct fashion the content of the article, and its strengths and weaknesses; extracting the clinical message, and applying it to the patient problem. We will refer to this process as the "critical appraisal exercise."</a:t>
            </a:r>
            <a:r>
              <a:rPr lang="en-US">
                <a:cs typeface="Times New Roman" pitchFamily="18" charset="0"/>
              </a:rPr>
              <a:t> </a:t>
            </a:r>
          </a:p>
          <a:p>
            <a:endParaRPr lang="en-US"/>
          </a:p>
        </p:txBody>
      </p:sp>
      <p:pic>
        <p:nvPicPr>
          <p:cNvPr id="15364" name="Picture 4"/>
          <p:cNvPicPr>
            <a:picLocks noChangeAspect="1" noChangeArrowheads="1"/>
          </p:cNvPicPr>
          <p:nvPr/>
        </p:nvPicPr>
        <p:blipFill>
          <a:blip r:embed="rId3" cstate="print"/>
          <a:srcRect/>
          <a:stretch>
            <a:fillRect/>
          </a:stretch>
        </p:blipFill>
        <p:spPr bwMode="auto">
          <a:xfrm>
            <a:off x="4572000" y="4724400"/>
            <a:ext cx="3429000" cy="960438"/>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Types of Evidence</a:t>
            </a:r>
          </a:p>
        </p:txBody>
      </p:sp>
      <p:sp>
        <p:nvSpPr>
          <p:cNvPr id="4099" name="Rectangle 3"/>
          <p:cNvSpPr>
            <a:spLocks noGrp="1" noChangeArrowheads="1"/>
          </p:cNvSpPr>
          <p:nvPr>
            <p:ph type="body" idx="1"/>
          </p:nvPr>
        </p:nvSpPr>
        <p:spPr/>
        <p:txBody>
          <a:bodyPr/>
          <a:lstStyle/>
          <a:p>
            <a:r>
              <a:rPr lang="en-US"/>
              <a:t>Criterion</a:t>
            </a:r>
          </a:p>
          <a:p>
            <a:r>
              <a:rPr lang="en-US"/>
              <a:t>Construct</a:t>
            </a:r>
          </a:p>
          <a:p>
            <a:r>
              <a:rPr lang="en-US"/>
              <a:t>Face</a:t>
            </a:r>
          </a:p>
          <a:p>
            <a:r>
              <a:rPr lang="en-US"/>
              <a:t>Content</a:t>
            </a:r>
          </a:p>
          <a:p>
            <a:r>
              <a:rPr lang="en-US"/>
              <a:t>Metanalysis</a:t>
            </a:r>
          </a:p>
          <a:p>
            <a:r>
              <a:rPr lang="en-US"/>
              <a:t>Opinion</a:t>
            </a:r>
          </a:p>
          <a:p>
            <a:r>
              <a:rPr lang="en-US"/>
              <a:t>Experiential</a:t>
            </a:r>
          </a:p>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00100" y="381000"/>
            <a:ext cx="7543800" cy="3048000"/>
          </a:xfrm>
        </p:spPr>
        <p:txBody>
          <a:bodyPr/>
          <a:lstStyle/>
          <a:p>
            <a:r>
              <a:rPr lang="en-US"/>
              <a:t>Criterion</a:t>
            </a:r>
            <a:br>
              <a:rPr lang="en-US"/>
            </a:br>
            <a:r>
              <a:rPr lang="en-US" sz="3200"/>
              <a:t>Used to demonstrate the accuracy of a measuring procedure or device by comparing it with another procedure which has been demonstrated to be valid</a:t>
            </a:r>
            <a:endParaRPr lang="en-US"/>
          </a:p>
        </p:txBody>
      </p:sp>
      <p:sp>
        <p:nvSpPr>
          <p:cNvPr id="5123" name="Rectangle 3"/>
          <p:cNvSpPr>
            <a:spLocks noGrp="1" noChangeArrowheads="1"/>
          </p:cNvSpPr>
          <p:nvPr>
            <p:ph type="body" idx="1"/>
          </p:nvPr>
        </p:nvSpPr>
        <p:spPr>
          <a:xfrm>
            <a:off x="685800" y="4038600"/>
            <a:ext cx="7772400" cy="2209800"/>
          </a:xfrm>
        </p:spPr>
        <p:txBody>
          <a:bodyPr/>
          <a:lstStyle/>
          <a:p>
            <a:pPr algn="ctr">
              <a:buFontTx/>
              <a:buNone/>
            </a:pPr>
            <a:r>
              <a:rPr lang="en-US"/>
              <a:t>The most useful afford sensitivity and specificity values </a:t>
            </a:r>
          </a:p>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Construct</a:t>
            </a:r>
          </a:p>
        </p:txBody>
      </p:sp>
      <p:sp>
        <p:nvSpPr>
          <p:cNvPr id="7171" name="Rectangle 3"/>
          <p:cNvSpPr>
            <a:spLocks noGrp="1" noChangeArrowheads="1"/>
          </p:cNvSpPr>
          <p:nvPr>
            <p:ph type="body" idx="1"/>
          </p:nvPr>
        </p:nvSpPr>
        <p:spPr/>
        <p:txBody>
          <a:bodyPr/>
          <a:lstStyle/>
          <a:p>
            <a:pPr>
              <a:lnSpc>
                <a:spcPct val="90000"/>
              </a:lnSpc>
            </a:pPr>
            <a:r>
              <a:rPr lang="en-US"/>
              <a:t>The ability to measure an abstract concept or</a:t>
            </a:r>
          </a:p>
          <a:p>
            <a:pPr>
              <a:lnSpc>
                <a:spcPct val="90000"/>
              </a:lnSpc>
            </a:pPr>
            <a:r>
              <a:rPr lang="en-US"/>
              <a:t>The agreement between a theoretical concept and a specific measuring device, such as observation.</a:t>
            </a:r>
          </a:p>
          <a:p>
            <a:pPr lvl="1">
              <a:lnSpc>
                <a:spcPct val="90000"/>
              </a:lnSpc>
            </a:pPr>
            <a:r>
              <a:rPr lang="en-US"/>
              <a:t>e.g.  It is observed that a single manipulation based on the examination relieves a patient’s pain and improves motion, confirms the thinking behind the examination of the patient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Face</a:t>
            </a:r>
          </a:p>
        </p:txBody>
      </p:sp>
      <p:sp>
        <p:nvSpPr>
          <p:cNvPr id="9219" name="Rectangle 3"/>
          <p:cNvSpPr>
            <a:spLocks noGrp="1" noChangeArrowheads="1"/>
          </p:cNvSpPr>
          <p:nvPr>
            <p:ph type="body" idx="1"/>
          </p:nvPr>
        </p:nvSpPr>
        <p:spPr/>
        <p:txBody>
          <a:bodyPr/>
          <a:lstStyle/>
          <a:p>
            <a:r>
              <a:rPr lang="en-US"/>
              <a:t>Does it make sense</a:t>
            </a:r>
          </a:p>
          <a:p>
            <a:endParaRPr lang="en-US"/>
          </a:p>
          <a:p>
            <a:endParaRPr lang="en-US"/>
          </a:p>
          <a:p>
            <a:endParaRPr lang="en-US"/>
          </a:p>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Content</a:t>
            </a:r>
          </a:p>
        </p:txBody>
      </p:sp>
      <p:sp>
        <p:nvSpPr>
          <p:cNvPr id="10243" name="Rectangle 3"/>
          <p:cNvSpPr>
            <a:spLocks noGrp="1" noChangeArrowheads="1"/>
          </p:cNvSpPr>
          <p:nvPr>
            <p:ph type="body" idx="1"/>
          </p:nvPr>
        </p:nvSpPr>
        <p:spPr/>
        <p:txBody>
          <a:bodyPr/>
          <a:lstStyle/>
          <a:p>
            <a:r>
              <a:rPr lang="en-US"/>
              <a:t>Does it measure all aspects</a:t>
            </a:r>
          </a:p>
          <a:p>
            <a:endParaRPr lang="en-US"/>
          </a:p>
          <a:p>
            <a:endParaRPr lang="en-US"/>
          </a:p>
          <a:p>
            <a:endParaRPr lang="en-US"/>
          </a:p>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ctrTitle"/>
          </p:nvPr>
        </p:nvSpPr>
        <p:spPr>
          <a:xfrm>
            <a:off x="685800" y="2286000"/>
            <a:ext cx="7772400" cy="1143000"/>
          </a:xfrm>
        </p:spPr>
        <p:txBody>
          <a:bodyPr/>
          <a:lstStyle/>
          <a:p>
            <a:r>
              <a:rPr lang="en-US"/>
              <a:t>Reporting Information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3"/>
          <p:cNvSpPr txBox="1">
            <a:spLocks noChangeArrowheads="1"/>
          </p:cNvSpPr>
          <p:nvPr/>
        </p:nvSpPr>
        <p:spPr bwMode="auto">
          <a:xfrm>
            <a:off x="304800" y="457200"/>
            <a:ext cx="8534400" cy="4932363"/>
          </a:xfrm>
          <a:prstGeom prst="rect">
            <a:avLst/>
          </a:prstGeom>
          <a:noFill/>
          <a:ln w="9525">
            <a:noFill/>
            <a:miter lim="800000"/>
            <a:headEnd/>
            <a:tailEnd/>
          </a:ln>
          <a:effectLst/>
        </p:spPr>
        <p:txBody>
          <a:bodyPr>
            <a:spAutoFit/>
          </a:bodyPr>
          <a:lstStyle/>
          <a:p>
            <a:pPr>
              <a:spcBef>
                <a:spcPct val="50000"/>
              </a:spcBef>
            </a:pPr>
            <a:r>
              <a:rPr lang="en-US" sz="2400">
                <a:cs typeface="Times New Roman" pitchFamily="18" charset="0"/>
              </a:rPr>
              <a:t>"IT HAS LONG BEEN KNOWN"...I didn't look up the original reference.</a:t>
            </a:r>
          </a:p>
          <a:p>
            <a:pPr>
              <a:spcBef>
                <a:spcPct val="50000"/>
              </a:spcBef>
            </a:pPr>
            <a:r>
              <a:rPr lang="en-US" sz="2400">
                <a:cs typeface="Times New Roman" pitchFamily="18" charset="0"/>
              </a:rPr>
              <a:t>"WHILE IT HAS NOT BEEN POSSIBLE TO PROVIDE DEFINITE ANSWERS</a:t>
            </a:r>
            <a:br>
              <a:rPr lang="en-US" sz="2400">
                <a:cs typeface="Times New Roman" pitchFamily="18" charset="0"/>
              </a:rPr>
            </a:br>
            <a:r>
              <a:rPr lang="en-US" sz="2400">
                <a:cs typeface="Times New Roman" pitchFamily="18" charset="0"/>
              </a:rPr>
              <a:t>TO THESE QUESTIONS"...An unsuccessful experiment, but I still hope to</a:t>
            </a:r>
            <a:br>
              <a:rPr lang="en-US" sz="2400">
                <a:cs typeface="Times New Roman" pitchFamily="18" charset="0"/>
              </a:rPr>
            </a:br>
            <a:r>
              <a:rPr lang="en-US" sz="2400">
                <a:cs typeface="Times New Roman" pitchFamily="18" charset="0"/>
              </a:rPr>
              <a:t>get it published.</a:t>
            </a:r>
          </a:p>
          <a:p>
            <a:pPr>
              <a:spcBef>
                <a:spcPct val="50000"/>
              </a:spcBef>
            </a:pPr>
            <a:r>
              <a:rPr lang="en-US" sz="2400">
                <a:cs typeface="Times New Roman" pitchFamily="18" charset="0"/>
              </a:rPr>
              <a:t>"THREE OF THE SAMPLES WERE CHOSEN FOR DETAILED STUDY"...</a:t>
            </a:r>
            <a:br>
              <a:rPr lang="en-US" sz="2400">
                <a:cs typeface="Times New Roman" pitchFamily="18" charset="0"/>
              </a:rPr>
            </a:br>
            <a:r>
              <a:rPr lang="en-US" sz="2400">
                <a:cs typeface="Times New Roman" pitchFamily="18" charset="0"/>
              </a:rPr>
              <a:t>The results of the others did not make any sense.</a:t>
            </a:r>
          </a:p>
          <a:p>
            <a:pPr>
              <a:spcBef>
                <a:spcPct val="50000"/>
              </a:spcBef>
            </a:pPr>
            <a:r>
              <a:rPr lang="en-US" sz="2400">
                <a:cs typeface="Times New Roman" pitchFamily="18" charset="0"/>
              </a:rPr>
              <a:t>"TYPICAL RESULTS ARE SHOWN"...This is the prettiest graph.</a:t>
            </a:r>
            <a:r>
              <a:rPr lang="en-US"/>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a:t>Single Study Report</a:t>
            </a:r>
          </a:p>
        </p:txBody>
      </p:sp>
      <p:sp>
        <p:nvSpPr>
          <p:cNvPr id="145411" name="Rectangle 3"/>
          <p:cNvSpPr>
            <a:spLocks noGrp="1" noChangeArrowheads="1"/>
          </p:cNvSpPr>
          <p:nvPr>
            <p:ph type="body" idx="1"/>
          </p:nvPr>
        </p:nvSpPr>
        <p:spPr/>
        <p:txBody>
          <a:bodyPr/>
          <a:lstStyle/>
          <a:p>
            <a:pPr>
              <a:lnSpc>
                <a:spcPct val="90000"/>
              </a:lnSpc>
            </a:pPr>
            <a:r>
              <a:rPr lang="en-US"/>
              <a:t>Reports the results of one investigation</a:t>
            </a:r>
          </a:p>
          <a:p>
            <a:pPr>
              <a:lnSpc>
                <a:spcPct val="90000"/>
              </a:lnSpc>
            </a:pPr>
            <a:r>
              <a:rPr lang="en-US"/>
              <a:t>Basis for systemic reviews and metanalysis</a:t>
            </a:r>
          </a:p>
          <a:p>
            <a:pPr>
              <a:lnSpc>
                <a:spcPct val="90000"/>
              </a:lnSpc>
            </a:pPr>
            <a:r>
              <a:rPr lang="en-US"/>
              <a:t>May suffer from power issues</a:t>
            </a:r>
          </a:p>
          <a:p>
            <a:pPr>
              <a:lnSpc>
                <a:spcPct val="90000"/>
              </a:lnSpc>
            </a:pPr>
            <a:r>
              <a:rPr lang="en-US"/>
              <a:t>Investigator’s bias may be an issue</a:t>
            </a:r>
          </a:p>
          <a:p>
            <a:pPr>
              <a:lnSpc>
                <a:spcPct val="90000"/>
              </a:lnSpc>
            </a:pPr>
            <a:r>
              <a:rPr lang="en-US"/>
              <a:t>Investigators methodology and/or statistics may be flawed</a:t>
            </a:r>
          </a:p>
          <a:p>
            <a:pPr>
              <a:lnSpc>
                <a:spcPct val="90000"/>
              </a:lnSpc>
            </a:pPr>
            <a:r>
              <a:rPr lang="en-US"/>
              <a:t>Conclusions may be inappropriate for the results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304800"/>
            <a:ext cx="7772400" cy="990600"/>
          </a:xfrm>
        </p:spPr>
        <p:txBody>
          <a:bodyPr/>
          <a:lstStyle/>
          <a:p>
            <a:r>
              <a:rPr lang="en-US"/>
              <a:t>Systematic Review</a:t>
            </a:r>
            <a:br>
              <a:rPr lang="en-US"/>
            </a:br>
            <a:endParaRPr lang="en-US"/>
          </a:p>
        </p:txBody>
      </p:sp>
      <p:sp>
        <p:nvSpPr>
          <p:cNvPr id="14339" name="Rectangle 3"/>
          <p:cNvSpPr>
            <a:spLocks noGrp="1" noChangeArrowheads="1"/>
          </p:cNvSpPr>
          <p:nvPr>
            <p:ph type="body" idx="1"/>
          </p:nvPr>
        </p:nvSpPr>
        <p:spPr>
          <a:xfrm>
            <a:off x="685800" y="1295400"/>
            <a:ext cx="7772400" cy="4800600"/>
          </a:xfrm>
        </p:spPr>
        <p:txBody>
          <a:bodyPr/>
          <a:lstStyle/>
          <a:p>
            <a:endParaRPr lang="en-US"/>
          </a:p>
          <a:p>
            <a:endParaRPr lang="en-US"/>
          </a:p>
        </p:txBody>
      </p:sp>
      <p:sp>
        <p:nvSpPr>
          <p:cNvPr id="14340" name="Text Box 4"/>
          <p:cNvSpPr txBox="1">
            <a:spLocks noChangeArrowheads="1"/>
          </p:cNvSpPr>
          <p:nvPr/>
        </p:nvSpPr>
        <p:spPr bwMode="auto">
          <a:xfrm>
            <a:off x="533400" y="1295400"/>
            <a:ext cx="8229600" cy="4794250"/>
          </a:xfrm>
          <a:prstGeom prst="rect">
            <a:avLst/>
          </a:prstGeom>
          <a:noFill/>
          <a:ln w="9525">
            <a:noFill/>
            <a:miter lim="800000"/>
            <a:headEnd/>
            <a:tailEnd/>
          </a:ln>
          <a:effectLst/>
        </p:spPr>
        <p:txBody>
          <a:bodyPr>
            <a:spAutoFit/>
          </a:bodyPr>
          <a:lstStyle/>
          <a:p>
            <a:pPr algn="ctr">
              <a:spcBef>
                <a:spcPct val="50000"/>
              </a:spcBef>
            </a:pPr>
            <a:r>
              <a:rPr lang="en-US" sz="2800">
                <a:latin typeface="StoneSerif-Medium" charset="0"/>
              </a:rPr>
              <a:t>High-quality systematic reviews take great care to </a:t>
            </a:r>
            <a:r>
              <a:rPr lang="en-US" sz="2800">
                <a:latin typeface="StoneSerif-Bold" charset="0"/>
              </a:rPr>
              <a:t>find all</a:t>
            </a:r>
          </a:p>
          <a:p>
            <a:pPr algn="ctr">
              <a:spcBef>
                <a:spcPct val="50000"/>
              </a:spcBef>
            </a:pPr>
            <a:r>
              <a:rPr lang="en-US" sz="2800">
                <a:latin typeface="StoneSerif-Bold" charset="0"/>
              </a:rPr>
              <a:t>relevant studies </a:t>
            </a:r>
            <a:r>
              <a:rPr lang="en-US" sz="2800">
                <a:latin typeface="StoneSerif-Medium" charset="0"/>
              </a:rPr>
              <a:t>published and unpublished, </a:t>
            </a:r>
            <a:r>
              <a:rPr lang="en-US" sz="2800">
                <a:latin typeface="StoneSerif-Bold" charset="0"/>
              </a:rPr>
              <a:t>assess each</a:t>
            </a:r>
          </a:p>
          <a:p>
            <a:pPr algn="ctr">
              <a:spcBef>
                <a:spcPct val="50000"/>
              </a:spcBef>
            </a:pPr>
            <a:r>
              <a:rPr lang="en-US" sz="2800">
                <a:latin typeface="StoneSerif-Bold" charset="0"/>
              </a:rPr>
              <a:t>study, synthesise the findings from individual studies </a:t>
            </a:r>
          </a:p>
          <a:p>
            <a:pPr algn="ctr">
              <a:spcBef>
                <a:spcPct val="50000"/>
              </a:spcBef>
            </a:pPr>
            <a:r>
              <a:rPr lang="en-US" sz="2800">
                <a:latin typeface="StoneSerif-Bold" charset="0"/>
              </a:rPr>
              <a:t>in an unbiased way </a:t>
            </a:r>
            <a:r>
              <a:rPr lang="en-US" sz="2800">
                <a:latin typeface="StoneSerif-Medium" charset="0"/>
              </a:rPr>
              <a:t>and </a:t>
            </a:r>
            <a:r>
              <a:rPr lang="en-US" sz="2800">
                <a:latin typeface="StoneSerif-Bold" charset="0"/>
              </a:rPr>
              <a:t>present a balanced and</a:t>
            </a:r>
          </a:p>
          <a:p>
            <a:pPr algn="ctr">
              <a:spcBef>
                <a:spcPct val="50000"/>
              </a:spcBef>
            </a:pPr>
            <a:r>
              <a:rPr lang="en-US" sz="2800">
                <a:latin typeface="StoneSerif-Bold" charset="0"/>
              </a:rPr>
              <a:t>impartial summary </a:t>
            </a:r>
            <a:r>
              <a:rPr lang="en-US" sz="2800">
                <a:latin typeface="StoneSerif-Medium" charset="0"/>
              </a:rPr>
              <a:t>of the findings with due</a:t>
            </a:r>
          </a:p>
          <a:p>
            <a:pPr algn="ctr">
              <a:spcBef>
                <a:spcPct val="50000"/>
              </a:spcBef>
            </a:pPr>
            <a:r>
              <a:rPr lang="en-US" sz="2800">
                <a:latin typeface="StoneSerif-Medium" charset="0"/>
              </a:rPr>
              <a:t>consideration of any flaws in the evidence.</a:t>
            </a:r>
          </a:p>
          <a:p>
            <a:pPr>
              <a:spcBef>
                <a:spcPct val="50000"/>
              </a:spcBef>
            </a:pPr>
            <a:endParaRPr lang="en-US" sz="28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685800" y="304800"/>
            <a:ext cx="7772400" cy="990600"/>
          </a:xfrm>
        </p:spPr>
        <p:txBody>
          <a:bodyPr/>
          <a:lstStyle/>
          <a:p>
            <a:r>
              <a:rPr lang="en-US"/>
              <a:t>Systematic Review</a:t>
            </a:r>
            <a:br>
              <a:rPr lang="en-US"/>
            </a:br>
            <a:endParaRPr lang="en-US"/>
          </a:p>
        </p:txBody>
      </p:sp>
      <p:sp>
        <p:nvSpPr>
          <p:cNvPr id="102403" name="Rectangle 3"/>
          <p:cNvSpPr>
            <a:spLocks noGrp="1" noChangeArrowheads="1"/>
          </p:cNvSpPr>
          <p:nvPr>
            <p:ph type="body" idx="1"/>
          </p:nvPr>
        </p:nvSpPr>
        <p:spPr>
          <a:xfrm>
            <a:off x="685800" y="1295400"/>
            <a:ext cx="7772400" cy="4800600"/>
          </a:xfrm>
        </p:spPr>
        <p:txBody>
          <a:bodyPr/>
          <a:lstStyle/>
          <a:p>
            <a:endParaRPr lang="en-US"/>
          </a:p>
          <a:p>
            <a:endParaRPr lang="en-US"/>
          </a:p>
        </p:txBody>
      </p:sp>
      <p:sp>
        <p:nvSpPr>
          <p:cNvPr id="102404" name="Text Box 4"/>
          <p:cNvSpPr txBox="1">
            <a:spLocks noChangeArrowheads="1"/>
          </p:cNvSpPr>
          <p:nvPr/>
        </p:nvSpPr>
        <p:spPr bwMode="auto">
          <a:xfrm>
            <a:off x="457200" y="1282700"/>
            <a:ext cx="8229600" cy="4978400"/>
          </a:xfrm>
          <a:prstGeom prst="rect">
            <a:avLst/>
          </a:prstGeom>
          <a:noFill/>
          <a:ln w="9525">
            <a:noFill/>
            <a:miter lim="800000"/>
            <a:headEnd/>
            <a:tailEnd/>
          </a:ln>
          <a:effectLst/>
        </p:spPr>
        <p:txBody>
          <a:bodyPr>
            <a:spAutoFit/>
          </a:bodyPr>
          <a:lstStyle/>
          <a:p>
            <a:pPr algn="ctr">
              <a:spcBef>
                <a:spcPct val="50000"/>
              </a:spcBef>
            </a:pPr>
            <a:r>
              <a:rPr lang="en-US" sz="2800">
                <a:latin typeface="StoneSerif-Medium" charset="0"/>
              </a:rPr>
              <a:t>“Not all published systematic reviews have been produced</a:t>
            </a:r>
          </a:p>
          <a:p>
            <a:pPr algn="ctr">
              <a:spcBef>
                <a:spcPct val="50000"/>
              </a:spcBef>
            </a:pPr>
            <a:r>
              <a:rPr lang="en-US" sz="2800">
                <a:latin typeface="StoneSerif-Medium" charset="0"/>
              </a:rPr>
              <a:t>with meticulous care – therefore the </a:t>
            </a:r>
            <a:r>
              <a:rPr lang="en-US" sz="2800">
                <a:latin typeface="StoneSerif-Bold" charset="0"/>
              </a:rPr>
              <a:t>findings may</a:t>
            </a:r>
          </a:p>
          <a:p>
            <a:pPr algn="ctr">
              <a:spcBef>
                <a:spcPct val="50000"/>
              </a:spcBef>
            </a:pPr>
            <a:r>
              <a:rPr lang="en-US" sz="2800">
                <a:latin typeface="StoneSerif-Bold" charset="0"/>
              </a:rPr>
              <a:t>sometimes mislead</a:t>
            </a:r>
            <a:r>
              <a:rPr lang="en-US" sz="2800">
                <a:latin typeface="StoneSerif-Medium" charset="0"/>
              </a:rPr>
              <a:t>. Interrogating published reports</a:t>
            </a:r>
          </a:p>
          <a:p>
            <a:pPr algn="ctr">
              <a:spcBef>
                <a:spcPct val="50000"/>
              </a:spcBef>
            </a:pPr>
            <a:r>
              <a:rPr lang="en-US" sz="2800">
                <a:latin typeface="StoneSerif-Medium" charset="0"/>
              </a:rPr>
              <a:t>by asking </a:t>
            </a:r>
            <a:r>
              <a:rPr lang="en-US" sz="2800">
                <a:latin typeface="StoneSerif-Bold" charset="0"/>
              </a:rPr>
              <a:t>a series of questions can uncover</a:t>
            </a:r>
          </a:p>
          <a:p>
            <a:pPr algn="ctr">
              <a:spcBef>
                <a:spcPct val="50000"/>
              </a:spcBef>
            </a:pPr>
            <a:r>
              <a:rPr lang="en-US" sz="2800">
                <a:latin typeface="StoneSerif-Bold" charset="0"/>
              </a:rPr>
              <a:t>deficiencies</a:t>
            </a:r>
            <a:r>
              <a:rPr lang="en-US" sz="2800">
                <a:latin typeface="StoneSerif-Medium" charset="0"/>
              </a:rPr>
              <a:t>.”</a:t>
            </a:r>
          </a:p>
          <a:p>
            <a:pPr>
              <a:spcBef>
                <a:spcPct val="50000"/>
              </a:spcBef>
            </a:pPr>
            <a:endParaRPr lang="en-US" sz="2800">
              <a:latin typeface="StoneSerif-Medium" charset="0"/>
            </a:endParaRPr>
          </a:p>
          <a:p>
            <a:pPr>
              <a:spcBef>
                <a:spcPct val="50000"/>
              </a:spcBef>
            </a:pPr>
            <a:r>
              <a:rPr lang="en-US" sz="1800">
                <a:latin typeface="Frutiger-Cn" charset="0"/>
              </a:rPr>
              <a:t>Davis, HTO. Crombie, IK.</a:t>
            </a:r>
          </a:p>
          <a:p>
            <a:pPr>
              <a:spcBef>
                <a:spcPct val="50000"/>
              </a:spcBef>
            </a:pPr>
            <a:r>
              <a:rPr lang="en-US" sz="1800">
                <a:latin typeface="Frutiger-Cn" charset="0"/>
              </a:rPr>
              <a:t>www.evidence-based-medicine.co.uk</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85800" y="228600"/>
            <a:ext cx="7772400" cy="1143000"/>
          </a:xfrm>
        </p:spPr>
        <p:txBody>
          <a:bodyPr/>
          <a:lstStyle/>
          <a:p>
            <a:r>
              <a:rPr lang="en-US"/>
              <a:t>Metanalysis</a:t>
            </a:r>
          </a:p>
        </p:txBody>
      </p:sp>
      <p:sp>
        <p:nvSpPr>
          <p:cNvPr id="101379" name="Rectangle 3"/>
          <p:cNvSpPr>
            <a:spLocks noGrp="1" noChangeArrowheads="1"/>
          </p:cNvSpPr>
          <p:nvPr>
            <p:ph type="body" idx="1"/>
          </p:nvPr>
        </p:nvSpPr>
        <p:spPr>
          <a:xfrm>
            <a:off x="685800" y="1676400"/>
            <a:ext cx="7772400" cy="4114800"/>
          </a:xfrm>
        </p:spPr>
        <p:txBody>
          <a:bodyPr/>
          <a:lstStyle/>
          <a:p>
            <a:pPr>
              <a:lnSpc>
                <a:spcPct val="90000"/>
              </a:lnSpc>
              <a:buFontTx/>
              <a:buNone/>
            </a:pPr>
            <a:r>
              <a:rPr lang="en-US" sz="2800"/>
              <a:t>Statistically combines individual studies’ effect sizes are combined to give a common estimate of the overall size of the effect of the intervention (effect size). </a:t>
            </a:r>
          </a:p>
          <a:p>
            <a:pPr>
              <a:lnSpc>
                <a:spcPct val="90000"/>
              </a:lnSpc>
            </a:pPr>
            <a:endParaRPr lang="en-US" sz="2800"/>
          </a:p>
          <a:p>
            <a:pPr lvl="1">
              <a:lnSpc>
                <a:spcPct val="90000"/>
              </a:lnSpc>
            </a:pPr>
            <a:r>
              <a:rPr lang="en-US"/>
              <a:t>Group means differences/average standard deviation</a:t>
            </a:r>
          </a:p>
          <a:p>
            <a:pPr lvl="1">
              <a:lnSpc>
                <a:spcPct val="90000"/>
              </a:lnSpc>
            </a:pPr>
            <a:r>
              <a:rPr lang="en-US"/>
              <a:t>High effect size 0.8 or higher</a:t>
            </a:r>
          </a:p>
          <a:p>
            <a:pPr lvl="1">
              <a:lnSpc>
                <a:spcPct val="90000"/>
              </a:lnSpc>
            </a:pPr>
            <a:r>
              <a:rPr lang="en-US"/>
              <a:t>Moderate effect size 0.5</a:t>
            </a:r>
          </a:p>
          <a:p>
            <a:pPr lvl="1">
              <a:lnSpc>
                <a:spcPct val="90000"/>
              </a:lnSpc>
            </a:pPr>
            <a:r>
              <a:rPr lang="en-US"/>
              <a:t>Small effect size 0.2</a:t>
            </a:r>
          </a:p>
          <a:p>
            <a:pPr>
              <a:lnSpc>
                <a:spcPct val="90000"/>
              </a:lnSpc>
            </a:pPr>
            <a:endParaRPr lang="en-US" sz="2800"/>
          </a:p>
          <a:p>
            <a:pPr>
              <a:lnSpc>
                <a:spcPct val="90000"/>
              </a:lnSpc>
            </a:pPr>
            <a:endParaRPr lang="en-US" sz="28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457200" y="685800"/>
            <a:ext cx="8153400" cy="5099050"/>
          </a:xfrm>
          <a:prstGeom prst="rect">
            <a:avLst/>
          </a:prstGeom>
          <a:noFill/>
          <a:ln w="9525">
            <a:noFill/>
            <a:miter lim="800000"/>
            <a:headEnd/>
            <a:tailEnd/>
          </a:ln>
          <a:effectLst/>
        </p:spPr>
        <p:txBody>
          <a:bodyPr>
            <a:spAutoFit/>
          </a:bodyPr>
          <a:lstStyle/>
          <a:p>
            <a:pPr>
              <a:spcBef>
                <a:spcPct val="50000"/>
              </a:spcBef>
            </a:pPr>
            <a:r>
              <a:rPr lang="en-US"/>
              <a:t>Advantages/Disadvantages</a:t>
            </a:r>
          </a:p>
          <a:p>
            <a:pPr>
              <a:spcBef>
                <a:spcPct val="50000"/>
              </a:spcBef>
            </a:pPr>
            <a:endParaRPr lang="en-US"/>
          </a:p>
          <a:p>
            <a:pPr>
              <a:spcBef>
                <a:spcPct val="50000"/>
              </a:spcBef>
            </a:pPr>
            <a:r>
              <a:rPr lang="en-US" sz="2800"/>
              <a:t>Improves power and effectively utilizes studies with Type 2 error</a:t>
            </a:r>
          </a:p>
          <a:p>
            <a:pPr>
              <a:spcBef>
                <a:spcPct val="50000"/>
              </a:spcBef>
              <a:buFontTx/>
              <a:buChar char="•"/>
            </a:pPr>
            <a:r>
              <a:rPr lang="en-US" sz="2800"/>
              <a:t>Resolves conflicting results</a:t>
            </a:r>
          </a:p>
          <a:p>
            <a:pPr>
              <a:spcBef>
                <a:spcPct val="50000"/>
              </a:spcBef>
              <a:buFontTx/>
              <a:buChar char="•"/>
            </a:pPr>
            <a:r>
              <a:rPr lang="en-US" sz="2800"/>
              <a:t>Demonstrates small but important effects</a:t>
            </a:r>
          </a:p>
          <a:p>
            <a:pPr>
              <a:spcBef>
                <a:spcPct val="50000"/>
              </a:spcBef>
              <a:buFontTx/>
              <a:buChar char="•"/>
            </a:pPr>
            <a:r>
              <a:rPr lang="en-US" sz="2800"/>
              <a:t>Is time efficient for the consumer</a:t>
            </a:r>
          </a:p>
          <a:p>
            <a:pPr>
              <a:spcBef>
                <a:spcPct val="50000"/>
              </a:spcBef>
              <a:buFontTx/>
              <a:buChar char="•"/>
            </a:pPr>
            <a:r>
              <a:rPr lang="en-US" sz="2800"/>
              <a:t>Reviewer’s bias may be an issue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Experiential</a:t>
            </a:r>
          </a:p>
        </p:txBody>
      </p:sp>
      <p:sp>
        <p:nvSpPr>
          <p:cNvPr id="11267" name="Rectangle 3"/>
          <p:cNvSpPr>
            <a:spLocks noGrp="1" noChangeArrowheads="1"/>
          </p:cNvSpPr>
          <p:nvPr>
            <p:ph type="body" idx="1"/>
          </p:nvPr>
        </p:nvSpPr>
        <p:spPr>
          <a:xfrm>
            <a:off x="381000" y="3124200"/>
            <a:ext cx="7772400" cy="1447800"/>
          </a:xfrm>
        </p:spPr>
        <p:txBody>
          <a:bodyPr/>
          <a:lstStyle/>
          <a:p>
            <a:r>
              <a:rPr lang="en-US"/>
              <a:t>Case Studies</a:t>
            </a:r>
          </a:p>
          <a:p>
            <a:r>
              <a:rPr lang="en-US"/>
              <a:t>Case Reports</a:t>
            </a:r>
          </a:p>
          <a:p>
            <a:endParaRPr lang="en-US"/>
          </a:p>
          <a:p>
            <a:endParaRPr lang="en-US"/>
          </a:p>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533400" y="2362200"/>
            <a:ext cx="8077200" cy="3479800"/>
          </a:xfrm>
          <a:prstGeom prst="rect">
            <a:avLst/>
          </a:prstGeom>
          <a:noFill/>
          <a:ln w="9525">
            <a:noFill/>
            <a:miter lim="800000"/>
            <a:headEnd/>
            <a:tailEnd/>
          </a:ln>
          <a:effectLst/>
        </p:spPr>
        <p:txBody>
          <a:bodyPr>
            <a:spAutoFit/>
          </a:bodyPr>
          <a:lstStyle/>
          <a:p>
            <a:pPr>
              <a:spcBef>
                <a:spcPct val="50000"/>
              </a:spcBef>
            </a:pPr>
            <a:r>
              <a:rPr lang="en-US" sz="2800">
                <a:cs typeface="Times New Roman" pitchFamily="18" charset="0"/>
              </a:rPr>
              <a:t>"ACCORDING TO STATISTICAL ANALYSIS“ ...Rumor has it.</a:t>
            </a:r>
          </a:p>
          <a:p>
            <a:pPr>
              <a:spcBef>
                <a:spcPct val="50000"/>
              </a:spcBef>
            </a:pPr>
            <a:r>
              <a:rPr lang="en-US" sz="2800">
                <a:cs typeface="Times New Roman" pitchFamily="18" charset="0"/>
              </a:rPr>
              <a:t>"A STATISTICALLY ORIENTED PROJECTION OF THE SIGNIFICANCE OF THESE FINDINGS“ </a:t>
            </a:r>
          </a:p>
          <a:p>
            <a:pPr>
              <a:spcBef>
                <a:spcPct val="50000"/>
              </a:spcBef>
            </a:pPr>
            <a:r>
              <a:rPr lang="en-US" sz="2800">
                <a:cs typeface="Times New Roman" pitchFamily="18" charset="0"/>
              </a:rPr>
              <a:t>...A wild guess.</a:t>
            </a:r>
          </a:p>
          <a:p>
            <a:pPr>
              <a:spcBef>
                <a:spcPct val="50000"/>
              </a:spcBef>
            </a:pPr>
            <a:endParaRPr lang="en-US"/>
          </a:p>
        </p:txBody>
      </p:sp>
      <p:sp>
        <p:nvSpPr>
          <p:cNvPr id="57347" name="Rectangle 3"/>
          <p:cNvSpPr>
            <a:spLocks noChangeArrowheads="1"/>
          </p:cNvSpPr>
          <p:nvPr/>
        </p:nvSpPr>
        <p:spPr bwMode="auto">
          <a:xfrm>
            <a:off x="685800" y="457200"/>
            <a:ext cx="7772400" cy="1143000"/>
          </a:xfrm>
          <a:prstGeom prst="rect">
            <a:avLst/>
          </a:prstGeom>
          <a:noFill/>
          <a:ln w="9525">
            <a:noFill/>
            <a:miter lim="800000"/>
            <a:headEnd/>
            <a:tailEnd/>
          </a:ln>
          <a:effectLst/>
        </p:spPr>
        <p:txBody>
          <a:bodyPr anchor="ctr"/>
          <a:lstStyle/>
          <a:p>
            <a:pPr algn="ctr"/>
            <a:r>
              <a:rPr lang="en-US" sz="4400">
                <a:solidFill>
                  <a:schemeClr val="tx2"/>
                </a:solidFill>
              </a:rPr>
              <a:t>Statistics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1026"/>
          <p:cNvSpPr txBox="1">
            <a:spLocks noChangeArrowheads="1"/>
          </p:cNvSpPr>
          <p:nvPr/>
        </p:nvSpPr>
        <p:spPr bwMode="auto">
          <a:xfrm>
            <a:off x="533400" y="2362200"/>
            <a:ext cx="8077200" cy="2246769"/>
          </a:xfrm>
          <a:prstGeom prst="rect">
            <a:avLst/>
          </a:prstGeom>
          <a:noFill/>
          <a:ln w="9525">
            <a:noFill/>
            <a:miter lim="800000"/>
            <a:headEnd/>
            <a:tailEnd/>
          </a:ln>
          <a:effectLst/>
        </p:spPr>
        <p:txBody>
          <a:bodyPr>
            <a:spAutoFit/>
          </a:bodyPr>
          <a:lstStyle/>
          <a:p>
            <a:pPr>
              <a:spcBef>
                <a:spcPct val="50000"/>
              </a:spcBef>
              <a:buFontTx/>
              <a:buChar char="•"/>
            </a:pPr>
            <a:r>
              <a:rPr lang="en-US" sz="2800" dirty="0" smtClean="0"/>
              <a:t>A</a:t>
            </a:r>
            <a:r>
              <a:rPr lang="en-US" sz="2800" dirty="0"/>
              <a:t> </a:t>
            </a:r>
            <a:r>
              <a:rPr lang="en-US" sz="2800" b="1" dirty="0"/>
              <a:t>descriptive statistic</a:t>
            </a:r>
            <a:r>
              <a:rPr lang="en-US" sz="2800" dirty="0"/>
              <a:t> (in </a:t>
            </a:r>
            <a:r>
              <a:rPr lang="en-US" sz="2800" dirty="0" smtClean="0"/>
              <a:t>the count noun</a:t>
            </a:r>
            <a:r>
              <a:rPr lang="en-US" sz="2800" dirty="0"/>
              <a:t> </a:t>
            </a:r>
            <a:r>
              <a:rPr lang="en-US" sz="2800" dirty="0" smtClean="0"/>
              <a:t>sense</a:t>
            </a:r>
            <a:r>
              <a:rPr lang="en-US" sz="2800" dirty="0"/>
              <a:t>) is a </a:t>
            </a:r>
            <a:r>
              <a:rPr lang="en-US" sz="2800" dirty="0" smtClean="0"/>
              <a:t>summary</a:t>
            </a:r>
            <a:r>
              <a:rPr lang="en-US" sz="2800" dirty="0"/>
              <a:t> that quantitatively describes or summarizes features of a collection </a:t>
            </a:r>
            <a:r>
              <a:rPr lang="en-US" sz="2800" dirty="0" smtClean="0"/>
              <a:t>of information,</a:t>
            </a:r>
            <a:r>
              <a:rPr lang="en-US" sz="2800" baseline="30000" dirty="0"/>
              <a:t> </a:t>
            </a:r>
            <a:r>
              <a:rPr lang="en-US" sz="2800" dirty="0" smtClean="0"/>
              <a:t>while</a:t>
            </a:r>
            <a:r>
              <a:rPr lang="en-US" sz="2800" dirty="0"/>
              <a:t> </a:t>
            </a:r>
            <a:r>
              <a:rPr lang="en-US" sz="2800" b="1" dirty="0"/>
              <a:t>descriptive statistics</a:t>
            </a:r>
            <a:r>
              <a:rPr lang="en-US" sz="2800" dirty="0"/>
              <a:t> (in </a:t>
            </a:r>
            <a:r>
              <a:rPr lang="en-US" sz="2800" dirty="0" smtClean="0"/>
              <a:t>the non-count sense</a:t>
            </a:r>
            <a:r>
              <a:rPr lang="en-US" sz="2800" dirty="0"/>
              <a:t>) is the process of using and analyzing those statistics.</a:t>
            </a:r>
            <a:r>
              <a:rPr lang="en-US" sz="2800" dirty="0" smtClean="0">
                <a:cs typeface="Times New Roman" pitchFamily="18" charset="0"/>
              </a:rPr>
              <a:t>.</a:t>
            </a:r>
            <a:endParaRPr lang="en-US" dirty="0"/>
          </a:p>
        </p:txBody>
      </p:sp>
      <p:sp>
        <p:nvSpPr>
          <p:cNvPr id="121859" name="Rectangle 1027"/>
          <p:cNvSpPr>
            <a:spLocks noChangeArrowheads="1"/>
          </p:cNvSpPr>
          <p:nvPr/>
        </p:nvSpPr>
        <p:spPr bwMode="auto">
          <a:xfrm>
            <a:off x="685800" y="457200"/>
            <a:ext cx="7772400" cy="1143000"/>
          </a:xfrm>
          <a:prstGeom prst="rect">
            <a:avLst/>
          </a:prstGeom>
          <a:noFill/>
          <a:ln w="9525">
            <a:noFill/>
            <a:miter lim="800000"/>
            <a:headEnd/>
            <a:tailEnd/>
          </a:ln>
          <a:effectLst/>
        </p:spPr>
        <p:txBody>
          <a:bodyPr anchor="ctr"/>
          <a:lstStyle/>
          <a:p>
            <a:pPr algn="ctr"/>
            <a:r>
              <a:rPr lang="en-US" sz="4400">
                <a:solidFill>
                  <a:schemeClr val="tx2"/>
                </a:solidFill>
              </a:rPr>
              <a:t>Statistics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133600"/>
            <a:ext cx="7391400" cy="2677656"/>
          </a:xfrm>
          <a:prstGeom prst="rect">
            <a:avLst/>
          </a:prstGeom>
          <a:noFill/>
        </p:spPr>
        <p:txBody>
          <a:bodyPr wrap="square" rtlCol="0">
            <a:spAutoFit/>
          </a:bodyPr>
          <a:lstStyle/>
          <a:p>
            <a:r>
              <a:rPr lang="en-US" sz="2800" dirty="0" smtClean="0"/>
              <a:t>If you like, descriptive statistics summarizes the sample:</a:t>
            </a:r>
          </a:p>
          <a:p>
            <a:endParaRPr lang="en-US" sz="2800" dirty="0" smtClean="0"/>
          </a:p>
          <a:p>
            <a:pPr>
              <a:buFont typeface="Arial" pitchFamily="34" charset="0"/>
              <a:buChar char="•"/>
            </a:pPr>
            <a:r>
              <a:rPr lang="en-US" sz="2800" dirty="0" smtClean="0"/>
              <a:t>Size of n</a:t>
            </a:r>
          </a:p>
          <a:p>
            <a:pPr>
              <a:buFont typeface="Arial" pitchFamily="34" charset="0"/>
              <a:buChar char="•"/>
            </a:pPr>
            <a:r>
              <a:rPr lang="en-US" sz="2800" dirty="0" smtClean="0"/>
              <a:t>Central tendency (mean, mode, average)</a:t>
            </a:r>
          </a:p>
          <a:p>
            <a:pPr>
              <a:buFont typeface="Arial" pitchFamily="34" charset="0"/>
              <a:buChar char="•"/>
            </a:pPr>
            <a:r>
              <a:rPr lang="en-US" sz="2800" dirty="0" smtClean="0"/>
              <a:t>Variation (standard deviation)</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61" name="Object 5"/>
          <p:cNvGraphicFramePr>
            <a:graphicFrameLocks noChangeAspect="1"/>
          </p:cNvGraphicFramePr>
          <p:nvPr/>
        </p:nvGraphicFramePr>
        <p:xfrm>
          <a:off x="2386013" y="414338"/>
          <a:ext cx="4371975" cy="6029325"/>
        </p:xfrm>
        <a:graphic>
          <a:graphicData uri="http://schemas.openxmlformats.org/presentationml/2006/ole">
            <p:oleObj spid="_x0000_s45061" name="WizFlow Diagram" r:id="rId3" imgW="6622200" imgH="9119160" progId="">
              <p:embed/>
            </p:oleObj>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1026"/>
          <p:cNvSpPr txBox="1">
            <a:spLocks noChangeArrowheads="1"/>
          </p:cNvSpPr>
          <p:nvPr/>
        </p:nvSpPr>
        <p:spPr bwMode="auto">
          <a:xfrm>
            <a:off x="533400" y="1828800"/>
            <a:ext cx="8077200" cy="4722813"/>
          </a:xfrm>
          <a:prstGeom prst="rect">
            <a:avLst/>
          </a:prstGeom>
          <a:noFill/>
          <a:ln w="9525">
            <a:noFill/>
            <a:miter lim="800000"/>
            <a:headEnd/>
            <a:tailEnd/>
          </a:ln>
          <a:effectLst/>
        </p:spPr>
        <p:txBody>
          <a:bodyPr>
            <a:spAutoFit/>
          </a:bodyPr>
          <a:lstStyle/>
          <a:p>
            <a:pPr>
              <a:spcBef>
                <a:spcPct val="50000"/>
              </a:spcBef>
            </a:pPr>
            <a:r>
              <a:rPr lang="en-US" sz="3200">
                <a:cs typeface="Times New Roman" pitchFamily="18" charset="0"/>
              </a:rPr>
              <a:t>Because of the complexity of modern statistics and the fact that new developments are constantly underway, unless you are expertly trained in inferential statistics, that is a specialist, you really are at the mercy of the authors and of the peer review process. Neither gets really good ratings from many systemic reviews.</a:t>
            </a:r>
          </a:p>
          <a:p>
            <a:pPr>
              <a:spcBef>
                <a:spcPct val="50000"/>
              </a:spcBef>
            </a:pPr>
            <a:endParaRPr lang="en-US" sz="3200"/>
          </a:p>
        </p:txBody>
      </p:sp>
      <p:sp>
        <p:nvSpPr>
          <p:cNvPr id="118787" name="Rectangle 1027"/>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a:r>
              <a:rPr lang="en-US" sz="4400">
                <a:solidFill>
                  <a:schemeClr val="tx2"/>
                </a:solidFill>
              </a:rPr>
              <a:t>Statistics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533400" y="2833688"/>
            <a:ext cx="8077200" cy="2215991"/>
          </a:xfrm>
          <a:prstGeom prst="rect">
            <a:avLst/>
          </a:prstGeom>
          <a:noFill/>
          <a:ln w="9525">
            <a:noFill/>
            <a:miter lim="800000"/>
            <a:headEnd/>
            <a:tailEnd/>
          </a:ln>
          <a:effectLst/>
        </p:spPr>
        <p:txBody>
          <a:bodyPr>
            <a:spAutoFit/>
          </a:bodyPr>
          <a:lstStyle/>
          <a:p>
            <a:pPr>
              <a:spcBef>
                <a:spcPct val="50000"/>
              </a:spcBef>
            </a:pPr>
            <a:r>
              <a:rPr lang="en-US" dirty="0"/>
              <a:t>Statistically the average American has one </a:t>
            </a:r>
            <a:r>
              <a:rPr lang="en-US" dirty="0" smtClean="0"/>
              <a:t>testicle, half a penis, half a uterus and </a:t>
            </a:r>
            <a:r>
              <a:rPr lang="en-US" dirty="0"/>
              <a:t>less than two legs! </a:t>
            </a:r>
            <a:endParaRPr lang="en-US" dirty="0" smtClean="0"/>
          </a:p>
          <a:p>
            <a:pPr>
              <a:spcBef>
                <a:spcPct val="50000"/>
              </a:spcBef>
            </a:pPr>
            <a:r>
              <a:rPr lang="en-US" sz="2000" dirty="0" smtClean="0"/>
              <a:t>Yes I changed the quote, live with it.</a:t>
            </a:r>
            <a:endParaRPr lang="en-US" sz="20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4267200" y="685800"/>
            <a:ext cx="4876800" cy="6186309"/>
          </a:xfrm>
          <a:prstGeom prst="rect">
            <a:avLst/>
          </a:prstGeom>
          <a:noFill/>
          <a:ln w="9525">
            <a:noFill/>
            <a:miter lim="800000"/>
            <a:headEnd/>
            <a:tailEnd/>
          </a:ln>
          <a:effectLst/>
        </p:spPr>
        <p:txBody>
          <a:bodyPr wrap="square">
            <a:spAutoFit/>
          </a:bodyPr>
          <a:lstStyle/>
          <a:p>
            <a:pPr algn="ctr">
              <a:spcBef>
                <a:spcPct val="50000"/>
              </a:spcBef>
            </a:pPr>
            <a:r>
              <a:rPr lang="en-US" dirty="0"/>
              <a:t>Remember that you are not treating a statistic and that those patients (some 30%) who live outside 1 standard deviation or even the 1% who are outside 3 standard deviations should not be dismissed because they are not almost average.</a:t>
            </a:r>
          </a:p>
        </p:txBody>
      </p:sp>
      <p:pic>
        <p:nvPicPr>
          <p:cNvPr id="5" name="Picture 2" descr="Image result for average"/>
          <p:cNvPicPr>
            <a:picLocks noChangeAspect="1" noChangeArrowheads="1"/>
          </p:cNvPicPr>
          <p:nvPr/>
        </p:nvPicPr>
        <p:blipFill>
          <a:blip r:embed="rId2" cstate="print"/>
          <a:srcRect/>
          <a:stretch>
            <a:fillRect/>
          </a:stretch>
        </p:blipFill>
        <p:spPr bwMode="auto">
          <a:xfrm>
            <a:off x="0" y="0"/>
            <a:ext cx="4267200" cy="3343202"/>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657600"/>
            <a:ext cx="7620000" cy="2624138"/>
          </a:xfrm>
        </p:spPr>
        <p:txBody>
          <a:bodyPr/>
          <a:lstStyle/>
          <a:p>
            <a:r>
              <a:rPr lang="en-US" sz="2800" dirty="0" smtClean="0"/>
              <a:t>Averages suck in clinical physical therapy. The chances of you meeting an average patient is just about nil, but you are led to believe that he/she is out there and will certainly enter your care more commonly than the non-average. </a:t>
            </a:r>
            <a:endParaRPr lang="en-US" sz="2800" dirty="0"/>
          </a:p>
        </p:txBody>
      </p:sp>
      <p:pic>
        <p:nvPicPr>
          <p:cNvPr id="169988" name="Picture 4" descr="Image result for average patient"/>
          <p:cNvPicPr>
            <a:picLocks noChangeAspect="1" noChangeArrowheads="1"/>
          </p:cNvPicPr>
          <p:nvPr/>
        </p:nvPicPr>
        <p:blipFill>
          <a:blip r:embed="rId2" cstate="print"/>
          <a:srcRect/>
          <a:stretch>
            <a:fillRect/>
          </a:stretch>
        </p:blipFill>
        <p:spPr bwMode="auto">
          <a:xfrm>
            <a:off x="1524000" y="0"/>
            <a:ext cx="6324600" cy="42164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47800" y="1828800"/>
            <a:ext cx="5867400" cy="2308324"/>
          </a:xfrm>
          <a:prstGeom prst="rect">
            <a:avLst/>
          </a:prstGeom>
          <a:noFill/>
        </p:spPr>
        <p:txBody>
          <a:bodyPr wrap="square" rtlCol="0">
            <a:spAutoFit/>
          </a:bodyPr>
          <a:lstStyle/>
          <a:p>
            <a:pPr algn="ctr"/>
            <a:r>
              <a:rPr lang="en-US" dirty="0" smtClean="0"/>
              <a:t>In short treat the patient not the statistics. They are individuals and deserve to be considered as such.</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1026"/>
          <p:cNvSpPr txBox="1">
            <a:spLocks noChangeArrowheads="1"/>
          </p:cNvSpPr>
          <p:nvPr/>
        </p:nvSpPr>
        <p:spPr bwMode="auto">
          <a:xfrm>
            <a:off x="304800" y="1752600"/>
            <a:ext cx="8458200" cy="3052763"/>
          </a:xfrm>
          <a:prstGeom prst="rect">
            <a:avLst/>
          </a:prstGeom>
          <a:noFill/>
          <a:ln w="9525">
            <a:noFill/>
            <a:miter lim="800000"/>
            <a:headEnd/>
            <a:tailEnd/>
          </a:ln>
          <a:effectLst/>
        </p:spPr>
        <p:txBody>
          <a:bodyPr>
            <a:spAutoFit/>
          </a:bodyPr>
          <a:lstStyle/>
          <a:p>
            <a:pPr>
              <a:spcBef>
                <a:spcPct val="50000"/>
              </a:spcBef>
            </a:pPr>
            <a:r>
              <a:rPr lang="en-US" sz="2800" dirty="0" smtClean="0">
                <a:cs typeface="Times New Roman" pitchFamily="18" charset="0"/>
              </a:rPr>
              <a:t>“It is believed that”...</a:t>
            </a:r>
            <a:r>
              <a:rPr lang="en-US" sz="2800" dirty="0">
                <a:cs typeface="Times New Roman" pitchFamily="18" charset="0"/>
              </a:rPr>
              <a:t>I think.</a:t>
            </a:r>
          </a:p>
          <a:p>
            <a:pPr>
              <a:spcBef>
                <a:spcPct val="50000"/>
              </a:spcBef>
            </a:pPr>
            <a:endParaRPr lang="en-US" sz="2800" dirty="0">
              <a:cs typeface="Times New Roman" pitchFamily="18" charset="0"/>
            </a:endParaRPr>
          </a:p>
          <a:p>
            <a:pPr>
              <a:spcBef>
                <a:spcPct val="50000"/>
              </a:spcBef>
            </a:pPr>
            <a:r>
              <a:rPr lang="en-US" sz="2800" dirty="0" smtClean="0">
                <a:cs typeface="Times New Roman" pitchFamily="18" charset="0"/>
              </a:rPr>
              <a:t>“It is generally believed that”...</a:t>
            </a:r>
            <a:r>
              <a:rPr lang="en-US" sz="2800" dirty="0">
                <a:cs typeface="Times New Roman" pitchFamily="18" charset="0"/>
              </a:rPr>
              <a:t>A couple of other guys think so too.</a:t>
            </a:r>
          </a:p>
          <a:p>
            <a:pPr>
              <a:spcBef>
                <a:spcPct val="50000"/>
              </a:spcBef>
            </a:pPr>
            <a:endParaRPr lang="en-US" dirty="0"/>
          </a:p>
        </p:txBody>
      </p:sp>
      <p:sp>
        <p:nvSpPr>
          <p:cNvPr id="107523" name="Rectangle 1027"/>
          <p:cNvSpPr>
            <a:spLocks noChangeArrowheads="1"/>
          </p:cNvSpPr>
          <p:nvPr/>
        </p:nvSpPr>
        <p:spPr bwMode="auto">
          <a:xfrm>
            <a:off x="685800" y="609600"/>
            <a:ext cx="7772400" cy="1143000"/>
          </a:xfrm>
          <a:prstGeom prst="rect">
            <a:avLst/>
          </a:prstGeom>
          <a:noFill/>
          <a:ln w="9525">
            <a:noFill/>
            <a:miter lim="800000"/>
            <a:headEnd/>
            <a:tailEnd/>
          </a:ln>
          <a:effectLst/>
        </p:spPr>
        <p:txBody>
          <a:bodyPr anchor="ctr"/>
          <a:lstStyle/>
          <a:p>
            <a:pPr algn="ctr"/>
            <a:r>
              <a:rPr lang="en-US" sz="4400" dirty="0">
                <a:solidFill>
                  <a:schemeClr val="tx2"/>
                </a:solidFill>
              </a:rPr>
              <a:t>Authority</a:t>
            </a:r>
          </a:p>
        </p:txBody>
      </p:sp>
      <p:sp>
        <p:nvSpPr>
          <p:cNvPr id="7" name="Rectangle 6"/>
          <p:cNvSpPr/>
          <p:nvPr/>
        </p:nvSpPr>
        <p:spPr>
          <a:xfrm>
            <a:off x="381000" y="4343400"/>
            <a:ext cx="8305800" cy="1631216"/>
          </a:xfrm>
          <a:prstGeom prst="rect">
            <a:avLst/>
          </a:prstGeom>
        </p:spPr>
        <p:txBody>
          <a:bodyPr wrap="square">
            <a:spAutoFit/>
          </a:bodyPr>
          <a:lstStyle/>
          <a:p>
            <a:r>
              <a:rPr lang="en-US" sz="2800" dirty="0"/>
              <a:t>Anyone who conducts an argument by appealing to authority is not using his intelligence; he is just using his </a:t>
            </a:r>
            <a:r>
              <a:rPr lang="en-US" sz="2800" dirty="0" smtClean="0"/>
              <a:t>memory. </a:t>
            </a:r>
          </a:p>
          <a:p>
            <a:r>
              <a:rPr lang="en-US" sz="1600" dirty="0" smtClean="0"/>
              <a:t>Leonardo </a:t>
            </a:r>
            <a:r>
              <a:rPr lang="en-US" sz="1600" dirty="0" err="1" smtClean="0"/>
              <a:t>da</a:t>
            </a:r>
            <a:r>
              <a:rPr lang="en-US" sz="1600" dirty="0" smtClean="0"/>
              <a:t> </a:t>
            </a:r>
            <a:r>
              <a:rPr lang="en-US" sz="1600" dirty="0"/>
              <a:t>V</a:t>
            </a:r>
            <a:r>
              <a:rPr lang="en-US" sz="1600" dirty="0" smtClean="0"/>
              <a:t>inci</a:t>
            </a:r>
            <a:endParaRPr lang="en-US" sz="16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495800"/>
            <a:ext cx="8077200" cy="1692771"/>
          </a:xfrm>
          <a:prstGeom prst="rect">
            <a:avLst/>
          </a:prstGeom>
        </p:spPr>
        <p:txBody>
          <a:bodyPr wrap="square">
            <a:spAutoFit/>
          </a:bodyPr>
          <a:lstStyle/>
          <a:p>
            <a:r>
              <a:rPr lang="en-US" dirty="0"/>
              <a:t>An expert is one who knows more and more about less and less</a:t>
            </a:r>
            <a:r>
              <a:rPr lang="en-US" dirty="0" smtClean="0"/>
              <a:t>. </a:t>
            </a:r>
          </a:p>
          <a:p>
            <a:endParaRPr lang="en-US" sz="1600" dirty="0"/>
          </a:p>
          <a:p>
            <a:r>
              <a:rPr lang="en-US" sz="1600" dirty="0" smtClean="0"/>
              <a:t>Nicholas Murray Butler</a:t>
            </a:r>
            <a:endParaRPr lang="en-US" sz="1600" dirty="0"/>
          </a:p>
        </p:txBody>
      </p:sp>
      <p:sp>
        <p:nvSpPr>
          <p:cNvPr id="3" name="Rectangle 2"/>
          <p:cNvSpPr/>
          <p:nvPr/>
        </p:nvSpPr>
        <p:spPr>
          <a:xfrm>
            <a:off x="685800" y="1566952"/>
            <a:ext cx="7924800" cy="2616101"/>
          </a:xfrm>
          <a:prstGeom prst="rect">
            <a:avLst/>
          </a:prstGeom>
        </p:spPr>
        <p:txBody>
          <a:bodyPr wrap="square">
            <a:spAutoFit/>
          </a:bodyPr>
          <a:lstStyle/>
          <a:p>
            <a:r>
              <a:rPr lang="en-US" dirty="0" smtClean="0"/>
              <a:t>As soon as we abandon our own reason, and are content to rely upon authority, there is no end to our troubles. </a:t>
            </a:r>
          </a:p>
          <a:p>
            <a:endParaRPr lang="en-US" dirty="0" smtClean="0"/>
          </a:p>
          <a:p>
            <a:r>
              <a:rPr lang="en-US" sz="2000" dirty="0" smtClean="0"/>
              <a:t>Bertrand Russell</a:t>
            </a:r>
            <a:endParaRPr lang="en-US" sz="2000" dirty="0"/>
          </a:p>
        </p:txBody>
      </p:sp>
      <p:sp>
        <p:nvSpPr>
          <p:cNvPr id="4" name="Rectangle 3"/>
          <p:cNvSpPr/>
          <p:nvPr/>
        </p:nvSpPr>
        <p:spPr>
          <a:xfrm>
            <a:off x="3352800" y="304800"/>
            <a:ext cx="1980029" cy="646331"/>
          </a:xfrm>
          <a:prstGeom prst="rect">
            <a:avLst/>
          </a:prstGeom>
        </p:spPr>
        <p:txBody>
          <a:bodyPr wrap="none">
            <a:spAutoFit/>
          </a:bodyPr>
          <a:lstStyle/>
          <a:p>
            <a:pPr algn="ctr"/>
            <a:r>
              <a:rPr lang="en-US" dirty="0" smtClean="0">
                <a:solidFill>
                  <a:schemeClr val="tx2"/>
                </a:solidFill>
              </a:rPr>
              <a:t>Authority</a:t>
            </a:r>
            <a:endParaRPr lang="en-US" dirty="0">
              <a:solidFill>
                <a:schemeClr val="tx2"/>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3962400" cy="646331"/>
          </a:xfrm>
          <a:prstGeom prst="rect">
            <a:avLst/>
          </a:prstGeom>
          <a:noFill/>
        </p:spPr>
        <p:txBody>
          <a:bodyPr wrap="square" rtlCol="0">
            <a:spAutoFit/>
          </a:bodyPr>
          <a:lstStyle/>
          <a:p>
            <a:r>
              <a:rPr lang="en-US" dirty="0" smtClean="0"/>
              <a:t>Authority</a:t>
            </a:r>
            <a:endParaRPr lang="en-US" dirty="0"/>
          </a:p>
        </p:txBody>
      </p:sp>
      <p:sp>
        <p:nvSpPr>
          <p:cNvPr id="3" name="TextBox 2"/>
          <p:cNvSpPr txBox="1"/>
          <p:nvPr/>
        </p:nvSpPr>
        <p:spPr>
          <a:xfrm>
            <a:off x="685800" y="1905000"/>
            <a:ext cx="7772400" cy="4401205"/>
          </a:xfrm>
          <a:prstGeom prst="rect">
            <a:avLst/>
          </a:prstGeom>
          <a:noFill/>
        </p:spPr>
        <p:txBody>
          <a:bodyPr wrap="square" rtlCol="0">
            <a:spAutoFit/>
          </a:bodyPr>
          <a:lstStyle/>
          <a:p>
            <a:r>
              <a:rPr lang="en-US" sz="2800" dirty="0" smtClean="0"/>
              <a:t>Authority should equal expertise and expertise can be difficult to evaluate.</a:t>
            </a:r>
          </a:p>
          <a:p>
            <a:endParaRPr lang="en-US" sz="2800" dirty="0"/>
          </a:p>
          <a:p>
            <a:r>
              <a:rPr lang="en-US" sz="2800" dirty="0" smtClean="0"/>
              <a:t>Beware of self-proclaimed experts and those that have never uttered the words “I don’t know” or “that’s weird”. </a:t>
            </a:r>
          </a:p>
          <a:p>
            <a:endParaRPr lang="en-US" sz="2800" dirty="0"/>
          </a:p>
          <a:p>
            <a:r>
              <a:rPr lang="en-US" sz="2800" dirty="0" smtClean="0"/>
              <a:t>Doubt is a defining characteristic of an expert and 100% confidence is a defining characteristic or an incompetent</a:t>
            </a:r>
            <a:endParaRPr lang="en-US" sz="28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2857500"/>
            <a:ext cx="7772400" cy="1143000"/>
          </a:xfrm>
        </p:spPr>
        <p:txBody>
          <a:bodyPr/>
          <a:lstStyle/>
          <a:p>
            <a:r>
              <a:rPr lang="en-US"/>
              <a:t>Part 2</a:t>
            </a:r>
            <a:br>
              <a:rPr lang="en-US"/>
            </a:br>
            <a:r>
              <a:rPr lang="en-US"/>
              <a:t>A Paradigm Shift?</a:t>
            </a:r>
          </a:p>
        </p:txBody>
      </p:sp>
      <p:pic>
        <p:nvPicPr>
          <p:cNvPr id="69636" name="Picture 4"/>
          <p:cNvPicPr>
            <a:picLocks noChangeAspect="1" noChangeArrowheads="1"/>
          </p:cNvPicPr>
          <p:nvPr/>
        </p:nvPicPr>
        <p:blipFill>
          <a:blip r:embed="rId2" cstate="print"/>
          <a:srcRect/>
          <a:stretch>
            <a:fillRect/>
          </a:stretch>
        </p:blipFill>
        <p:spPr bwMode="auto">
          <a:xfrm>
            <a:off x="8153400" y="6064250"/>
            <a:ext cx="990600" cy="793750"/>
          </a:xfrm>
          <a:prstGeom prst="rect">
            <a:avLst/>
          </a:prstGeom>
          <a:noFill/>
          <a:ln w="9525">
            <a:noFill/>
            <a:miter lim="800000"/>
            <a:headEnd/>
            <a:tailEnd/>
          </a:ln>
          <a:effectLst/>
        </p:spPr>
      </p:pic>
      <p:sp>
        <p:nvSpPr>
          <p:cNvPr id="69637" name="Rectangle 5"/>
          <p:cNvSpPr>
            <a:spLocks noChangeArrowheads="1"/>
          </p:cNvSpPr>
          <p:nvPr/>
        </p:nvSpPr>
        <p:spPr bwMode="auto">
          <a:xfrm>
            <a:off x="2971800" y="6400800"/>
            <a:ext cx="5105400" cy="457200"/>
          </a:xfrm>
          <a:prstGeom prst="rect">
            <a:avLst/>
          </a:prstGeom>
          <a:noFill/>
          <a:ln w="9525">
            <a:noFill/>
            <a:miter lim="800000"/>
            <a:headEnd/>
            <a:tailEnd/>
          </a:ln>
          <a:effectLst/>
        </p:spPr>
        <p:txBody>
          <a:bodyPr>
            <a:spAutoFit/>
          </a:bodyPr>
          <a:lstStyle/>
          <a:p>
            <a:r>
              <a:rPr lang="en-US" sz="1200" i="1"/>
              <a:t>Based on Users' Guides to Evidence-based Medicine and reproduced with permission from JAMA. (1992 Nov 4;268(17):2420-5)</a:t>
            </a:r>
            <a:r>
              <a:rPr lang="en-US" sz="1200"/>
              <a:t>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342900" y="1676400"/>
            <a:ext cx="8458200" cy="4235450"/>
          </a:xfrm>
          <a:prstGeom prst="rect">
            <a:avLst/>
          </a:prstGeom>
          <a:noFill/>
          <a:ln w="9525">
            <a:noFill/>
            <a:miter lim="800000"/>
            <a:headEnd/>
            <a:tailEnd/>
          </a:ln>
          <a:effectLst/>
        </p:spPr>
        <p:txBody>
          <a:bodyPr>
            <a:spAutoFit/>
          </a:bodyPr>
          <a:lstStyle/>
          <a:p>
            <a:pPr>
              <a:spcBef>
                <a:spcPct val="50000"/>
              </a:spcBef>
              <a:buFontTx/>
              <a:buChar char="•"/>
            </a:pPr>
            <a:r>
              <a:rPr lang="en-US" sz="3200" dirty="0"/>
              <a:t>Unsystematic observations from clinical experience are a valid way of building and maintaining one's knowledge about patient prognosis, the value of diagnostic tests, and the efficacy of treatment. </a:t>
            </a:r>
          </a:p>
          <a:p>
            <a:pPr>
              <a:spcBef>
                <a:spcPct val="50000"/>
              </a:spcBef>
              <a:buFontTx/>
              <a:buChar char="•"/>
            </a:pPr>
            <a:r>
              <a:rPr lang="en-US" sz="3200" dirty="0"/>
              <a:t>The study and understanding of basic mechanisms of disease and </a:t>
            </a:r>
            <a:r>
              <a:rPr lang="en-US" sz="3200" dirty="0" err="1"/>
              <a:t>pathophysiologic</a:t>
            </a:r>
            <a:r>
              <a:rPr lang="en-US" sz="3200" dirty="0"/>
              <a:t> principles is a sufficient guide for clinical practice.</a:t>
            </a:r>
          </a:p>
        </p:txBody>
      </p:sp>
      <p:sp>
        <p:nvSpPr>
          <p:cNvPr id="67587" name="Text Box 3"/>
          <p:cNvSpPr txBox="1">
            <a:spLocks noChangeArrowheads="1"/>
          </p:cNvSpPr>
          <p:nvPr/>
        </p:nvSpPr>
        <p:spPr bwMode="auto">
          <a:xfrm>
            <a:off x="381000" y="457200"/>
            <a:ext cx="7696200" cy="641350"/>
          </a:xfrm>
          <a:prstGeom prst="rect">
            <a:avLst/>
          </a:prstGeom>
          <a:noFill/>
          <a:ln w="9525">
            <a:noFill/>
            <a:miter lim="800000"/>
            <a:headEnd/>
            <a:tailEnd/>
          </a:ln>
          <a:effectLst/>
        </p:spPr>
        <p:txBody>
          <a:bodyPr>
            <a:spAutoFit/>
          </a:bodyPr>
          <a:lstStyle/>
          <a:p>
            <a:pPr algn="ctr">
              <a:spcBef>
                <a:spcPct val="50000"/>
              </a:spcBef>
            </a:pPr>
            <a:r>
              <a:rPr lang="en-US"/>
              <a:t>The Old Paradigm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990600"/>
            <a:ext cx="7772400" cy="5029200"/>
          </a:xfrm>
        </p:spPr>
        <p:txBody>
          <a:bodyPr/>
          <a:lstStyle/>
          <a:p>
            <a:pPr algn="r"/>
            <a:r>
              <a:rPr lang="en-US" sz="3200">
                <a:solidFill>
                  <a:schemeClr val="tx1"/>
                </a:solidFill>
                <a:cs typeface="Times New Roman" pitchFamily="18" charset="0"/>
              </a:rPr>
              <a:t>If a man is offered a fact which goes against his instincts, he will scrutinize it closely, and unless the evidence is overwhelming, he will refuse to believe it. If on the other hand he is offered something which affords a reason for acting in accordance to his instincts, he will accept it even on the slightest evidence.</a:t>
            </a:r>
            <a:r>
              <a:rPr lang="en-US" sz="3200">
                <a:solidFill>
                  <a:schemeClr val="tx1"/>
                </a:solidFill>
                <a:cs typeface="Times New Roman" pitchFamily="18" charset="0"/>
                <a:hlinkClick r:id="rId2" tooltip="Click for further information about this quotation"/>
              </a:rPr>
              <a:t>.</a:t>
            </a:r>
            <a:r>
              <a:rPr lang="en-US">
                <a:cs typeface="Times New Roman" pitchFamily="18" charset="0"/>
              </a:rPr>
              <a:t> </a:t>
            </a:r>
            <a:br>
              <a:rPr lang="en-US">
                <a:cs typeface="Times New Roman" pitchFamily="18" charset="0"/>
              </a:rPr>
            </a:br>
            <a:r>
              <a:rPr lang="en-US" sz="2000" b="1">
                <a:cs typeface="Times New Roman" pitchFamily="18" charset="0"/>
              </a:rPr>
              <a:t>Bertrand Russell</a:t>
            </a:r>
            <a:r>
              <a:rPr lang="en-US"/>
              <a:t>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381000" y="762000"/>
            <a:ext cx="8458200" cy="5035550"/>
          </a:xfrm>
          <a:prstGeom prst="rect">
            <a:avLst/>
          </a:prstGeom>
          <a:noFill/>
          <a:ln w="9525">
            <a:noFill/>
            <a:miter lim="800000"/>
            <a:headEnd/>
            <a:tailEnd/>
          </a:ln>
          <a:effectLst/>
        </p:spPr>
        <p:txBody>
          <a:bodyPr>
            <a:spAutoFit/>
          </a:bodyPr>
          <a:lstStyle/>
          <a:p>
            <a:pPr>
              <a:spcBef>
                <a:spcPct val="50000"/>
              </a:spcBef>
              <a:buFontTx/>
              <a:buChar char="•"/>
            </a:pPr>
            <a:r>
              <a:rPr lang="en-US" dirty="0"/>
              <a:t>A combination of thorough traditional medical training and common sense is sufficient to allow one to evaluate new tests and treatment. </a:t>
            </a:r>
          </a:p>
          <a:p>
            <a:pPr>
              <a:spcBef>
                <a:spcPct val="50000"/>
              </a:spcBef>
              <a:buFontTx/>
              <a:buChar char="•"/>
            </a:pPr>
            <a:r>
              <a:rPr lang="en-US" dirty="0"/>
              <a:t>Content expertise and clinical experience are a sufficient base from which to generate valid guidelines for clinical practice.</a:t>
            </a:r>
          </a:p>
          <a:p>
            <a:pPr>
              <a:spcBef>
                <a:spcPct val="50000"/>
              </a:spcBef>
            </a:pP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342900" y="1524000"/>
            <a:ext cx="8458200" cy="4791075"/>
          </a:xfrm>
          <a:prstGeom prst="rect">
            <a:avLst/>
          </a:prstGeom>
          <a:noFill/>
          <a:ln w="9525">
            <a:noFill/>
            <a:miter lim="800000"/>
            <a:headEnd/>
            <a:tailEnd/>
          </a:ln>
          <a:effectLst/>
        </p:spPr>
        <p:txBody>
          <a:bodyPr>
            <a:spAutoFit/>
          </a:bodyPr>
          <a:lstStyle/>
          <a:p>
            <a:pPr>
              <a:spcBef>
                <a:spcPct val="50000"/>
              </a:spcBef>
              <a:buFontTx/>
              <a:buChar char="•"/>
            </a:pPr>
            <a:r>
              <a:rPr lang="en-US" sz="2800"/>
              <a:t>Clinical experience, and the development of clinical instincts (particularly with respect to diagnosis), are crucial and necessary parts of becoming a competent physician. </a:t>
            </a:r>
          </a:p>
          <a:p>
            <a:pPr>
              <a:spcBef>
                <a:spcPct val="50000"/>
              </a:spcBef>
              <a:buFontTx/>
              <a:buChar char="•"/>
            </a:pPr>
            <a:r>
              <a:rPr lang="en-US" sz="2800"/>
              <a:t>At the same time, systematic attempts to record observations in a reproducible and unbiased fashion markedly increase the confidence one can have in knowledge about patient prognosis, the value of diagnostic tests, and the efficacy of treatment. </a:t>
            </a:r>
          </a:p>
          <a:p>
            <a:pPr>
              <a:spcBef>
                <a:spcPct val="50000"/>
              </a:spcBef>
            </a:pPr>
            <a:endParaRPr lang="en-US" sz="2800"/>
          </a:p>
        </p:txBody>
      </p:sp>
      <p:sp>
        <p:nvSpPr>
          <p:cNvPr id="70659" name="Text Box 3"/>
          <p:cNvSpPr txBox="1">
            <a:spLocks noChangeArrowheads="1"/>
          </p:cNvSpPr>
          <p:nvPr/>
        </p:nvSpPr>
        <p:spPr bwMode="auto">
          <a:xfrm>
            <a:off x="381000" y="381000"/>
            <a:ext cx="8077200" cy="641350"/>
          </a:xfrm>
          <a:prstGeom prst="rect">
            <a:avLst/>
          </a:prstGeom>
          <a:noFill/>
          <a:ln w="9525">
            <a:noFill/>
            <a:miter lim="800000"/>
            <a:headEnd/>
            <a:tailEnd/>
          </a:ln>
          <a:effectLst/>
        </p:spPr>
        <p:txBody>
          <a:bodyPr>
            <a:spAutoFit/>
          </a:bodyPr>
          <a:lstStyle/>
          <a:p>
            <a:pPr algn="ctr">
              <a:spcBef>
                <a:spcPct val="50000"/>
              </a:spcBef>
            </a:pPr>
            <a:r>
              <a:rPr lang="en-US"/>
              <a:t>The New Paradigm</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1026"/>
          <p:cNvSpPr txBox="1">
            <a:spLocks noChangeArrowheads="1"/>
          </p:cNvSpPr>
          <p:nvPr/>
        </p:nvSpPr>
        <p:spPr bwMode="auto">
          <a:xfrm>
            <a:off x="342900" y="2208213"/>
            <a:ext cx="8458200" cy="2441575"/>
          </a:xfrm>
          <a:prstGeom prst="rect">
            <a:avLst/>
          </a:prstGeom>
          <a:noFill/>
          <a:ln w="9525">
            <a:noFill/>
            <a:miter lim="800000"/>
            <a:headEnd/>
            <a:tailEnd/>
          </a:ln>
          <a:effectLst/>
        </p:spPr>
        <p:txBody>
          <a:bodyPr>
            <a:spAutoFit/>
          </a:bodyPr>
          <a:lstStyle/>
          <a:p>
            <a:pPr>
              <a:spcBef>
                <a:spcPct val="50000"/>
              </a:spcBef>
              <a:buFontTx/>
              <a:buChar char="•"/>
            </a:pPr>
            <a:r>
              <a:rPr lang="en-US" sz="2800"/>
              <a:t>In the absence of systematic observation one must be cautious in the interpretation of information derived from clinical experience and intuition, for it may at times be misleading. </a:t>
            </a:r>
          </a:p>
          <a:p>
            <a:pPr>
              <a:spcBef>
                <a:spcPct val="50000"/>
              </a:spcBef>
            </a:pPr>
            <a:endParaRPr lang="en-US" sz="28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342900" y="1374775"/>
            <a:ext cx="8458200" cy="5124450"/>
          </a:xfrm>
          <a:prstGeom prst="rect">
            <a:avLst/>
          </a:prstGeom>
          <a:noFill/>
          <a:ln w="9525">
            <a:noFill/>
            <a:miter lim="800000"/>
            <a:headEnd/>
            <a:tailEnd/>
          </a:ln>
          <a:effectLst/>
        </p:spPr>
        <p:txBody>
          <a:bodyPr>
            <a:spAutoFit/>
          </a:bodyPr>
          <a:lstStyle/>
          <a:p>
            <a:pPr>
              <a:spcBef>
                <a:spcPct val="50000"/>
              </a:spcBef>
              <a:buFontTx/>
              <a:buChar char="•"/>
            </a:pPr>
            <a:r>
              <a:rPr lang="en-US" sz="2800"/>
              <a:t>The study and understanding of basic mechanisms of disease are necessary but insufficient guides for clinical practice. The rationales for diagnosis and treatment which follow from basic pathophysiologic principles may in fact be incorrect, leading to inaccurate predictions about the performance of diagnostic tests and the efficacy of treatments. </a:t>
            </a:r>
          </a:p>
          <a:p>
            <a:pPr>
              <a:spcBef>
                <a:spcPct val="50000"/>
              </a:spcBef>
              <a:buFontTx/>
              <a:buChar char="•"/>
            </a:pPr>
            <a:r>
              <a:rPr lang="en-US" sz="2800"/>
              <a:t>Understanding certain rules of evidence is necessary to correctly interpret literature on causation, prognosis, diagnostic tests, and treatment strategy.</a:t>
            </a:r>
          </a:p>
          <a:p>
            <a:pPr>
              <a:spcBef>
                <a:spcPct val="50000"/>
              </a:spcBef>
            </a:pPr>
            <a:endParaRPr lang="en-US" sz="24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85800" y="2857500"/>
            <a:ext cx="7772400" cy="1143000"/>
          </a:xfrm>
        </p:spPr>
        <p:txBody>
          <a:bodyPr/>
          <a:lstStyle/>
          <a:p>
            <a:r>
              <a:rPr lang="en-US"/>
              <a:t>Assessing the Evidence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026"/>
          <p:cNvSpPr txBox="1">
            <a:spLocks noChangeArrowheads="1"/>
          </p:cNvSpPr>
          <p:nvPr/>
        </p:nvSpPr>
        <p:spPr bwMode="auto">
          <a:xfrm>
            <a:off x="533400" y="944563"/>
            <a:ext cx="8077200" cy="4967287"/>
          </a:xfrm>
          <a:prstGeom prst="rect">
            <a:avLst/>
          </a:prstGeom>
          <a:noFill/>
          <a:ln w="9525">
            <a:noFill/>
            <a:miter lim="800000"/>
            <a:headEnd/>
            <a:tailEnd/>
          </a:ln>
          <a:effectLst/>
        </p:spPr>
        <p:txBody>
          <a:bodyPr>
            <a:spAutoFit/>
          </a:bodyPr>
          <a:lstStyle/>
          <a:p>
            <a:pPr>
              <a:spcBef>
                <a:spcPct val="50000"/>
              </a:spcBef>
            </a:pPr>
            <a:r>
              <a:rPr lang="en-US" sz="3200"/>
              <a:t>It is worth noting and poetically ironic that there is no hard scientific evidence for evidence based practice just a belief that it is better.</a:t>
            </a:r>
          </a:p>
          <a:p>
            <a:pPr>
              <a:spcBef>
                <a:spcPct val="50000"/>
              </a:spcBef>
            </a:pPr>
            <a:r>
              <a:rPr lang="en-US" sz="3200"/>
              <a:t>But based on another axiom that more information is better than less we shall assume that in principle, that is we believe that evidence based practice is more efficacious than non-evidence based practice and go from there. </a:t>
            </a:r>
          </a:p>
          <a:p>
            <a:pPr algn="ctr">
              <a:spcBef>
                <a:spcPct val="50000"/>
              </a:spcBef>
            </a:pPr>
            <a:r>
              <a:rPr lang="en-US" sz="3200"/>
              <a:t>We have to assess the evidence.</a:t>
            </a:r>
          </a:p>
        </p:txBody>
      </p:sp>
      <p:sp>
        <p:nvSpPr>
          <p:cNvPr id="84995" name="Text Box 1027"/>
          <p:cNvSpPr txBox="1">
            <a:spLocks noChangeArrowheads="1"/>
          </p:cNvSpPr>
          <p:nvPr/>
        </p:nvSpPr>
        <p:spPr bwMode="auto">
          <a:xfrm>
            <a:off x="6651625" y="5326063"/>
            <a:ext cx="184150" cy="641350"/>
          </a:xfrm>
          <a:prstGeom prst="rect">
            <a:avLst/>
          </a:prstGeom>
          <a:noFill/>
          <a:ln w="9525">
            <a:noFill/>
            <a:miter lim="800000"/>
            <a:headEnd/>
            <a:tailEnd/>
          </a:ln>
          <a:effectLst/>
        </p:spPr>
        <p:txBody>
          <a:bodyPr>
            <a:spAutoFit/>
          </a:bodyPr>
          <a:lstStyle/>
          <a:p>
            <a:pPr>
              <a:spcBef>
                <a:spcPct val="50000"/>
              </a:spcBef>
            </a:pPr>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2857500"/>
            <a:ext cx="7772400" cy="1143000"/>
          </a:xfrm>
        </p:spPr>
        <p:txBody>
          <a:bodyPr/>
          <a:lstStyle/>
          <a:p>
            <a:r>
              <a:rPr lang="en-US"/>
              <a:t>The Literature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t>Obtaining the Paper</a:t>
            </a:r>
          </a:p>
        </p:txBody>
      </p:sp>
      <p:sp>
        <p:nvSpPr>
          <p:cNvPr id="113667" name="Rectangle 3"/>
          <p:cNvSpPr>
            <a:spLocks noGrp="1" noChangeArrowheads="1"/>
          </p:cNvSpPr>
          <p:nvPr>
            <p:ph type="body" idx="1"/>
          </p:nvPr>
        </p:nvSpPr>
        <p:spPr>
          <a:xfrm>
            <a:off x="685800" y="2438400"/>
            <a:ext cx="7772400" cy="3048000"/>
          </a:xfrm>
        </p:spPr>
        <p:txBody>
          <a:bodyPr/>
          <a:lstStyle/>
          <a:p>
            <a:r>
              <a:rPr lang="en-US"/>
              <a:t>Get acquainted with the internet and pick a favorite search engine</a:t>
            </a:r>
          </a:p>
          <a:p>
            <a:r>
              <a:rPr lang="en-US"/>
              <a:t>Pick a citation source such as PubMed for primary articles and Cochrane for secondary sources such as systemic reviews</a:t>
            </a:r>
          </a:p>
          <a:p>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noChangeArrowheads="1"/>
          </p:cNvSpPr>
          <p:nvPr>
            <p:ph type="body" idx="1"/>
          </p:nvPr>
        </p:nvSpPr>
        <p:spPr>
          <a:xfrm>
            <a:off x="685800" y="1028700"/>
            <a:ext cx="7772400" cy="4800600"/>
          </a:xfrm>
        </p:spPr>
        <p:txBody>
          <a:bodyPr/>
          <a:lstStyle/>
          <a:p>
            <a:r>
              <a:rPr lang="en-US"/>
              <a:t>Know your target question or topic going in and be as specific as possible</a:t>
            </a:r>
          </a:p>
          <a:p>
            <a:r>
              <a:rPr lang="en-US"/>
              <a:t>Understand Boolean or fuzzy logic and what works best for you</a:t>
            </a:r>
          </a:p>
          <a:p>
            <a:r>
              <a:rPr lang="en-US"/>
              <a:t>Do not get side tracked, if you find interesting information that is unconnected with your target question make a note but leave it until later</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026"/>
          <p:cNvSpPr>
            <a:spLocks noGrp="1" noChangeArrowheads="1"/>
          </p:cNvSpPr>
          <p:nvPr>
            <p:ph type="body" idx="1"/>
          </p:nvPr>
        </p:nvSpPr>
        <p:spPr>
          <a:xfrm>
            <a:off x="685800" y="1028700"/>
            <a:ext cx="7772400" cy="4800600"/>
          </a:xfrm>
        </p:spPr>
        <p:txBody>
          <a:bodyPr/>
          <a:lstStyle/>
          <a:p>
            <a:r>
              <a:rPr lang="en-US"/>
              <a:t>Unless you have access to full text documents you will have to initially assess the abstracts</a:t>
            </a:r>
          </a:p>
          <a:p>
            <a:r>
              <a:rPr lang="en-US"/>
              <a:t>Read the abstract for relevance and print it out if it is of interest</a:t>
            </a:r>
          </a:p>
          <a:p>
            <a:r>
              <a:rPr lang="en-US"/>
              <a:t>Obtain the full text article either from the source (expensive) or by a visit to the local medical library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Definitions</a:t>
            </a:r>
          </a:p>
        </p:txBody>
      </p:sp>
      <p:sp>
        <p:nvSpPr>
          <p:cNvPr id="33795" name="Rectangle 3"/>
          <p:cNvSpPr>
            <a:spLocks noGrp="1" noChangeArrowheads="1"/>
          </p:cNvSpPr>
          <p:nvPr>
            <p:ph type="body" idx="1"/>
          </p:nvPr>
        </p:nvSpPr>
        <p:spPr/>
        <p:txBody>
          <a:bodyPr/>
          <a:lstStyle/>
          <a:p>
            <a:endParaRPr lang="en-US"/>
          </a:p>
          <a:p>
            <a:pPr algn="ctr">
              <a:buFontTx/>
              <a:buNone/>
            </a:pPr>
            <a:r>
              <a:rPr lang="en-US"/>
              <a:t>If we are claiming to be a scientific profession then we should be as precise as possible in everything including language so some definitions. </a:t>
            </a:r>
          </a:p>
          <a:p>
            <a:pPr algn="ctr">
              <a:buFontTx/>
              <a:buNone/>
            </a:pPr>
            <a:endParaRPr lang="en-US"/>
          </a:p>
          <a:p>
            <a:pPr algn="ctr">
              <a:buFontTx/>
              <a:buNone/>
            </a:pPr>
            <a:r>
              <a:rPr lang="en-US" i="1"/>
              <a:t>More or less.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body" idx="1"/>
          </p:nvPr>
        </p:nvSpPr>
        <p:spPr>
          <a:xfrm>
            <a:off x="685800" y="2381250"/>
            <a:ext cx="8077200" cy="2095500"/>
          </a:xfrm>
        </p:spPr>
        <p:txBody>
          <a:bodyPr/>
          <a:lstStyle/>
          <a:p>
            <a:r>
              <a:rPr lang="en-US"/>
              <a:t>Read it critically especially the methodology and the results</a:t>
            </a:r>
          </a:p>
          <a:p>
            <a:r>
              <a:rPr lang="en-US"/>
              <a:t>Assess the conclusion</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t>Assessing the Literature</a:t>
            </a:r>
          </a:p>
        </p:txBody>
      </p:sp>
      <p:sp>
        <p:nvSpPr>
          <p:cNvPr id="95235" name="Rectangle 3"/>
          <p:cNvSpPr>
            <a:spLocks noGrp="1" noChangeArrowheads="1"/>
          </p:cNvSpPr>
          <p:nvPr>
            <p:ph type="body" idx="1"/>
          </p:nvPr>
        </p:nvSpPr>
        <p:spPr/>
        <p:txBody>
          <a:bodyPr/>
          <a:lstStyle/>
          <a:p>
            <a:r>
              <a:rPr lang="en-US">
                <a:latin typeface="Arial" pitchFamily="34" charset="0"/>
                <a:cs typeface="Arial" pitchFamily="34" charset="0"/>
              </a:rPr>
              <a:t>Larger-scale studies should be weighted more heavily than smaller-scale studies</a:t>
            </a:r>
          </a:p>
          <a:p>
            <a:r>
              <a:rPr lang="en-US">
                <a:latin typeface="Arial" pitchFamily="34" charset="0"/>
                <a:cs typeface="Arial" pitchFamily="34" charset="0"/>
              </a:rPr>
              <a:t>Randomized trials more heavily than observation studies</a:t>
            </a:r>
          </a:p>
          <a:p>
            <a:r>
              <a:rPr lang="en-US">
                <a:latin typeface="Arial" pitchFamily="34" charset="0"/>
                <a:cs typeface="Arial" pitchFamily="34" charset="0"/>
              </a:rPr>
              <a:t>Rigorously designed trials more heavily than studies that may be biased.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t>Assessing the Literature</a:t>
            </a:r>
          </a:p>
        </p:txBody>
      </p:sp>
      <p:sp>
        <p:nvSpPr>
          <p:cNvPr id="96259" name="Rectangle 3"/>
          <p:cNvSpPr>
            <a:spLocks noGrp="1" noChangeArrowheads="1"/>
          </p:cNvSpPr>
          <p:nvPr>
            <p:ph type="body" idx="1"/>
          </p:nvPr>
        </p:nvSpPr>
        <p:spPr/>
        <p:txBody>
          <a:bodyPr/>
          <a:lstStyle/>
          <a:p>
            <a:r>
              <a:rPr lang="en-US">
                <a:latin typeface="Arial" pitchFamily="34" charset="0"/>
                <a:cs typeface="Arial" pitchFamily="34" charset="0"/>
              </a:rPr>
              <a:t>It should be relevant and significant </a:t>
            </a:r>
          </a:p>
          <a:p>
            <a:r>
              <a:rPr lang="en-US">
                <a:latin typeface="Arial" pitchFamily="34" charset="0"/>
                <a:cs typeface="Arial" pitchFamily="34" charset="0"/>
              </a:rPr>
              <a:t>It should make sense </a:t>
            </a:r>
          </a:p>
          <a:p>
            <a:r>
              <a:rPr lang="en-US">
                <a:latin typeface="Arial" pitchFamily="34" charset="0"/>
                <a:cs typeface="Arial" pitchFamily="34" charset="0"/>
              </a:rPr>
              <a:t>The results should be understandable</a:t>
            </a:r>
          </a:p>
          <a:p>
            <a:r>
              <a:rPr lang="en-US">
                <a:latin typeface="Arial" pitchFamily="34" charset="0"/>
                <a:cs typeface="Arial" pitchFamily="34" charset="0"/>
              </a:rPr>
              <a:t>The conclusions should reflect the results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85800" y="0"/>
            <a:ext cx="7772400" cy="1143000"/>
          </a:xfrm>
        </p:spPr>
        <p:txBody>
          <a:bodyPr/>
          <a:lstStyle/>
          <a:p>
            <a:r>
              <a:rPr lang="en-US"/>
              <a:t>Publication Problems</a:t>
            </a:r>
          </a:p>
        </p:txBody>
      </p:sp>
      <p:sp>
        <p:nvSpPr>
          <p:cNvPr id="86019" name="Text Box 3"/>
          <p:cNvSpPr txBox="1">
            <a:spLocks noChangeArrowheads="1"/>
          </p:cNvSpPr>
          <p:nvPr/>
        </p:nvSpPr>
        <p:spPr bwMode="auto">
          <a:xfrm>
            <a:off x="609600" y="1295400"/>
            <a:ext cx="8077200" cy="5006975"/>
          </a:xfrm>
          <a:prstGeom prst="rect">
            <a:avLst/>
          </a:prstGeom>
          <a:noFill/>
          <a:ln w="9525">
            <a:noFill/>
            <a:miter lim="800000"/>
            <a:headEnd/>
            <a:tailEnd/>
          </a:ln>
          <a:effectLst/>
        </p:spPr>
        <p:txBody>
          <a:bodyPr>
            <a:spAutoFit/>
          </a:bodyPr>
          <a:lstStyle/>
          <a:p>
            <a:pPr>
              <a:spcBef>
                <a:spcPct val="50000"/>
              </a:spcBef>
            </a:pPr>
            <a:r>
              <a:rPr lang="en-US" sz="2800"/>
              <a:t>The sheer mass of published materials and limited time</a:t>
            </a:r>
          </a:p>
          <a:p>
            <a:pPr>
              <a:spcBef>
                <a:spcPct val="50000"/>
              </a:spcBef>
            </a:pPr>
            <a:r>
              <a:rPr lang="en-US" sz="2800"/>
              <a:t>The resistance to publish studies with negative results or low statistical significance</a:t>
            </a:r>
          </a:p>
          <a:p>
            <a:pPr>
              <a:spcBef>
                <a:spcPct val="50000"/>
              </a:spcBef>
            </a:pPr>
            <a:r>
              <a:rPr lang="en-US" sz="2800"/>
              <a:t>The resistance to publish case reports and similar information articles that are not experimental</a:t>
            </a:r>
          </a:p>
          <a:p>
            <a:pPr>
              <a:spcBef>
                <a:spcPct val="50000"/>
              </a:spcBef>
            </a:pPr>
            <a:r>
              <a:rPr lang="en-US" sz="2800"/>
              <a:t>The often poor quality of the peer reviewed published articles</a:t>
            </a:r>
          </a:p>
          <a:p>
            <a:pPr>
              <a:spcBef>
                <a:spcPct val="50000"/>
              </a:spcBef>
            </a:pPr>
            <a:r>
              <a:rPr lang="en-US" sz="2800"/>
              <a:t>Author bias</a:t>
            </a:r>
          </a:p>
          <a:p>
            <a:pPr>
              <a:spcBef>
                <a:spcPct val="50000"/>
              </a:spcBef>
            </a:pPr>
            <a:endParaRPr lang="en-US" sz="28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85800" y="0"/>
            <a:ext cx="7772400" cy="1143000"/>
          </a:xfrm>
        </p:spPr>
        <p:txBody>
          <a:bodyPr/>
          <a:lstStyle/>
          <a:p>
            <a:r>
              <a:rPr lang="en-US"/>
              <a:t>Publication Problems</a:t>
            </a:r>
          </a:p>
        </p:txBody>
      </p:sp>
      <p:sp>
        <p:nvSpPr>
          <p:cNvPr id="87043" name="Text Box 3"/>
          <p:cNvSpPr txBox="1">
            <a:spLocks noChangeArrowheads="1"/>
          </p:cNvSpPr>
          <p:nvPr/>
        </p:nvSpPr>
        <p:spPr bwMode="auto">
          <a:xfrm>
            <a:off x="609600" y="1295400"/>
            <a:ext cx="8077200" cy="6197600"/>
          </a:xfrm>
          <a:prstGeom prst="rect">
            <a:avLst/>
          </a:prstGeom>
          <a:noFill/>
          <a:ln w="9525">
            <a:noFill/>
            <a:miter lim="800000"/>
            <a:headEnd/>
            <a:tailEnd/>
          </a:ln>
          <a:effectLst/>
        </p:spPr>
        <p:txBody>
          <a:bodyPr>
            <a:spAutoFit/>
          </a:bodyPr>
          <a:lstStyle/>
          <a:p>
            <a:pPr>
              <a:spcBef>
                <a:spcPct val="50000"/>
              </a:spcBef>
            </a:pPr>
            <a:r>
              <a:rPr lang="en-US" sz="3200"/>
              <a:t>Most problems with published scientific articles falls under the following categories:</a:t>
            </a:r>
          </a:p>
          <a:p>
            <a:pPr>
              <a:spcBef>
                <a:spcPct val="50000"/>
              </a:spcBef>
            </a:pPr>
            <a:r>
              <a:rPr lang="en-US" sz="2800"/>
              <a:t>Failure to document adequately the statistics used</a:t>
            </a:r>
          </a:p>
          <a:p>
            <a:pPr>
              <a:spcBef>
                <a:spcPct val="50000"/>
              </a:spcBef>
            </a:pPr>
            <a:r>
              <a:rPr lang="en-US" sz="2800"/>
              <a:t>Misleading, out of date or inappropriate statistics</a:t>
            </a:r>
          </a:p>
          <a:p>
            <a:pPr>
              <a:spcBef>
                <a:spcPct val="50000"/>
              </a:spcBef>
            </a:pPr>
            <a:r>
              <a:rPr lang="en-US" sz="2800"/>
              <a:t>Type 2 error (low sample size)</a:t>
            </a:r>
          </a:p>
          <a:p>
            <a:pPr>
              <a:spcBef>
                <a:spcPct val="50000"/>
              </a:spcBef>
            </a:pPr>
            <a:r>
              <a:rPr lang="en-US" sz="2800"/>
              <a:t>Conclusion inappropriate for the results</a:t>
            </a:r>
          </a:p>
          <a:p>
            <a:pPr>
              <a:spcBef>
                <a:spcPct val="50000"/>
              </a:spcBef>
            </a:pPr>
            <a:endParaRPr lang="en-US" sz="2800"/>
          </a:p>
          <a:p>
            <a:pPr>
              <a:spcBef>
                <a:spcPct val="50000"/>
              </a:spcBef>
            </a:pPr>
            <a:endParaRPr lang="en-US" sz="2800"/>
          </a:p>
          <a:p>
            <a:pPr>
              <a:spcBef>
                <a:spcPct val="50000"/>
              </a:spcBef>
            </a:pPr>
            <a:endParaRPr lang="en-US" sz="2800"/>
          </a:p>
          <a:p>
            <a:pPr>
              <a:spcBef>
                <a:spcPct val="50000"/>
              </a:spcBef>
            </a:pPr>
            <a:endParaRPr lang="en-US" sz="280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body" idx="1"/>
          </p:nvPr>
        </p:nvSpPr>
        <p:spPr>
          <a:xfrm>
            <a:off x="228600" y="1066800"/>
            <a:ext cx="8686800" cy="4953000"/>
          </a:xfrm>
        </p:spPr>
        <p:txBody>
          <a:bodyPr/>
          <a:lstStyle/>
          <a:p>
            <a:pPr>
              <a:lnSpc>
                <a:spcPct val="90000"/>
              </a:lnSpc>
              <a:buFontTx/>
              <a:buNone/>
            </a:pPr>
            <a:r>
              <a:rPr lang="en-US" sz="2400">
                <a:latin typeface="Arial" pitchFamily="34" charset="0"/>
              </a:rPr>
              <a:t>An analysis of 300 randomly drawn orthopaedic spine articles, published between 1970 and 1990, was performed to assess the quality of biostatistical testing and research design reported in the literature. Of the 300 articles, 269 dealt with topics of an experimental nature, while 31 documented descriptive studies. Statistical deficiencies were identified in 54.0% of the total articles. Conclusions drawn as the result of misleading significance values occurred in 124 experimental studies (46%) while 96 failed to document the form of analysis chosen (35.7%). Statistical testing was not documented in 34 studies (12.6%), while 20 (7.4%) employed analyses considered inappropriate for the specific design structure.</a:t>
            </a:r>
          </a:p>
          <a:p>
            <a:pPr>
              <a:lnSpc>
                <a:spcPct val="90000"/>
              </a:lnSpc>
            </a:pPr>
            <a:endParaRPr lang="en-US" sz="2400">
              <a:latin typeface="Arial" pitchFamily="34" charset="0"/>
            </a:endParaRPr>
          </a:p>
          <a:p>
            <a:pPr algn="r">
              <a:lnSpc>
                <a:spcPct val="90000"/>
              </a:lnSpc>
              <a:buFontTx/>
              <a:buNone/>
            </a:pPr>
            <a:r>
              <a:rPr lang="en-US" sz="2000">
                <a:latin typeface="Arial" pitchFamily="34" charset="0"/>
              </a:rPr>
              <a:t>Vrbos, L. A.Spine 18(8):1021-29 1993</a:t>
            </a:r>
          </a:p>
          <a:p>
            <a:pPr>
              <a:lnSpc>
                <a:spcPct val="90000"/>
              </a:lnSpc>
            </a:pPr>
            <a:endParaRPr lang="en-US" sz="2000">
              <a:latin typeface="Arial"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381000" y="228600"/>
            <a:ext cx="8382000" cy="5338763"/>
          </a:xfrm>
          <a:prstGeom prst="rect">
            <a:avLst/>
          </a:prstGeom>
          <a:noFill/>
          <a:ln w="9525">
            <a:noFill/>
            <a:miter lim="800000"/>
            <a:headEnd/>
            <a:tailEnd/>
          </a:ln>
          <a:effectLst/>
        </p:spPr>
        <p:txBody>
          <a:bodyPr>
            <a:spAutoFit/>
          </a:bodyPr>
          <a:lstStyle/>
          <a:p>
            <a:pPr>
              <a:spcBef>
                <a:spcPct val="50000"/>
              </a:spcBef>
            </a:pPr>
            <a:r>
              <a:rPr lang="en-US">
                <a:latin typeface="Arial" pitchFamily="34" charset="0"/>
              </a:rPr>
              <a:t> </a:t>
            </a:r>
            <a:r>
              <a:rPr lang="en-US" sz="2800">
                <a:latin typeface="Arial" pitchFamily="34" charset="0"/>
              </a:rPr>
              <a:t>A literature search was conducted of MED-LINE, PubMed, and Cochrane databases, using the key words of "spine" and "surgery" between 1967 and 2002. Trials were included if they were of a 2-group randomized controlled trial design, which reported a nonsignificant difference in the primary outcome. The frequency of reporting the primary outcome and sample size calculation was determined. The sample size was assessed to determine whether the trial had sufficient patients to detect a 10%, 25%, and 35% relative difference in the primary outcome for a power of 80%. </a:t>
            </a:r>
          </a:p>
        </p:txBody>
      </p:sp>
      <p:sp>
        <p:nvSpPr>
          <p:cNvPr id="74756" name="Text Box 4"/>
          <p:cNvSpPr txBox="1">
            <a:spLocks noChangeArrowheads="1"/>
          </p:cNvSpPr>
          <p:nvPr/>
        </p:nvSpPr>
        <p:spPr bwMode="auto">
          <a:xfrm>
            <a:off x="0" y="6216650"/>
            <a:ext cx="9144000" cy="366713"/>
          </a:xfrm>
          <a:prstGeom prst="rect">
            <a:avLst/>
          </a:prstGeom>
          <a:noFill/>
          <a:ln w="9525">
            <a:noFill/>
            <a:miter lim="800000"/>
            <a:headEnd/>
            <a:tailEnd/>
          </a:ln>
          <a:effectLst/>
        </p:spPr>
        <p:txBody>
          <a:bodyPr>
            <a:spAutoFit/>
          </a:bodyPr>
          <a:lstStyle/>
          <a:p>
            <a:pPr algn="r">
              <a:spcBef>
                <a:spcPct val="50000"/>
              </a:spcBef>
            </a:pPr>
            <a:r>
              <a:rPr lang="en-US" sz="1800">
                <a:latin typeface="Arial" pitchFamily="34" charset="0"/>
              </a:rPr>
              <a:t>Type II error in the spine surgical literature. Bailey, CS. Spine 20(10): 1146-9, 2004</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838200" y="990600"/>
            <a:ext cx="7696200" cy="4057650"/>
          </a:xfrm>
          <a:prstGeom prst="rect">
            <a:avLst/>
          </a:prstGeom>
          <a:noFill/>
          <a:ln w="9525">
            <a:noFill/>
            <a:miter lim="800000"/>
            <a:headEnd/>
            <a:tailEnd/>
          </a:ln>
          <a:effectLst/>
        </p:spPr>
        <p:txBody>
          <a:bodyPr>
            <a:spAutoFit/>
          </a:bodyPr>
          <a:lstStyle/>
          <a:p>
            <a:pPr>
              <a:spcBef>
                <a:spcPct val="50000"/>
              </a:spcBef>
            </a:pPr>
            <a:r>
              <a:rPr lang="en-US">
                <a:latin typeface="Arial" pitchFamily="34" charset="0"/>
              </a:rPr>
              <a:t> </a:t>
            </a:r>
            <a:r>
              <a:rPr lang="en-US" sz="2800">
                <a:latin typeface="Arial" pitchFamily="34" charset="0"/>
              </a:rPr>
              <a:t>A total of 37 studies satisfied the inclusion criteria. Six studies reported a sample size calculation (17%). Of the remaining 31 studies, 5 explicitly stated a primary outcome (14%). The mean type II error (beta error) was 82%. CONCLUSION: The spine surgical literature is plagued with a high potential for type II error. A trial's methodology should be scrutinized to prevent misinterpretation of the results.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723900" y="304800"/>
            <a:ext cx="7696200" cy="5003800"/>
          </a:xfrm>
          <a:prstGeom prst="rect">
            <a:avLst/>
          </a:prstGeom>
          <a:noFill/>
          <a:ln w="9525">
            <a:noFill/>
            <a:miter lim="800000"/>
            <a:headEnd/>
            <a:tailEnd/>
          </a:ln>
          <a:effectLst/>
        </p:spPr>
        <p:txBody>
          <a:bodyPr>
            <a:spAutoFit/>
          </a:bodyPr>
          <a:lstStyle/>
          <a:p>
            <a:pPr>
              <a:spcBef>
                <a:spcPct val="50000"/>
              </a:spcBef>
            </a:pPr>
            <a:r>
              <a:rPr lang="en-US" sz="2800">
                <a:latin typeface="Arial" pitchFamily="34" charset="0"/>
              </a:rPr>
              <a:t> All descriptive or explanatory original articles published in the five-year period of 1996 through 2000 were reviewed in three (South American) journals:</a:t>
            </a:r>
          </a:p>
          <a:p>
            <a:pPr>
              <a:spcBef>
                <a:spcPct val="50000"/>
              </a:spcBef>
            </a:pPr>
            <a:r>
              <a:rPr lang="en-US" sz="2800">
                <a:latin typeface="Arial" pitchFamily="34" charset="0"/>
              </a:rPr>
              <a:t>CONCLUSIONS: Our results indicate the lack of compliance by authors and editors with accepted standards for the use of tests of statistical significance. The findings also highlight that the stagnant use of these tests continues to be a common practice in the scientific literature.</a:t>
            </a:r>
          </a:p>
        </p:txBody>
      </p:sp>
      <p:sp>
        <p:nvSpPr>
          <p:cNvPr id="76803" name="Text Box 3"/>
          <p:cNvSpPr txBox="1">
            <a:spLocks noChangeArrowheads="1"/>
          </p:cNvSpPr>
          <p:nvPr/>
        </p:nvSpPr>
        <p:spPr bwMode="auto">
          <a:xfrm>
            <a:off x="685800" y="5486400"/>
            <a:ext cx="8458200" cy="641350"/>
          </a:xfrm>
          <a:prstGeom prst="rect">
            <a:avLst/>
          </a:prstGeom>
          <a:noFill/>
          <a:ln w="9525">
            <a:noFill/>
            <a:miter lim="800000"/>
            <a:headEnd/>
            <a:tailEnd/>
          </a:ln>
          <a:effectLst/>
        </p:spPr>
        <p:txBody>
          <a:bodyPr>
            <a:spAutoFit/>
          </a:bodyPr>
          <a:lstStyle/>
          <a:p>
            <a:pPr>
              <a:spcBef>
                <a:spcPct val="50000"/>
              </a:spcBef>
            </a:pPr>
            <a:r>
              <a:rPr lang="en-US" sz="1800">
                <a:latin typeface="Arial" pitchFamily="34" charset="0"/>
              </a:rPr>
              <a:t>Tests of statistical significance in three biomedical journals: a critical review Sarria Castro, M. Rev Panam Salud Publica 15(5):300-6, 2004</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838200" y="990600"/>
            <a:ext cx="7696200" cy="519113"/>
          </a:xfrm>
          <a:prstGeom prst="rect">
            <a:avLst/>
          </a:prstGeom>
          <a:noFill/>
          <a:ln w="9525">
            <a:noFill/>
            <a:miter lim="800000"/>
            <a:headEnd/>
            <a:tailEnd/>
          </a:ln>
          <a:effectLst/>
        </p:spPr>
        <p:txBody>
          <a:bodyPr>
            <a:spAutoFit/>
          </a:bodyPr>
          <a:lstStyle/>
          <a:p>
            <a:pPr>
              <a:spcBef>
                <a:spcPct val="50000"/>
              </a:spcBef>
            </a:pPr>
            <a:endParaRPr lang="en-US" sz="2800">
              <a:latin typeface="Arial" pitchFamily="34" charset="0"/>
            </a:endParaRPr>
          </a:p>
        </p:txBody>
      </p:sp>
      <p:sp>
        <p:nvSpPr>
          <p:cNvPr id="77827" name="Text Box 3"/>
          <p:cNvSpPr txBox="1">
            <a:spLocks noChangeArrowheads="1"/>
          </p:cNvSpPr>
          <p:nvPr/>
        </p:nvSpPr>
        <p:spPr bwMode="auto">
          <a:xfrm>
            <a:off x="0" y="6064250"/>
            <a:ext cx="9144000" cy="641350"/>
          </a:xfrm>
          <a:prstGeom prst="rect">
            <a:avLst/>
          </a:prstGeom>
          <a:noFill/>
          <a:ln w="9525">
            <a:noFill/>
            <a:miter lim="800000"/>
            <a:headEnd/>
            <a:tailEnd/>
          </a:ln>
          <a:effectLst/>
        </p:spPr>
        <p:txBody>
          <a:bodyPr>
            <a:spAutoFit/>
          </a:bodyPr>
          <a:lstStyle/>
          <a:p>
            <a:pPr>
              <a:spcBef>
                <a:spcPct val="50000"/>
              </a:spcBef>
            </a:pPr>
            <a:r>
              <a:rPr lang="en-US" sz="1800">
                <a:latin typeface="Arial" pitchFamily="34" charset="0"/>
              </a:rPr>
              <a:t>Randomized controlled trials in industrial low back pain relating to return to work. Part 1. Acute interventions. Sheer, SJ. Arch Phys Med Rehabil. 76(10):966-73, 1995</a:t>
            </a:r>
          </a:p>
        </p:txBody>
      </p:sp>
      <p:sp>
        <p:nvSpPr>
          <p:cNvPr id="77828" name="Text Box 4"/>
          <p:cNvSpPr txBox="1">
            <a:spLocks noChangeArrowheads="1"/>
          </p:cNvSpPr>
          <p:nvPr/>
        </p:nvSpPr>
        <p:spPr bwMode="auto">
          <a:xfrm>
            <a:off x="533400" y="304800"/>
            <a:ext cx="7772400" cy="5643563"/>
          </a:xfrm>
          <a:prstGeom prst="rect">
            <a:avLst/>
          </a:prstGeom>
          <a:noFill/>
          <a:ln w="9525">
            <a:noFill/>
            <a:miter lim="800000"/>
            <a:headEnd/>
            <a:tailEnd/>
          </a:ln>
          <a:effectLst/>
        </p:spPr>
        <p:txBody>
          <a:bodyPr>
            <a:spAutoFit/>
          </a:bodyPr>
          <a:lstStyle/>
          <a:p>
            <a:pPr>
              <a:spcBef>
                <a:spcPct val="50000"/>
              </a:spcBef>
            </a:pPr>
            <a:r>
              <a:rPr lang="en-US" sz="2800">
                <a:latin typeface="Arial" pitchFamily="34" charset="0"/>
              </a:rPr>
              <a:t>The study was confined to English language articles published from 1975 through 1993. Of more than 4,000 LBP citations, more than 500 were chosen for review. Of that number, 35 articles met the selection criteria of randomization, reasonable controls, and work return comparisons. This paper focuses on the 10 articles relating to interventions for acute (less than 4 weeks) LBP, and considers bed rest, exercise, spinal manipulation, back school, and case management. A 26-point quality system was used to compare the methodologic rigor of each article.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Evidence</a:t>
            </a:r>
          </a:p>
        </p:txBody>
      </p:sp>
      <p:sp>
        <p:nvSpPr>
          <p:cNvPr id="3075" name="Rectangle 3"/>
          <p:cNvSpPr>
            <a:spLocks noGrp="1" noChangeArrowheads="1"/>
          </p:cNvSpPr>
          <p:nvPr>
            <p:ph type="body" idx="1"/>
          </p:nvPr>
        </p:nvSpPr>
        <p:spPr/>
        <p:txBody>
          <a:bodyPr/>
          <a:lstStyle/>
          <a:p>
            <a:endParaRPr lang="en-US"/>
          </a:p>
          <a:p>
            <a:endParaRPr lang="en-US"/>
          </a:p>
          <a:p>
            <a:pPr algn="ctr">
              <a:buFontTx/>
              <a:buNone/>
            </a:pPr>
            <a:r>
              <a:rPr lang="en-US"/>
              <a:t>information or signs indicating whether a belief or proposition is true or valid. </a:t>
            </a:r>
          </a:p>
          <a:p>
            <a:endParaRPr lang="en-US"/>
          </a:p>
          <a:p>
            <a:pPr algn="r">
              <a:buFontTx/>
              <a:buNone/>
            </a:pPr>
            <a:r>
              <a:rPr lang="en-US" sz="2400"/>
              <a:t>Latin: evidentia meaning obvious to the mind or eye</a:t>
            </a:r>
          </a:p>
          <a:p>
            <a:endParaRPr lang="en-US" sz="2400"/>
          </a:p>
          <a:p>
            <a:pPr lvl="4">
              <a:buFontTx/>
              <a:buNone/>
            </a:pPr>
            <a:r>
              <a:rPr lang="en-US" sz="1000"/>
              <a:t>						OED</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838200" y="990600"/>
            <a:ext cx="7696200" cy="519113"/>
          </a:xfrm>
          <a:prstGeom prst="rect">
            <a:avLst/>
          </a:prstGeom>
          <a:noFill/>
          <a:ln w="9525">
            <a:noFill/>
            <a:miter lim="800000"/>
            <a:headEnd/>
            <a:tailEnd/>
          </a:ln>
          <a:effectLst/>
        </p:spPr>
        <p:txBody>
          <a:bodyPr>
            <a:spAutoFit/>
          </a:bodyPr>
          <a:lstStyle/>
          <a:p>
            <a:pPr>
              <a:spcBef>
                <a:spcPct val="50000"/>
              </a:spcBef>
            </a:pPr>
            <a:endParaRPr lang="en-US" sz="2800">
              <a:latin typeface="Arial" pitchFamily="34" charset="0"/>
            </a:endParaRPr>
          </a:p>
        </p:txBody>
      </p:sp>
      <p:sp>
        <p:nvSpPr>
          <p:cNvPr id="88068" name="Text Box 4"/>
          <p:cNvSpPr txBox="1">
            <a:spLocks noChangeArrowheads="1"/>
          </p:cNvSpPr>
          <p:nvPr/>
        </p:nvSpPr>
        <p:spPr bwMode="auto">
          <a:xfrm>
            <a:off x="685800" y="2057400"/>
            <a:ext cx="7772400" cy="2014538"/>
          </a:xfrm>
          <a:prstGeom prst="rect">
            <a:avLst/>
          </a:prstGeom>
          <a:noFill/>
          <a:ln w="9525">
            <a:noFill/>
            <a:miter lim="800000"/>
            <a:headEnd/>
            <a:tailEnd/>
          </a:ln>
          <a:effectLst/>
        </p:spPr>
        <p:txBody>
          <a:bodyPr>
            <a:spAutoFit/>
          </a:bodyPr>
          <a:lstStyle/>
          <a:p>
            <a:pPr>
              <a:spcBef>
                <a:spcPct val="50000"/>
              </a:spcBef>
            </a:pPr>
            <a:r>
              <a:rPr lang="en-US" sz="2800">
                <a:latin typeface="Arial" pitchFamily="34" charset="0"/>
              </a:rPr>
              <a:t>This literature survey demonstrated the meager scientific foundations on which our industrial rehabilitation programs are based.</a:t>
            </a:r>
          </a:p>
          <a:p>
            <a:pPr>
              <a:spcBef>
                <a:spcPct val="50000"/>
              </a:spcBef>
            </a:pPr>
            <a:endParaRPr lang="en-US" sz="2800">
              <a:latin typeface="Arial" pitchFamily="34"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838200" y="990600"/>
            <a:ext cx="7696200" cy="519113"/>
          </a:xfrm>
          <a:prstGeom prst="rect">
            <a:avLst/>
          </a:prstGeom>
          <a:noFill/>
          <a:ln w="9525">
            <a:noFill/>
            <a:miter lim="800000"/>
            <a:headEnd/>
            <a:tailEnd/>
          </a:ln>
          <a:effectLst/>
        </p:spPr>
        <p:txBody>
          <a:bodyPr>
            <a:spAutoFit/>
          </a:bodyPr>
          <a:lstStyle/>
          <a:p>
            <a:pPr>
              <a:spcBef>
                <a:spcPct val="50000"/>
              </a:spcBef>
            </a:pPr>
            <a:endParaRPr lang="en-US" sz="2800">
              <a:latin typeface="Arial" pitchFamily="34" charset="0"/>
            </a:endParaRPr>
          </a:p>
        </p:txBody>
      </p:sp>
      <p:sp>
        <p:nvSpPr>
          <p:cNvPr id="93187" name="Text Box 3"/>
          <p:cNvSpPr txBox="1">
            <a:spLocks noChangeArrowheads="1"/>
          </p:cNvSpPr>
          <p:nvPr/>
        </p:nvSpPr>
        <p:spPr bwMode="auto">
          <a:xfrm>
            <a:off x="685800" y="1752600"/>
            <a:ext cx="7772400" cy="3508375"/>
          </a:xfrm>
          <a:prstGeom prst="rect">
            <a:avLst/>
          </a:prstGeom>
          <a:noFill/>
          <a:ln w="9525">
            <a:noFill/>
            <a:miter lim="800000"/>
            <a:headEnd/>
            <a:tailEnd/>
          </a:ln>
          <a:effectLst/>
        </p:spPr>
        <p:txBody>
          <a:bodyPr>
            <a:spAutoFit/>
          </a:bodyPr>
          <a:lstStyle/>
          <a:p>
            <a:pPr>
              <a:spcBef>
                <a:spcPct val="50000"/>
              </a:spcBef>
            </a:pPr>
            <a:r>
              <a:rPr lang="en-US" sz="2800">
                <a:latin typeface="Arial" pitchFamily="34" charset="0"/>
              </a:rPr>
              <a:t>The WHO Collaborating Centre for Neurotrauma Task Force on Mild Traumatic Brain Injury performed a comprehensive search and critical review of the literature published between 1980 and 2002 to assemble the best evidence on the epidemiology, diagnosis, prognosis and treatment of mild traumatic brain injury. </a:t>
            </a:r>
          </a:p>
        </p:txBody>
      </p:sp>
      <p:sp>
        <p:nvSpPr>
          <p:cNvPr id="93188" name="Text Box 4"/>
          <p:cNvSpPr txBox="1">
            <a:spLocks noChangeArrowheads="1"/>
          </p:cNvSpPr>
          <p:nvPr/>
        </p:nvSpPr>
        <p:spPr bwMode="auto">
          <a:xfrm>
            <a:off x="0" y="5942013"/>
            <a:ext cx="9144000" cy="915987"/>
          </a:xfrm>
          <a:prstGeom prst="rect">
            <a:avLst/>
          </a:prstGeom>
          <a:noFill/>
          <a:ln w="9525">
            <a:noFill/>
            <a:miter lim="800000"/>
            <a:headEnd/>
            <a:tailEnd/>
          </a:ln>
          <a:effectLst/>
        </p:spPr>
        <p:txBody>
          <a:bodyPr>
            <a:spAutoFit/>
          </a:bodyPr>
          <a:lstStyle/>
          <a:p>
            <a:pPr>
              <a:spcBef>
                <a:spcPct val="50000"/>
              </a:spcBef>
            </a:pPr>
            <a:r>
              <a:rPr lang="en-US" sz="1800">
                <a:latin typeface="Arial" pitchFamily="34" charset="0"/>
              </a:rPr>
              <a:t>Systematic search and review procedures: results of the WHO Collaborating Centre Task Force on Mild Traumatic Brain Injury. Carroll, L. J. J Rehabil Med 43 Suppl 11-14, 2004</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1026"/>
          <p:cNvSpPr txBox="1">
            <a:spLocks noChangeArrowheads="1"/>
          </p:cNvSpPr>
          <p:nvPr/>
        </p:nvSpPr>
        <p:spPr bwMode="auto">
          <a:xfrm>
            <a:off x="838200" y="990600"/>
            <a:ext cx="7696200" cy="519113"/>
          </a:xfrm>
          <a:prstGeom prst="rect">
            <a:avLst/>
          </a:prstGeom>
          <a:noFill/>
          <a:ln w="9525">
            <a:noFill/>
            <a:miter lim="800000"/>
            <a:headEnd/>
            <a:tailEnd/>
          </a:ln>
          <a:effectLst/>
        </p:spPr>
        <p:txBody>
          <a:bodyPr>
            <a:spAutoFit/>
          </a:bodyPr>
          <a:lstStyle/>
          <a:p>
            <a:pPr>
              <a:spcBef>
                <a:spcPct val="50000"/>
              </a:spcBef>
            </a:pPr>
            <a:endParaRPr lang="en-US" sz="2800">
              <a:latin typeface="Arial" pitchFamily="34" charset="0"/>
            </a:endParaRPr>
          </a:p>
        </p:txBody>
      </p:sp>
      <p:sp>
        <p:nvSpPr>
          <p:cNvPr id="94211" name="Text Box 1027"/>
          <p:cNvSpPr txBox="1">
            <a:spLocks noChangeArrowheads="1"/>
          </p:cNvSpPr>
          <p:nvPr/>
        </p:nvSpPr>
        <p:spPr bwMode="auto">
          <a:xfrm>
            <a:off x="685800" y="457200"/>
            <a:ext cx="7772400" cy="5859463"/>
          </a:xfrm>
          <a:prstGeom prst="rect">
            <a:avLst/>
          </a:prstGeom>
          <a:noFill/>
          <a:ln w="9525">
            <a:noFill/>
            <a:miter lim="800000"/>
            <a:headEnd/>
            <a:tailEnd/>
          </a:ln>
          <a:effectLst/>
        </p:spPr>
        <p:txBody>
          <a:bodyPr>
            <a:spAutoFit/>
          </a:bodyPr>
          <a:lstStyle/>
          <a:p>
            <a:pPr>
              <a:spcBef>
                <a:spcPct val="50000"/>
              </a:spcBef>
            </a:pPr>
            <a:r>
              <a:rPr lang="en-US" sz="2800">
                <a:latin typeface="Arial" pitchFamily="34" charset="0"/>
              </a:rPr>
              <a:t>We identified 38,806 citations, of which 671 studies were judged relevant to the mandate of the task force. These, plus 70 studies found by hand-searching reference lists and 2 original research reports performed as part of the task force mandate were subjected to critical reviews. After review, 313 (42%) were accepted on scientific merit and comprise our best-evidence synthesis. </a:t>
            </a:r>
          </a:p>
          <a:p>
            <a:pPr>
              <a:spcBef>
                <a:spcPct val="50000"/>
              </a:spcBef>
            </a:pPr>
            <a:endParaRPr lang="en-US" sz="2800">
              <a:latin typeface="Arial" pitchFamily="34" charset="0"/>
            </a:endParaRPr>
          </a:p>
          <a:p>
            <a:pPr algn="ctr">
              <a:spcBef>
                <a:spcPct val="50000"/>
              </a:spcBef>
            </a:pPr>
            <a:r>
              <a:rPr lang="en-US" sz="2800" i="1">
                <a:latin typeface="Arial" pitchFamily="34" charset="0"/>
              </a:rPr>
              <a:t>That means that 58% were below par!</a:t>
            </a:r>
          </a:p>
          <a:p>
            <a:pPr>
              <a:spcBef>
                <a:spcPct val="50000"/>
              </a:spcBef>
            </a:pPr>
            <a:endParaRPr lang="en-US" sz="2800" i="1">
              <a:latin typeface="Arial" pitchFamily="34"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85800" y="0"/>
            <a:ext cx="7772400" cy="1143000"/>
          </a:xfrm>
        </p:spPr>
        <p:txBody>
          <a:bodyPr/>
          <a:lstStyle/>
          <a:p>
            <a:r>
              <a:rPr lang="en-US"/>
              <a:t>Metanalysis</a:t>
            </a:r>
          </a:p>
        </p:txBody>
      </p:sp>
      <p:sp>
        <p:nvSpPr>
          <p:cNvPr id="97283" name="Rectangle 3"/>
          <p:cNvSpPr>
            <a:spLocks noGrp="1" noChangeArrowheads="1"/>
          </p:cNvSpPr>
          <p:nvPr>
            <p:ph type="body" idx="1"/>
          </p:nvPr>
        </p:nvSpPr>
        <p:spPr>
          <a:xfrm>
            <a:off x="685800" y="1371600"/>
            <a:ext cx="7772400" cy="4114800"/>
          </a:xfrm>
        </p:spPr>
        <p:txBody>
          <a:bodyPr/>
          <a:lstStyle/>
          <a:p>
            <a:pPr>
              <a:buNone/>
            </a:pPr>
            <a:r>
              <a:rPr lang="en-US" sz="2800" i="1" dirty="0" smtClean="0">
                <a:latin typeface="Arial" pitchFamily="34" charset="0"/>
              </a:rPr>
              <a:t>We </a:t>
            </a:r>
            <a:r>
              <a:rPr lang="en-US" sz="2800" i="1" dirty="0">
                <a:latin typeface="Arial" pitchFamily="34" charset="0"/>
              </a:rPr>
              <a:t>searched MEDLINE (from </a:t>
            </a:r>
            <a:r>
              <a:rPr lang="en-US" sz="2800" i="1" dirty="0" smtClean="0">
                <a:latin typeface="Arial" pitchFamily="34" charset="0"/>
              </a:rPr>
              <a:t>January1,1997,to </a:t>
            </a:r>
            <a:r>
              <a:rPr lang="en-US" sz="2800" i="1" dirty="0">
                <a:latin typeface="Arial" pitchFamily="34" charset="0"/>
              </a:rPr>
              <a:t>September 1, 2002) and reference lists and solicited general surgery specialists to identify relevant meta-analyses. Inclusion criteria were use of meta-analytic methods to pool the results of primary studies in general surgery on issues of diagnosis, causation, prognosis, or treatment. 51 meta-analyses fulfilled eligibility criteria.</a:t>
            </a:r>
          </a:p>
        </p:txBody>
      </p:sp>
      <p:sp>
        <p:nvSpPr>
          <p:cNvPr id="97284" name="Text Box 4"/>
          <p:cNvSpPr txBox="1">
            <a:spLocks noChangeArrowheads="1"/>
          </p:cNvSpPr>
          <p:nvPr/>
        </p:nvSpPr>
        <p:spPr bwMode="auto">
          <a:xfrm>
            <a:off x="1066800" y="5791200"/>
            <a:ext cx="7391400" cy="641350"/>
          </a:xfrm>
          <a:prstGeom prst="rect">
            <a:avLst/>
          </a:prstGeom>
          <a:noFill/>
          <a:ln w="9525">
            <a:noFill/>
            <a:miter lim="800000"/>
            <a:headEnd/>
            <a:tailEnd/>
          </a:ln>
          <a:effectLst/>
        </p:spPr>
        <p:txBody>
          <a:bodyPr>
            <a:spAutoFit/>
          </a:bodyPr>
          <a:lstStyle/>
          <a:p>
            <a:pPr>
              <a:spcBef>
                <a:spcPct val="50000"/>
              </a:spcBef>
            </a:pPr>
            <a:r>
              <a:rPr lang="en-US" sz="1800">
                <a:latin typeface="Arial" pitchFamily="34" charset="0"/>
              </a:rPr>
              <a:t>Evaluating meta-analyses in the general surgical literature: a critical appraisal. Dixon, E. Ann Surg. 241(3):450-9, 2005</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85800" y="228600"/>
            <a:ext cx="7772400" cy="1143000"/>
          </a:xfrm>
        </p:spPr>
        <p:txBody>
          <a:bodyPr/>
          <a:lstStyle/>
          <a:p>
            <a:r>
              <a:rPr lang="en-US" dirty="0" err="1"/>
              <a:t>Metanalysis</a:t>
            </a:r>
            <a:endParaRPr lang="en-US" dirty="0"/>
          </a:p>
        </p:txBody>
      </p:sp>
      <p:sp>
        <p:nvSpPr>
          <p:cNvPr id="90115" name="Rectangle 3"/>
          <p:cNvSpPr>
            <a:spLocks noGrp="1" noChangeArrowheads="1"/>
          </p:cNvSpPr>
          <p:nvPr>
            <p:ph type="body" idx="1"/>
          </p:nvPr>
        </p:nvSpPr>
        <p:spPr>
          <a:xfrm>
            <a:off x="685800" y="1371600"/>
            <a:ext cx="7772400" cy="4114800"/>
          </a:xfrm>
        </p:spPr>
        <p:txBody>
          <a:bodyPr/>
          <a:lstStyle/>
          <a:p>
            <a:pPr>
              <a:lnSpc>
                <a:spcPct val="90000"/>
              </a:lnSpc>
              <a:buNone/>
            </a:pPr>
            <a:r>
              <a:rPr lang="en-US" sz="2800" i="1" dirty="0">
                <a:latin typeface="Arial" pitchFamily="34" charset="0"/>
              </a:rPr>
              <a:t>This critical appraisal of meta-analyses published in the general surgery literature demonstrates frequent </a:t>
            </a:r>
            <a:r>
              <a:rPr lang="en-US" sz="2800" i="1" dirty="0" err="1">
                <a:latin typeface="Arial" pitchFamily="34" charset="0"/>
              </a:rPr>
              <a:t>methodologic</a:t>
            </a:r>
            <a:r>
              <a:rPr lang="en-US" sz="2800" i="1" dirty="0">
                <a:latin typeface="Arial" pitchFamily="34" charset="0"/>
              </a:rPr>
              <a:t> flaws. The quality of these reports limits the validity of the findings and the inferences that can be made about the primary studies reviewed. To improve the quality of future meta-analyses, we recommend following guidelines for the optimal conduct and reporting of meta-analyses in general surgery.</a:t>
            </a:r>
            <a:endParaRPr lang="en-US" sz="2800" i="1" dirty="0"/>
          </a:p>
          <a:p>
            <a:pPr>
              <a:lnSpc>
                <a:spcPct val="90000"/>
              </a:lnSpc>
            </a:pPr>
            <a:endParaRPr lang="en-US" sz="2800" dirty="0"/>
          </a:p>
        </p:txBody>
      </p:sp>
      <p:sp>
        <p:nvSpPr>
          <p:cNvPr id="6" name="TextBox 5"/>
          <p:cNvSpPr txBox="1"/>
          <p:nvPr/>
        </p:nvSpPr>
        <p:spPr>
          <a:xfrm>
            <a:off x="685800" y="5473005"/>
            <a:ext cx="7162800" cy="584775"/>
          </a:xfrm>
          <a:prstGeom prst="rect">
            <a:avLst/>
          </a:prstGeom>
          <a:noFill/>
        </p:spPr>
        <p:txBody>
          <a:bodyPr wrap="square" rtlCol="0">
            <a:spAutoFit/>
          </a:bodyPr>
          <a:lstStyle/>
          <a:p>
            <a:r>
              <a:rPr lang="en-US" sz="1600" u="sng" dirty="0" smtClean="0"/>
              <a:t>Ann. Surg.</a:t>
            </a:r>
            <a:r>
              <a:rPr lang="en-US" sz="1600" dirty="0"/>
              <a:t> 2005 Mar;241(3):</a:t>
            </a:r>
            <a:r>
              <a:rPr lang="en-US" sz="1600" dirty="0" smtClean="0"/>
              <a:t>450-9. Evaluating </a:t>
            </a:r>
            <a:r>
              <a:rPr lang="en-US" sz="1600" dirty="0"/>
              <a:t>meta-analyses in the general surgical literature: a critical </a:t>
            </a:r>
            <a:r>
              <a:rPr lang="en-US" sz="1600" dirty="0" smtClean="0"/>
              <a:t>appraisal. Dixon, E. et al.</a:t>
            </a:r>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228600"/>
            <a:ext cx="7772400" cy="1143000"/>
          </a:xfrm>
        </p:spPr>
        <p:txBody>
          <a:bodyPr/>
          <a:lstStyle/>
          <a:p>
            <a:r>
              <a:rPr lang="en-US"/>
              <a:t>Systematic Reviews</a:t>
            </a:r>
          </a:p>
        </p:txBody>
      </p:sp>
      <p:sp>
        <p:nvSpPr>
          <p:cNvPr id="92163" name="Rectangle 3"/>
          <p:cNvSpPr>
            <a:spLocks noGrp="1" noChangeArrowheads="1"/>
          </p:cNvSpPr>
          <p:nvPr>
            <p:ph type="body" idx="1"/>
          </p:nvPr>
        </p:nvSpPr>
        <p:spPr>
          <a:xfrm>
            <a:off x="685800" y="1371600"/>
            <a:ext cx="7772400" cy="4114800"/>
          </a:xfrm>
        </p:spPr>
        <p:txBody>
          <a:bodyPr/>
          <a:lstStyle/>
          <a:p>
            <a:pPr>
              <a:lnSpc>
                <a:spcPct val="90000"/>
              </a:lnSpc>
            </a:pPr>
            <a:r>
              <a:rPr lang="en-US" sz="2400" dirty="0">
                <a:latin typeface="Arial" pitchFamily="34" charset="0"/>
              </a:rPr>
              <a:t>Of the 2331 articles published across the fifteen journals in the year 2000, 110 were review articles. Only seventeen (15%) of the 110 reviews met our criteria for systematic reviews with rigor. Rigorous systematic reviews received more than twice the mean number of citations compared with other systematic or narrative reviews (13.8 compared with 6.0, p = 0.008). The rigor of a review was a significant predictor of the number of citations in other </a:t>
            </a:r>
            <a:r>
              <a:rPr lang="en-US" sz="2400" dirty="0" err="1">
                <a:latin typeface="Arial" pitchFamily="34" charset="0"/>
              </a:rPr>
              <a:t>orthopaedic</a:t>
            </a:r>
            <a:r>
              <a:rPr lang="en-US" sz="2400" dirty="0">
                <a:latin typeface="Arial" pitchFamily="34" charset="0"/>
              </a:rPr>
              <a:t> journals (p = 0.01). In addition, rigor was significantly associated with the number of citations in </a:t>
            </a:r>
            <a:r>
              <a:rPr lang="en-US" sz="2400" dirty="0" err="1">
                <a:latin typeface="Arial" pitchFamily="34" charset="0"/>
              </a:rPr>
              <a:t>nonorthopaedic</a:t>
            </a:r>
            <a:r>
              <a:rPr lang="en-US" sz="2400" dirty="0">
                <a:latin typeface="Arial" pitchFamily="34" charset="0"/>
              </a:rPr>
              <a:t> journals (p = 0.03).</a:t>
            </a:r>
            <a:r>
              <a:rPr lang="en-US" sz="2800" dirty="0">
                <a:latin typeface="Arial" pitchFamily="34" charset="0"/>
              </a:rPr>
              <a:t> </a:t>
            </a:r>
            <a:endParaRPr lang="en-US" sz="2800" dirty="0"/>
          </a:p>
        </p:txBody>
      </p:sp>
      <p:sp>
        <p:nvSpPr>
          <p:cNvPr id="92164" name="Text Box 4"/>
          <p:cNvSpPr txBox="1">
            <a:spLocks noChangeArrowheads="1"/>
          </p:cNvSpPr>
          <p:nvPr/>
        </p:nvSpPr>
        <p:spPr bwMode="auto">
          <a:xfrm>
            <a:off x="0" y="6240463"/>
            <a:ext cx="9144000" cy="641350"/>
          </a:xfrm>
          <a:prstGeom prst="rect">
            <a:avLst/>
          </a:prstGeom>
          <a:noFill/>
          <a:ln w="9525">
            <a:noFill/>
            <a:miter lim="800000"/>
            <a:headEnd/>
            <a:tailEnd/>
          </a:ln>
          <a:effectLst/>
        </p:spPr>
        <p:txBody>
          <a:bodyPr>
            <a:spAutoFit/>
          </a:bodyPr>
          <a:lstStyle/>
          <a:p>
            <a:pPr>
              <a:spcBef>
                <a:spcPct val="50000"/>
              </a:spcBef>
            </a:pPr>
            <a:r>
              <a:rPr lang="en-US" sz="1800">
                <a:latin typeface="Arial" pitchFamily="34" charset="0"/>
              </a:rPr>
              <a:t>Doubling the impact: publication of systematic review articles in orthopaedic journals Bhandari, M. J Joint Bone Surg 86A(5): 210-16, 2004</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304800" y="304800"/>
            <a:ext cx="7924800" cy="5368925"/>
          </a:xfrm>
          <a:prstGeom prst="rect">
            <a:avLst/>
          </a:prstGeom>
          <a:noFill/>
          <a:ln w="9525">
            <a:noFill/>
            <a:miter lim="800000"/>
            <a:headEnd/>
            <a:tailEnd/>
          </a:ln>
          <a:effectLst/>
        </p:spPr>
        <p:txBody>
          <a:bodyPr>
            <a:spAutoFit/>
          </a:bodyPr>
          <a:lstStyle/>
          <a:p>
            <a:pPr algn="ctr">
              <a:spcBef>
                <a:spcPct val="50000"/>
              </a:spcBef>
            </a:pPr>
            <a:endParaRPr lang="en-US" sz="2400" dirty="0">
              <a:cs typeface="Times New Roman" pitchFamily="18" charset="0"/>
            </a:endParaRPr>
          </a:p>
          <a:p>
            <a:pPr algn="ctr">
              <a:spcBef>
                <a:spcPct val="50000"/>
              </a:spcBef>
            </a:pPr>
            <a:r>
              <a:rPr lang="en-US" sz="2800" i="1" dirty="0">
                <a:latin typeface="Arial" pitchFamily="34" charset="0"/>
              </a:rPr>
              <a:t>Almost 2 decades ago, it was pointed out that physical therapists tended to overlook the tenuous nature of the scientific basis for the use of therapeutic ultrasound. The purpose of this review is to examine the literature regarding the biophysical effects of therapeutic ultrasound to determine whether these effects may be considered sufficient to provide a reason (biological rationale) for the use of </a:t>
            </a:r>
            <a:r>
              <a:rPr lang="en-US" sz="2800" i="1" dirty="0" err="1">
                <a:latin typeface="Arial" pitchFamily="34" charset="0"/>
              </a:rPr>
              <a:t>insonation</a:t>
            </a:r>
            <a:r>
              <a:rPr lang="en-US" sz="2800" i="1" dirty="0">
                <a:latin typeface="Arial" pitchFamily="34" charset="0"/>
              </a:rPr>
              <a:t> for the treatment of people with pain and soft tissue injury. </a:t>
            </a:r>
            <a:endParaRPr lang="en-US" sz="2800" i="1" dirty="0"/>
          </a:p>
        </p:txBody>
      </p:sp>
      <p:sp>
        <p:nvSpPr>
          <p:cNvPr id="78851" name="Text Box 3"/>
          <p:cNvSpPr txBox="1">
            <a:spLocks noChangeArrowheads="1"/>
          </p:cNvSpPr>
          <p:nvPr/>
        </p:nvSpPr>
        <p:spPr bwMode="auto">
          <a:xfrm>
            <a:off x="457200" y="6172200"/>
            <a:ext cx="8229600" cy="641350"/>
          </a:xfrm>
          <a:prstGeom prst="rect">
            <a:avLst/>
          </a:prstGeom>
          <a:noFill/>
          <a:ln w="9525">
            <a:noFill/>
            <a:miter lim="800000"/>
            <a:headEnd/>
            <a:tailEnd/>
          </a:ln>
          <a:effectLst/>
        </p:spPr>
        <p:txBody>
          <a:bodyPr>
            <a:spAutoFit/>
          </a:bodyPr>
          <a:lstStyle/>
          <a:p>
            <a:pPr>
              <a:spcBef>
                <a:spcPct val="50000"/>
              </a:spcBef>
            </a:pPr>
            <a:r>
              <a:rPr lang="en-US" sz="1800">
                <a:latin typeface="Arial" pitchFamily="34" charset="0"/>
              </a:rPr>
              <a:t>A review of therapeutic ultrasound: biophysical effects. Baker, KG. Phys Ther 81(7): 1351-8, 2001</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304800" y="1524000"/>
            <a:ext cx="7924800" cy="3560763"/>
          </a:xfrm>
          <a:prstGeom prst="rect">
            <a:avLst/>
          </a:prstGeom>
          <a:noFill/>
          <a:ln w="9525">
            <a:noFill/>
            <a:miter lim="800000"/>
            <a:headEnd/>
            <a:tailEnd/>
          </a:ln>
          <a:effectLst/>
        </p:spPr>
        <p:txBody>
          <a:bodyPr>
            <a:spAutoFit/>
          </a:bodyPr>
          <a:lstStyle/>
          <a:p>
            <a:pPr algn="ctr">
              <a:spcBef>
                <a:spcPct val="50000"/>
              </a:spcBef>
            </a:pPr>
            <a:endParaRPr lang="en-US" sz="2400" dirty="0">
              <a:cs typeface="Times New Roman" pitchFamily="18" charset="0"/>
            </a:endParaRPr>
          </a:p>
          <a:p>
            <a:pPr algn="ctr">
              <a:spcBef>
                <a:spcPct val="50000"/>
              </a:spcBef>
            </a:pPr>
            <a:r>
              <a:rPr lang="en-US" sz="2400" dirty="0">
                <a:latin typeface="Arial" pitchFamily="34" charset="0"/>
              </a:rPr>
              <a:t>The frequently described biophysical effects of ultrasound either do not occur in vivo under therapeutic conditions or have not been proven to have a clinical effect under these conditions. This review reveals that there is currently insufficient biophysical evidence to provide a scientific foundation for the clinical use of therapeutic ultrasound for the treatment of people with pain and soft tissue injury.</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26"/>
          <p:cNvSpPr>
            <a:spLocks noGrp="1" noChangeArrowheads="1"/>
          </p:cNvSpPr>
          <p:nvPr>
            <p:ph type="title"/>
          </p:nvPr>
        </p:nvSpPr>
        <p:spPr>
          <a:xfrm>
            <a:off x="685800" y="304800"/>
            <a:ext cx="7772400" cy="1143000"/>
          </a:xfrm>
        </p:spPr>
        <p:txBody>
          <a:bodyPr/>
          <a:lstStyle/>
          <a:p>
            <a:r>
              <a:rPr lang="en-US"/>
              <a:t>Two Results and Conclusions</a:t>
            </a:r>
          </a:p>
        </p:txBody>
      </p:sp>
      <p:sp>
        <p:nvSpPr>
          <p:cNvPr id="98307" name="Rectangle 1027"/>
          <p:cNvSpPr>
            <a:spLocks noGrp="1" noChangeArrowheads="1"/>
          </p:cNvSpPr>
          <p:nvPr>
            <p:ph type="body" sz="half" idx="1"/>
          </p:nvPr>
        </p:nvSpPr>
        <p:spPr>
          <a:xfrm>
            <a:off x="304800" y="1371600"/>
            <a:ext cx="4267200" cy="5105400"/>
          </a:xfrm>
        </p:spPr>
        <p:txBody>
          <a:bodyPr/>
          <a:lstStyle/>
          <a:p>
            <a:r>
              <a:rPr lang="en-US" dirty="0">
                <a:latin typeface="Arial" pitchFamily="34" charset="0"/>
                <a:cs typeface="Arial" pitchFamily="34" charset="0"/>
              </a:rPr>
              <a:t>The most frequently found flaws were inadequate study size, </a:t>
            </a:r>
            <a:r>
              <a:rPr lang="en-US" dirty="0" err="1">
                <a:latin typeface="Arial" pitchFamily="34" charset="0"/>
                <a:cs typeface="Arial" pitchFamily="34" charset="0"/>
              </a:rPr>
              <a:t>nonrepresentative</a:t>
            </a:r>
            <a:r>
              <a:rPr lang="en-US" dirty="0">
                <a:latin typeface="Arial" pitchFamily="34" charset="0"/>
                <a:cs typeface="Arial" pitchFamily="34" charset="0"/>
              </a:rPr>
              <a:t> study sample, </a:t>
            </a:r>
            <a:r>
              <a:rPr lang="en-US" dirty="0" err="1">
                <a:latin typeface="Arial" pitchFamily="34" charset="0"/>
                <a:cs typeface="Arial" pitchFamily="34" charset="0"/>
              </a:rPr>
              <a:t>nonrepresentative</a:t>
            </a:r>
            <a:r>
              <a:rPr lang="en-US" dirty="0">
                <a:latin typeface="Arial" pitchFamily="34" charset="0"/>
                <a:cs typeface="Arial" pitchFamily="34" charset="0"/>
              </a:rPr>
              <a:t> crash conditions (for crash tests), and inappropriate study design. </a:t>
            </a:r>
            <a:endParaRPr lang="en-US" dirty="0">
              <a:cs typeface="Times New Roman" pitchFamily="18" charset="0"/>
            </a:endParaRPr>
          </a:p>
          <a:p>
            <a:endParaRPr lang="en-US" sz="2400" dirty="0"/>
          </a:p>
        </p:txBody>
      </p:sp>
      <p:sp>
        <p:nvSpPr>
          <p:cNvPr id="98308" name="Rectangle 1028"/>
          <p:cNvSpPr>
            <a:spLocks noGrp="1" noChangeArrowheads="1"/>
          </p:cNvSpPr>
          <p:nvPr>
            <p:ph type="body" sz="half" idx="2"/>
          </p:nvPr>
        </p:nvSpPr>
        <p:spPr>
          <a:xfrm>
            <a:off x="4572000" y="1447800"/>
            <a:ext cx="4267200" cy="2971800"/>
          </a:xfrm>
        </p:spPr>
        <p:txBody>
          <a:bodyPr/>
          <a:lstStyle/>
          <a:p>
            <a:r>
              <a:rPr lang="en-US" dirty="0">
                <a:latin typeface="Arial" pitchFamily="34" charset="0"/>
                <a:cs typeface="Arial" pitchFamily="34" charset="0"/>
              </a:rPr>
              <a:t>The most frequent concerns reside with sampling, experimental design and interpretation of data.</a:t>
            </a:r>
          </a:p>
          <a:p>
            <a:endParaRPr lang="en-US" dirty="0">
              <a:latin typeface="Arial" pitchFamily="34" charset="0"/>
              <a:cs typeface="Arial" pitchFamily="34" charset="0"/>
            </a:endParaRPr>
          </a:p>
        </p:txBody>
      </p:sp>
      <p:sp>
        <p:nvSpPr>
          <p:cNvPr id="98309" name="Text Box 1029"/>
          <p:cNvSpPr txBox="1">
            <a:spLocks noChangeArrowheads="1"/>
          </p:cNvSpPr>
          <p:nvPr/>
        </p:nvSpPr>
        <p:spPr bwMode="auto">
          <a:xfrm>
            <a:off x="4572000" y="4876800"/>
            <a:ext cx="4114800" cy="366713"/>
          </a:xfrm>
          <a:prstGeom prst="rect">
            <a:avLst/>
          </a:prstGeom>
          <a:noFill/>
          <a:ln w="9525">
            <a:noFill/>
            <a:miter lim="800000"/>
            <a:headEnd/>
            <a:tailEnd/>
          </a:ln>
          <a:effectLst/>
        </p:spPr>
        <p:txBody>
          <a:bodyPr>
            <a:spAutoFit/>
          </a:bodyPr>
          <a:lstStyle/>
          <a:p>
            <a:pPr>
              <a:spcBef>
                <a:spcPct val="50000"/>
              </a:spcBef>
            </a:pPr>
            <a:endParaRPr lang="en-US" sz="1800">
              <a:latin typeface="Arial" pitchFamily="34" charset="0"/>
            </a:endParaRPr>
          </a:p>
        </p:txBody>
      </p:sp>
      <p:sp>
        <p:nvSpPr>
          <p:cNvPr id="98310" name="Text Box 1030"/>
          <p:cNvSpPr txBox="1">
            <a:spLocks noChangeArrowheads="1"/>
          </p:cNvSpPr>
          <p:nvPr/>
        </p:nvSpPr>
        <p:spPr bwMode="auto">
          <a:xfrm>
            <a:off x="0" y="4724400"/>
            <a:ext cx="4191000" cy="366713"/>
          </a:xfrm>
          <a:prstGeom prst="rect">
            <a:avLst/>
          </a:prstGeom>
          <a:noFill/>
          <a:ln w="9525">
            <a:noFill/>
            <a:miter lim="800000"/>
            <a:headEnd/>
            <a:tailEnd/>
          </a:ln>
          <a:effectLst/>
        </p:spPr>
        <p:txBody>
          <a:bodyPr>
            <a:spAutoFit/>
          </a:bodyPr>
          <a:lstStyle/>
          <a:p>
            <a:pPr>
              <a:spcBef>
                <a:spcPct val="50000"/>
              </a:spcBef>
            </a:pPr>
            <a:endParaRPr lang="en-US" sz="1800">
              <a:latin typeface="Arial" pitchFamily="34"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85800" y="-152400"/>
            <a:ext cx="7772400" cy="1143000"/>
          </a:xfrm>
        </p:spPr>
        <p:txBody>
          <a:bodyPr/>
          <a:lstStyle/>
          <a:p>
            <a:r>
              <a:rPr lang="en-US"/>
              <a:t>Two Results and Conclusions</a:t>
            </a:r>
          </a:p>
        </p:txBody>
      </p:sp>
      <p:sp>
        <p:nvSpPr>
          <p:cNvPr id="99331" name="Rectangle 3"/>
          <p:cNvSpPr>
            <a:spLocks noGrp="1" noChangeArrowheads="1"/>
          </p:cNvSpPr>
          <p:nvPr>
            <p:ph type="body" sz="half" idx="1"/>
          </p:nvPr>
        </p:nvSpPr>
        <p:spPr>
          <a:xfrm>
            <a:off x="304800" y="1143000"/>
            <a:ext cx="4267200" cy="5105400"/>
          </a:xfrm>
        </p:spPr>
        <p:txBody>
          <a:bodyPr/>
          <a:lstStyle/>
          <a:p>
            <a:pPr>
              <a:lnSpc>
                <a:spcPct val="90000"/>
              </a:lnSpc>
            </a:pPr>
            <a:r>
              <a:rPr lang="en-US" sz="2400">
                <a:latin typeface="Arial" pitchFamily="34" charset="0"/>
                <a:cs typeface="Arial" pitchFamily="34" charset="0"/>
              </a:rPr>
              <a:t>As a result of the current literature review, it was determined that there is no epidemiologic or scientific basis in the literature for the following statements: whiplash injuries do not lead to chronic pain, rear impact collisions that do not result in vehicle damage are unlikely to cause injury, and whiplash trauma is biomechanically comparable with common movements of daily living.</a:t>
            </a:r>
          </a:p>
        </p:txBody>
      </p:sp>
      <p:sp>
        <p:nvSpPr>
          <p:cNvPr id="99332" name="Rectangle 4"/>
          <p:cNvSpPr>
            <a:spLocks noGrp="1" noChangeArrowheads="1"/>
          </p:cNvSpPr>
          <p:nvPr>
            <p:ph type="body" sz="half" idx="2"/>
          </p:nvPr>
        </p:nvSpPr>
        <p:spPr>
          <a:xfrm>
            <a:off x="4572000" y="1143000"/>
            <a:ext cx="4267200" cy="5105400"/>
          </a:xfrm>
        </p:spPr>
        <p:txBody>
          <a:bodyPr/>
          <a:lstStyle/>
          <a:p>
            <a:pPr>
              <a:lnSpc>
                <a:spcPct val="90000"/>
              </a:lnSpc>
            </a:pPr>
            <a:r>
              <a:rPr lang="en-US" sz="2400">
                <a:latin typeface="Arial" pitchFamily="34" charset="0"/>
                <a:cs typeface="Arial" pitchFamily="34" charset="0"/>
              </a:rPr>
              <a:t>These articles contradict scientific measures and efforts which show that for Quebec Task Force Grade 1 and 2 whiplash-associated disorders, the highly prevalent problem of chronic pain may be a culturally and psychosocially determined phenomenon, in which confounding psychosocial variables determine the behaviour and outcome following an otherwise benign acute injury.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Fact</a:t>
            </a:r>
          </a:p>
        </p:txBody>
      </p:sp>
      <p:sp>
        <p:nvSpPr>
          <p:cNvPr id="41987" name="Rectangle 3"/>
          <p:cNvSpPr>
            <a:spLocks noGrp="1" noChangeArrowheads="1"/>
          </p:cNvSpPr>
          <p:nvPr>
            <p:ph type="body" idx="1"/>
          </p:nvPr>
        </p:nvSpPr>
        <p:spPr>
          <a:xfrm>
            <a:off x="685800" y="2362200"/>
            <a:ext cx="7772400" cy="2133600"/>
          </a:xfrm>
        </p:spPr>
        <p:txBody>
          <a:bodyPr/>
          <a:lstStyle/>
          <a:p>
            <a:pPr>
              <a:lnSpc>
                <a:spcPct val="90000"/>
              </a:lnSpc>
            </a:pPr>
            <a:endParaRPr lang="en-US" sz="2800"/>
          </a:p>
          <a:p>
            <a:pPr algn="ctr">
              <a:lnSpc>
                <a:spcPct val="90000"/>
              </a:lnSpc>
              <a:buFontTx/>
              <a:buNone/>
            </a:pPr>
            <a:r>
              <a:rPr lang="en-US" sz="3600"/>
              <a:t>An observation.</a:t>
            </a:r>
          </a:p>
          <a:p>
            <a:pPr algn="ctr">
              <a:lnSpc>
                <a:spcPct val="90000"/>
              </a:lnSpc>
              <a:buFontTx/>
              <a:buNone/>
            </a:pPr>
            <a:endParaRPr lang="en-US" sz="3600"/>
          </a:p>
          <a:p>
            <a:pPr algn="ctr">
              <a:lnSpc>
                <a:spcPct val="90000"/>
              </a:lnSpc>
              <a:buFontTx/>
              <a:buNone/>
            </a:pPr>
            <a:r>
              <a:rPr lang="en-US" sz="2800" i="1"/>
              <a:t>.</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85800" y="-152400"/>
            <a:ext cx="7772400" cy="1143000"/>
          </a:xfrm>
        </p:spPr>
        <p:txBody>
          <a:bodyPr/>
          <a:lstStyle/>
          <a:p>
            <a:r>
              <a:rPr lang="en-US"/>
              <a:t>Two Results and Conclusions</a:t>
            </a:r>
          </a:p>
        </p:txBody>
      </p:sp>
      <p:sp>
        <p:nvSpPr>
          <p:cNvPr id="100355" name="Rectangle 3"/>
          <p:cNvSpPr>
            <a:spLocks noGrp="1" noChangeArrowheads="1"/>
          </p:cNvSpPr>
          <p:nvPr>
            <p:ph type="body" sz="half" idx="1"/>
          </p:nvPr>
        </p:nvSpPr>
        <p:spPr>
          <a:xfrm>
            <a:off x="304800" y="1981200"/>
            <a:ext cx="4267200" cy="3733800"/>
          </a:xfrm>
        </p:spPr>
        <p:txBody>
          <a:bodyPr/>
          <a:lstStyle/>
          <a:p>
            <a:pPr>
              <a:spcBef>
                <a:spcPct val="50000"/>
              </a:spcBef>
            </a:pPr>
            <a:r>
              <a:rPr lang="en-US" dirty="0">
                <a:latin typeface="Arial" pitchFamily="34" charset="0"/>
              </a:rPr>
              <a:t>A review and </a:t>
            </a:r>
            <a:r>
              <a:rPr lang="en-US" dirty="0" err="1">
                <a:latin typeface="Arial" pitchFamily="34" charset="0"/>
              </a:rPr>
              <a:t>methodologic</a:t>
            </a:r>
            <a:r>
              <a:rPr lang="en-US" dirty="0">
                <a:latin typeface="Arial" pitchFamily="34" charset="0"/>
              </a:rPr>
              <a:t> critique of the literature supporting 'chronic whiplash injury': part I - research articles. Kwan, O. Med </a:t>
            </a:r>
            <a:r>
              <a:rPr lang="en-US" dirty="0" err="1">
                <a:latin typeface="Arial" pitchFamily="34" charset="0"/>
              </a:rPr>
              <a:t>Sci</a:t>
            </a:r>
            <a:r>
              <a:rPr lang="en-US" dirty="0">
                <a:latin typeface="Arial" pitchFamily="34" charset="0"/>
              </a:rPr>
              <a:t> </a:t>
            </a:r>
            <a:r>
              <a:rPr lang="en-US" dirty="0" err="1">
                <a:latin typeface="Arial" pitchFamily="34" charset="0"/>
              </a:rPr>
              <a:t>Monit</a:t>
            </a:r>
            <a:r>
              <a:rPr lang="en-US" dirty="0">
                <a:latin typeface="Arial" pitchFamily="34" charset="0"/>
              </a:rPr>
              <a:t> 9(8), 2003</a:t>
            </a:r>
          </a:p>
        </p:txBody>
      </p:sp>
      <p:sp>
        <p:nvSpPr>
          <p:cNvPr id="100356" name="Rectangle 4"/>
          <p:cNvSpPr>
            <a:spLocks noGrp="1" noChangeArrowheads="1"/>
          </p:cNvSpPr>
          <p:nvPr>
            <p:ph type="body" sz="half" idx="2"/>
          </p:nvPr>
        </p:nvSpPr>
        <p:spPr>
          <a:xfrm>
            <a:off x="4572000" y="1981200"/>
            <a:ext cx="4267200" cy="3429000"/>
          </a:xfrm>
        </p:spPr>
        <p:txBody>
          <a:bodyPr/>
          <a:lstStyle/>
          <a:p>
            <a:pPr>
              <a:spcBef>
                <a:spcPct val="50000"/>
              </a:spcBef>
            </a:pPr>
            <a:r>
              <a:rPr lang="en-US" dirty="0">
                <a:latin typeface="Arial" pitchFamily="34" charset="0"/>
              </a:rPr>
              <a:t>A review and </a:t>
            </a:r>
            <a:r>
              <a:rPr lang="en-US" dirty="0" err="1">
                <a:latin typeface="Arial" pitchFamily="34" charset="0"/>
              </a:rPr>
              <a:t>methodologic</a:t>
            </a:r>
            <a:r>
              <a:rPr lang="en-US" dirty="0">
                <a:latin typeface="Arial" pitchFamily="34" charset="0"/>
              </a:rPr>
              <a:t> critique of the literature refuting whiplash syndrome Freeman, MD. Spine 24(1) 1999</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190500" y="381000"/>
            <a:ext cx="8763000" cy="641350"/>
          </a:xfrm>
          <a:prstGeom prst="rect">
            <a:avLst/>
          </a:prstGeom>
          <a:noFill/>
          <a:ln w="9525">
            <a:noFill/>
            <a:miter lim="800000"/>
            <a:headEnd/>
            <a:tailEnd/>
          </a:ln>
          <a:effectLst/>
        </p:spPr>
        <p:txBody>
          <a:bodyPr>
            <a:spAutoFit/>
          </a:bodyPr>
          <a:lstStyle/>
          <a:p>
            <a:pPr>
              <a:spcBef>
                <a:spcPct val="50000"/>
              </a:spcBef>
            </a:pPr>
            <a:endParaRPr lang="en-US"/>
          </a:p>
        </p:txBody>
      </p:sp>
      <p:sp>
        <p:nvSpPr>
          <p:cNvPr id="104452" name="Text Box 4"/>
          <p:cNvSpPr txBox="1">
            <a:spLocks noChangeArrowheads="1"/>
          </p:cNvSpPr>
          <p:nvPr/>
        </p:nvSpPr>
        <p:spPr bwMode="auto">
          <a:xfrm>
            <a:off x="381000" y="457200"/>
            <a:ext cx="8382000" cy="4727575"/>
          </a:xfrm>
          <a:prstGeom prst="rect">
            <a:avLst/>
          </a:prstGeom>
          <a:noFill/>
          <a:ln w="9525">
            <a:noFill/>
            <a:miter lim="800000"/>
            <a:headEnd/>
            <a:tailEnd/>
          </a:ln>
          <a:effectLst/>
        </p:spPr>
        <p:txBody>
          <a:bodyPr>
            <a:spAutoFit/>
          </a:bodyPr>
          <a:lstStyle/>
          <a:p>
            <a:pPr>
              <a:spcBef>
                <a:spcPct val="50000"/>
              </a:spcBef>
            </a:pPr>
            <a:r>
              <a:rPr lang="en-US"/>
              <a:t>Critically Reading Case Reports/Studies </a:t>
            </a:r>
            <a:br>
              <a:rPr lang="en-US"/>
            </a:br>
            <a:r>
              <a:rPr lang="en-US"/>
              <a:t/>
            </a:r>
            <a:br>
              <a:rPr lang="en-US"/>
            </a:br>
            <a:r>
              <a:rPr lang="en-US"/>
              <a:t>Case Introduction </a:t>
            </a:r>
            <a:br>
              <a:rPr lang="en-US"/>
            </a:br>
            <a:endParaRPr lang="en-US"/>
          </a:p>
          <a:p>
            <a:pPr>
              <a:spcBef>
                <a:spcPct val="50000"/>
              </a:spcBef>
              <a:buFontTx/>
              <a:buChar char="•"/>
            </a:pPr>
            <a:r>
              <a:rPr lang="en-US" sz="3200"/>
              <a:t>Is there adequate explanation for reporting this case</a:t>
            </a:r>
          </a:p>
          <a:p>
            <a:pPr>
              <a:spcBef>
                <a:spcPct val="50000"/>
              </a:spcBef>
              <a:buFontTx/>
              <a:buChar char="•"/>
            </a:pPr>
            <a:r>
              <a:rPr lang="en-US" sz="3200"/>
              <a:t>Are there adequate citations to substantiate the report</a:t>
            </a:r>
          </a:p>
        </p:txBody>
      </p:sp>
      <p:sp>
        <p:nvSpPr>
          <p:cNvPr id="104453" name="Text Box 5"/>
          <p:cNvSpPr txBox="1">
            <a:spLocks noChangeArrowheads="1"/>
          </p:cNvSpPr>
          <p:nvPr/>
        </p:nvSpPr>
        <p:spPr bwMode="auto">
          <a:xfrm>
            <a:off x="457200" y="5715000"/>
            <a:ext cx="8229600" cy="641350"/>
          </a:xfrm>
          <a:prstGeom prst="rect">
            <a:avLst/>
          </a:prstGeom>
          <a:noFill/>
          <a:ln w="9525">
            <a:noFill/>
            <a:miter lim="800000"/>
            <a:headEnd/>
            <a:tailEnd/>
          </a:ln>
          <a:effectLst/>
        </p:spPr>
        <p:txBody>
          <a:bodyPr>
            <a:spAutoFit/>
          </a:bodyPr>
          <a:lstStyle/>
          <a:p>
            <a:pPr>
              <a:spcBef>
                <a:spcPct val="50000"/>
              </a:spcBef>
            </a:pPr>
            <a:r>
              <a:rPr lang="en-US" sz="1800"/>
              <a:t>From Guidebook to Better Medical Writing. Iles, R.L. http://www.medwriting.com/index.html</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190500" y="381000"/>
            <a:ext cx="8763000" cy="641350"/>
          </a:xfrm>
          <a:prstGeom prst="rect">
            <a:avLst/>
          </a:prstGeom>
          <a:noFill/>
          <a:ln w="9525">
            <a:noFill/>
            <a:miter lim="800000"/>
            <a:headEnd/>
            <a:tailEnd/>
          </a:ln>
          <a:effectLst/>
        </p:spPr>
        <p:txBody>
          <a:bodyPr>
            <a:spAutoFit/>
          </a:bodyPr>
          <a:lstStyle/>
          <a:p>
            <a:pPr>
              <a:spcBef>
                <a:spcPct val="50000"/>
              </a:spcBef>
            </a:pPr>
            <a:endParaRPr lang="en-US"/>
          </a:p>
        </p:txBody>
      </p:sp>
      <p:sp>
        <p:nvSpPr>
          <p:cNvPr id="105475" name="Text Box 3"/>
          <p:cNvSpPr txBox="1">
            <a:spLocks noChangeArrowheads="1"/>
          </p:cNvSpPr>
          <p:nvPr/>
        </p:nvSpPr>
        <p:spPr bwMode="auto">
          <a:xfrm>
            <a:off x="381000" y="457200"/>
            <a:ext cx="8382000" cy="5611813"/>
          </a:xfrm>
          <a:prstGeom prst="rect">
            <a:avLst/>
          </a:prstGeom>
          <a:noFill/>
          <a:ln w="9525">
            <a:noFill/>
            <a:miter lim="800000"/>
            <a:headEnd/>
            <a:tailEnd/>
          </a:ln>
          <a:effectLst/>
        </p:spPr>
        <p:txBody>
          <a:bodyPr>
            <a:spAutoFit/>
          </a:bodyPr>
          <a:lstStyle/>
          <a:p>
            <a:pPr>
              <a:spcBef>
                <a:spcPct val="50000"/>
              </a:spcBef>
            </a:pPr>
            <a:r>
              <a:rPr lang="en-US"/>
              <a:t>Case Description</a:t>
            </a:r>
          </a:p>
          <a:p>
            <a:pPr>
              <a:spcBef>
                <a:spcPct val="50000"/>
              </a:spcBef>
            </a:pPr>
            <a:r>
              <a:rPr lang="en-US"/>
              <a:t> </a:t>
            </a:r>
          </a:p>
          <a:p>
            <a:pPr lvl="1">
              <a:spcBef>
                <a:spcPct val="50000"/>
              </a:spcBef>
              <a:buFontTx/>
              <a:buChar char="•"/>
            </a:pPr>
            <a:r>
              <a:rPr lang="en-US" sz="3200"/>
              <a:t>Is there adequate description of the case</a:t>
            </a:r>
          </a:p>
          <a:p>
            <a:pPr lvl="1">
              <a:spcBef>
                <a:spcPct val="50000"/>
              </a:spcBef>
              <a:buFontTx/>
              <a:buChar char="•"/>
            </a:pPr>
            <a:r>
              <a:rPr lang="en-US" sz="3200"/>
              <a:t>Is the case description clear</a:t>
            </a:r>
          </a:p>
          <a:p>
            <a:pPr lvl="1">
              <a:spcBef>
                <a:spcPct val="50000"/>
              </a:spcBef>
              <a:buFontTx/>
              <a:buChar char="•"/>
            </a:pPr>
            <a:r>
              <a:rPr lang="en-US" sz="3200"/>
              <a:t>Are the examination results clearly described</a:t>
            </a:r>
          </a:p>
          <a:p>
            <a:pPr lvl="1">
              <a:spcBef>
                <a:spcPct val="50000"/>
              </a:spcBef>
              <a:buFontTx/>
              <a:buChar char="•"/>
            </a:pPr>
            <a:r>
              <a:rPr lang="en-US" sz="3200"/>
              <a:t>Are other investigations clearly described with normal values  </a:t>
            </a:r>
          </a:p>
          <a:p>
            <a:pPr lvl="1">
              <a:spcBef>
                <a:spcPct val="50000"/>
              </a:spcBef>
            </a:pPr>
            <a:endParaRPr lang="en-US" sz="320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190500" y="381000"/>
            <a:ext cx="8763000" cy="641350"/>
          </a:xfrm>
          <a:prstGeom prst="rect">
            <a:avLst/>
          </a:prstGeom>
          <a:noFill/>
          <a:ln w="9525">
            <a:noFill/>
            <a:miter lim="800000"/>
            <a:headEnd/>
            <a:tailEnd/>
          </a:ln>
          <a:effectLst/>
        </p:spPr>
        <p:txBody>
          <a:bodyPr>
            <a:spAutoFit/>
          </a:bodyPr>
          <a:lstStyle/>
          <a:p>
            <a:pPr>
              <a:spcBef>
                <a:spcPct val="50000"/>
              </a:spcBef>
            </a:pPr>
            <a:endParaRPr lang="en-US"/>
          </a:p>
        </p:txBody>
      </p:sp>
      <p:sp>
        <p:nvSpPr>
          <p:cNvPr id="106499" name="Text Box 3"/>
          <p:cNvSpPr txBox="1">
            <a:spLocks noChangeArrowheads="1"/>
          </p:cNvSpPr>
          <p:nvPr/>
        </p:nvSpPr>
        <p:spPr bwMode="auto">
          <a:xfrm>
            <a:off x="381000" y="457200"/>
            <a:ext cx="8382000" cy="6005513"/>
          </a:xfrm>
          <a:prstGeom prst="rect">
            <a:avLst/>
          </a:prstGeom>
          <a:noFill/>
          <a:ln w="9525">
            <a:noFill/>
            <a:miter lim="800000"/>
            <a:headEnd/>
            <a:tailEnd/>
          </a:ln>
          <a:effectLst/>
        </p:spPr>
        <p:txBody>
          <a:bodyPr>
            <a:spAutoFit/>
          </a:bodyPr>
          <a:lstStyle/>
          <a:p>
            <a:pPr>
              <a:spcBef>
                <a:spcPct val="50000"/>
              </a:spcBef>
            </a:pPr>
            <a:r>
              <a:rPr lang="en-US"/>
              <a:t>Discussion, Comment</a:t>
            </a:r>
          </a:p>
          <a:p>
            <a:pPr>
              <a:spcBef>
                <a:spcPct val="50000"/>
              </a:spcBef>
              <a:buFontTx/>
              <a:buChar char="•"/>
            </a:pPr>
            <a:r>
              <a:rPr lang="en-US" sz="3200"/>
              <a:t>Is the diagnosis supported by the evidence offered by the author</a:t>
            </a:r>
          </a:p>
          <a:p>
            <a:pPr>
              <a:spcBef>
                <a:spcPct val="50000"/>
              </a:spcBef>
              <a:buFontTx/>
              <a:buChar char="•"/>
            </a:pPr>
            <a:r>
              <a:rPr lang="en-US" sz="3200"/>
              <a:t>Is the treatment and prognosis supported by the evidence offered by the author</a:t>
            </a:r>
          </a:p>
          <a:p>
            <a:pPr>
              <a:spcBef>
                <a:spcPct val="50000"/>
              </a:spcBef>
              <a:buFontTx/>
              <a:buChar char="•"/>
            </a:pPr>
            <a:r>
              <a:rPr lang="en-US" sz="3200"/>
              <a:t>Are other differential diagnoses and treatments refuted by the evidence offered</a:t>
            </a:r>
          </a:p>
          <a:p>
            <a:pPr>
              <a:spcBef>
                <a:spcPct val="50000"/>
              </a:spcBef>
              <a:buFontTx/>
              <a:buChar char="•"/>
            </a:pPr>
            <a:r>
              <a:rPr lang="en-US" sz="3200"/>
              <a:t>Does the author suggest improvements in the examination and/or treatment procedures for similar cases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4572000"/>
            <a:ext cx="7620000" cy="1631216"/>
          </a:xfrm>
          <a:prstGeom prst="rect">
            <a:avLst/>
          </a:prstGeom>
          <a:noFill/>
        </p:spPr>
        <p:txBody>
          <a:bodyPr wrap="square" rtlCol="0">
            <a:spAutoFit/>
          </a:bodyPr>
          <a:lstStyle/>
          <a:p>
            <a:r>
              <a:rPr lang="en-US" sz="2800" dirty="0" smtClean="0"/>
              <a:t>I have expertise in five different fields…. </a:t>
            </a:r>
          </a:p>
          <a:p>
            <a:r>
              <a:rPr lang="en-US" sz="1600" dirty="0" smtClean="0"/>
              <a:t>Philip </a:t>
            </a:r>
            <a:r>
              <a:rPr lang="en-US" sz="1600" dirty="0" err="1" smtClean="0"/>
              <a:t>Emeagwali</a:t>
            </a:r>
            <a:endParaRPr lang="en-US" sz="1600" dirty="0" smtClean="0"/>
          </a:p>
          <a:p>
            <a:endParaRPr lang="en-US" sz="1600" dirty="0"/>
          </a:p>
          <a:p>
            <a:r>
              <a:rPr lang="en-US" sz="2000" dirty="0" smtClean="0"/>
              <a:t>A claim such as this needs to critically evaluated. In this case it is to a large part true but as often as not it will be, to be kind, exaggerated.  JM</a:t>
            </a:r>
            <a:endParaRPr lang="en-US" sz="2000" dirty="0"/>
          </a:p>
        </p:txBody>
      </p:sp>
      <p:sp>
        <p:nvSpPr>
          <p:cNvPr id="5" name="Rectangle 4"/>
          <p:cNvSpPr/>
          <p:nvPr/>
        </p:nvSpPr>
        <p:spPr>
          <a:xfrm>
            <a:off x="609600" y="1371600"/>
            <a:ext cx="7848600" cy="1200329"/>
          </a:xfrm>
          <a:prstGeom prst="rect">
            <a:avLst/>
          </a:prstGeom>
        </p:spPr>
        <p:txBody>
          <a:bodyPr wrap="square">
            <a:spAutoFit/>
          </a:bodyPr>
          <a:lstStyle/>
          <a:p>
            <a:r>
              <a:rPr lang="en-US" sz="2800" dirty="0"/>
              <a:t>An expert is a man who has made all the mistakes which can be made, in a narrow field</a:t>
            </a:r>
            <a:r>
              <a:rPr lang="en-US" sz="2800" dirty="0" smtClean="0"/>
              <a:t>.</a:t>
            </a:r>
          </a:p>
          <a:p>
            <a:r>
              <a:rPr lang="en-US" sz="1600" dirty="0" err="1" smtClean="0"/>
              <a:t>Niels</a:t>
            </a:r>
            <a:r>
              <a:rPr lang="en-US" sz="1600" dirty="0" smtClean="0"/>
              <a:t> Bohr</a:t>
            </a:r>
            <a:endParaRPr lang="en-US" sz="1600" dirty="0"/>
          </a:p>
        </p:txBody>
      </p:sp>
      <p:sp>
        <p:nvSpPr>
          <p:cNvPr id="6" name="Rectangle 5"/>
          <p:cNvSpPr/>
          <p:nvPr/>
        </p:nvSpPr>
        <p:spPr>
          <a:xfrm>
            <a:off x="609600" y="2743200"/>
            <a:ext cx="7239000" cy="1631216"/>
          </a:xfrm>
          <a:prstGeom prst="rect">
            <a:avLst/>
          </a:prstGeom>
        </p:spPr>
        <p:txBody>
          <a:bodyPr wrap="square">
            <a:spAutoFit/>
          </a:bodyPr>
          <a:lstStyle/>
          <a:p>
            <a:r>
              <a:rPr lang="en-US" sz="2800" dirty="0"/>
              <a:t>True intuitive expertise is learned from prolonged experience with good feedback on mistakes</a:t>
            </a:r>
            <a:r>
              <a:rPr lang="en-US" sz="2800" dirty="0" smtClean="0"/>
              <a:t>.</a:t>
            </a:r>
          </a:p>
          <a:p>
            <a:r>
              <a:rPr lang="en-US" sz="1600" dirty="0" smtClean="0"/>
              <a:t>Daniel </a:t>
            </a:r>
            <a:r>
              <a:rPr lang="en-US" sz="1600" dirty="0" err="1" smtClean="0"/>
              <a:t>Kahneman</a:t>
            </a:r>
            <a:endParaRPr lang="en-US" sz="1600" dirty="0"/>
          </a:p>
        </p:txBody>
      </p:sp>
      <p:sp>
        <p:nvSpPr>
          <p:cNvPr id="7" name="TextBox 6"/>
          <p:cNvSpPr txBox="1"/>
          <p:nvPr/>
        </p:nvSpPr>
        <p:spPr>
          <a:xfrm>
            <a:off x="1219200" y="457200"/>
            <a:ext cx="5638800" cy="646331"/>
          </a:xfrm>
          <a:prstGeom prst="rect">
            <a:avLst/>
          </a:prstGeom>
          <a:noFill/>
        </p:spPr>
        <p:txBody>
          <a:bodyPr wrap="square" rtlCol="0">
            <a:spAutoFit/>
          </a:bodyPr>
          <a:lstStyle/>
          <a:p>
            <a:r>
              <a:rPr lang="en-US" dirty="0" smtClean="0"/>
              <a:t>Experts</a:t>
            </a:r>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Image result for expert"/>
          <p:cNvPicPr>
            <a:picLocks noChangeAspect="1" noChangeArrowheads="1"/>
          </p:cNvPicPr>
          <p:nvPr/>
        </p:nvPicPr>
        <p:blipFill>
          <a:blip r:embed="rId2" cstate="print"/>
          <a:srcRect/>
          <a:stretch>
            <a:fillRect/>
          </a:stretch>
        </p:blipFill>
        <p:spPr bwMode="auto">
          <a:xfrm>
            <a:off x="457200" y="914400"/>
            <a:ext cx="7759700" cy="5943600"/>
          </a:xfrm>
          <a:prstGeom prst="rect">
            <a:avLst/>
          </a:prstGeom>
          <a:noFill/>
        </p:spPr>
      </p:pic>
      <p:sp>
        <p:nvSpPr>
          <p:cNvPr id="2" name="TextBox 1"/>
          <p:cNvSpPr txBox="1"/>
          <p:nvPr/>
        </p:nvSpPr>
        <p:spPr>
          <a:xfrm>
            <a:off x="762000" y="381000"/>
            <a:ext cx="6172200" cy="646331"/>
          </a:xfrm>
          <a:prstGeom prst="rect">
            <a:avLst/>
          </a:prstGeom>
          <a:noFill/>
        </p:spPr>
        <p:txBody>
          <a:bodyPr wrap="square" rtlCol="0">
            <a:spAutoFit/>
          </a:bodyPr>
          <a:lstStyle/>
          <a:p>
            <a:r>
              <a:rPr lang="en-US" dirty="0" smtClean="0"/>
              <a:t>The Expert</a:t>
            </a:r>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81000"/>
            <a:ext cx="6172200" cy="646331"/>
          </a:xfrm>
          <a:prstGeom prst="rect">
            <a:avLst/>
          </a:prstGeom>
          <a:noFill/>
        </p:spPr>
        <p:txBody>
          <a:bodyPr wrap="square" rtlCol="0">
            <a:spAutoFit/>
          </a:bodyPr>
          <a:lstStyle/>
          <a:p>
            <a:r>
              <a:rPr lang="en-US" dirty="0" smtClean="0"/>
              <a:t>The Expert Another Perspective</a:t>
            </a:r>
            <a:endParaRPr lang="en-US" dirty="0"/>
          </a:p>
        </p:txBody>
      </p:sp>
      <p:pic>
        <p:nvPicPr>
          <p:cNvPr id="176132" name="Picture 4" descr="Image result for dunning kruger"/>
          <p:cNvPicPr>
            <a:picLocks noChangeAspect="1" noChangeArrowheads="1"/>
          </p:cNvPicPr>
          <p:nvPr/>
        </p:nvPicPr>
        <p:blipFill>
          <a:blip r:embed="rId2" cstate="print"/>
          <a:srcRect/>
          <a:stretch>
            <a:fillRect/>
          </a:stretch>
        </p:blipFill>
        <p:spPr bwMode="auto">
          <a:xfrm>
            <a:off x="104660" y="1600200"/>
            <a:ext cx="9070306" cy="4953000"/>
          </a:xfrm>
          <a:prstGeom prst="rect">
            <a:avLst/>
          </a:prstGeom>
          <a:noFill/>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1026"/>
          <p:cNvSpPr>
            <a:spLocks noGrp="1" noChangeArrowheads="1"/>
          </p:cNvSpPr>
          <p:nvPr>
            <p:ph type="title"/>
          </p:nvPr>
        </p:nvSpPr>
        <p:spPr/>
        <p:txBody>
          <a:bodyPr/>
          <a:lstStyle/>
          <a:p>
            <a:r>
              <a:rPr lang="en-US" dirty="0" smtClean="0"/>
              <a:t>Authority/Expert</a:t>
            </a:r>
            <a:endParaRPr lang="en-US" dirty="0"/>
          </a:p>
        </p:txBody>
      </p:sp>
      <p:sp>
        <p:nvSpPr>
          <p:cNvPr id="108547" name="Rectangle 1027"/>
          <p:cNvSpPr>
            <a:spLocks noGrp="1" noChangeArrowheads="1"/>
          </p:cNvSpPr>
          <p:nvPr>
            <p:ph type="body" idx="1"/>
          </p:nvPr>
        </p:nvSpPr>
        <p:spPr/>
        <p:txBody>
          <a:bodyPr/>
          <a:lstStyle/>
          <a:p>
            <a:pPr>
              <a:buFontTx/>
              <a:buNone/>
            </a:pPr>
            <a:r>
              <a:rPr lang="en-US"/>
              <a:t>Based on?</a:t>
            </a:r>
          </a:p>
          <a:p>
            <a:r>
              <a:rPr lang="en-US" sz="2800"/>
              <a:t>Experience</a:t>
            </a:r>
          </a:p>
          <a:p>
            <a:r>
              <a:rPr lang="en-US" sz="2800"/>
              <a:t>Peer acknowledgement </a:t>
            </a:r>
          </a:p>
          <a:p>
            <a:r>
              <a:rPr lang="en-US" sz="2800"/>
              <a:t>Knowledge and interpretation of the literature</a:t>
            </a:r>
          </a:p>
          <a:p>
            <a:r>
              <a:rPr lang="en-US" sz="2800"/>
              <a:t>Underpinning knowledge</a:t>
            </a:r>
          </a:p>
          <a:p>
            <a:r>
              <a:rPr lang="en-US" sz="2800"/>
              <a:t>Anecdote</a:t>
            </a:r>
          </a:p>
          <a:p>
            <a:r>
              <a:rPr lang="en-US" sz="2800"/>
              <a:t>??</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838200"/>
            <a:ext cx="7086600" cy="4708981"/>
          </a:xfrm>
          <a:prstGeom prst="rect">
            <a:avLst/>
          </a:prstGeom>
          <a:noFill/>
        </p:spPr>
        <p:txBody>
          <a:bodyPr wrap="square" rtlCol="0">
            <a:spAutoFit/>
          </a:bodyPr>
          <a:lstStyle/>
          <a:p>
            <a:r>
              <a:rPr lang="en-US" dirty="0" smtClean="0"/>
              <a:t>Valuable Experience:</a:t>
            </a:r>
          </a:p>
          <a:p>
            <a:endParaRPr lang="en-US" dirty="0" smtClean="0"/>
          </a:p>
          <a:p>
            <a:pPr marL="742950" indent="-742950">
              <a:buFont typeface="+mj-lt"/>
              <a:buAutoNum type="arabicPeriod"/>
            </a:pPr>
            <a:r>
              <a:rPr lang="en-US" sz="3200" dirty="0" smtClean="0"/>
              <a:t>Is not the number of years worked but the extent that the clinician has reflected on that experience, particularly the failures.   </a:t>
            </a:r>
          </a:p>
          <a:p>
            <a:pPr marL="742950" indent="-742950">
              <a:buFont typeface="+mj-lt"/>
              <a:buAutoNum type="arabicPeriod"/>
            </a:pPr>
            <a:r>
              <a:rPr lang="en-US" sz="3200" dirty="0" smtClean="0"/>
              <a:t>Is not how confident the clinician is but how diffident they are. Absolute confidence is a sign of incompetence</a:t>
            </a:r>
            <a:r>
              <a:rPr lang="en-US" dirty="0" smtClean="0"/>
              <a:t>. </a:t>
            </a: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dirty="0" smtClean="0"/>
              <a:t>Authority/Expert</a:t>
            </a:r>
            <a:endParaRPr lang="en-US" dirty="0"/>
          </a:p>
        </p:txBody>
      </p:sp>
      <p:sp>
        <p:nvSpPr>
          <p:cNvPr id="111619" name="Rectangle 3"/>
          <p:cNvSpPr>
            <a:spLocks noGrp="1" noChangeArrowheads="1"/>
          </p:cNvSpPr>
          <p:nvPr>
            <p:ph type="body" idx="1"/>
          </p:nvPr>
        </p:nvSpPr>
        <p:spPr/>
        <p:txBody>
          <a:bodyPr/>
          <a:lstStyle/>
          <a:p>
            <a:r>
              <a:rPr lang="en-US" sz="3600" dirty="0" smtClean="0"/>
              <a:t>The experienced clinician</a:t>
            </a:r>
            <a:endParaRPr lang="en-US" sz="3600" dirty="0"/>
          </a:p>
          <a:p>
            <a:r>
              <a:rPr lang="en-US" sz="3600" dirty="0"/>
              <a:t>The </a:t>
            </a:r>
            <a:r>
              <a:rPr lang="en-US" sz="3600" dirty="0" smtClean="0"/>
              <a:t>experienced researcher</a:t>
            </a:r>
            <a:endParaRPr lang="en-US" sz="3600" dirty="0"/>
          </a:p>
          <a:p>
            <a:r>
              <a:rPr lang="en-US" sz="3600" dirty="0" smtClean="0"/>
              <a:t>The experienced teacher</a:t>
            </a:r>
            <a:endParaRPr lang="en-US" sz="3600" dirty="0"/>
          </a:p>
          <a:p>
            <a:r>
              <a:rPr lang="en-US" sz="3600" dirty="0"/>
              <a:t>The more experienced colleague</a:t>
            </a:r>
          </a:p>
          <a:p>
            <a:r>
              <a:rPr lang="en-US" sz="3600" dirty="0"/>
              <a:t>Your mother</a:t>
            </a:r>
            <a:endParaRPr lang="en-US" dirty="0"/>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9132</TotalTime>
  <Words>4892</Words>
  <Application>Microsoft Office PowerPoint</Application>
  <PresentationFormat>On-screen Show (4:3)</PresentationFormat>
  <Paragraphs>448</Paragraphs>
  <Slides>125</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125</vt:i4>
      </vt:variant>
    </vt:vector>
  </HeadingPairs>
  <TitlesOfParts>
    <vt:vector size="127" baseType="lpstr">
      <vt:lpstr>Default Design</vt:lpstr>
      <vt:lpstr>WizFlow Diagram</vt:lpstr>
      <vt:lpstr>A Clinician’s Appreciation of Evidence Based Practice</vt:lpstr>
      <vt:lpstr>Science and Physical Therapy</vt:lpstr>
      <vt:lpstr>Slide 3</vt:lpstr>
      <vt:lpstr>Slide 4</vt:lpstr>
      <vt:lpstr>Slide 5</vt:lpstr>
      <vt:lpstr>If a man is offered a fact which goes against his instincts, he will scrutinize it closely, and unless the evidence is overwhelming, he will refuse to believe it. If on the other hand he is offered something which affords a reason for acting in accordance to his instincts, he will accept it even on the slightest evidence..  Bertrand Russell </vt:lpstr>
      <vt:lpstr>Definitions</vt:lpstr>
      <vt:lpstr>Evidence</vt:lpstr>
      <vt:lpstr>Fact</vt:lpstr>
      <vt:lpstr>Proof</vt:lpstr>
      <vt:lpstr>Scientific Principle</vt:lpstr>
      <vt:lpstr>Scientific Principle</vt:lpstr>
      <vt:lpstr>Scientific Principle</vt:lpstr>
      <vt:lpstr>Scientific Law</vt:lpstr>
      <vt:lpstr>Scientific Law</vt:lpstr>
      <vt:lpstr>Scientific Law Example</vt:lpstr>
      <vt:lpstr>Theory</vt:lpstr>
      <vt:lpstr>Theory</vt:lpstr>
      <vt:lpstr>Theory</vt:lpstr>
      <vt:lpstr>Theory</vt:lpstr>
      <vt:lpstr>Theory Operational Definition </vt:lpstr>
      <vt:lpstr>Scientific Law and Theory</vt:lpstr>
      <vt:lpstr>Hypothesis</vt:lpstr>
      <vt:lpstr>Hypothesis</vt:lpstr>
      <vt:lpstr>Model</vt:lpstr>
      <vt:lpstr>Model</vt:lpstr>
      <vt:lpstr>Model</vt:lpstr>
      <vt:lpstr>Examples of a Model</vt:lpstr>
      <vt:lpstr>The Requirements for a Model of Mechanical Low Back Pain</vt:lpstr>
      <vt:lpstr>Mechanical Low Back Pain Models</vt:lpstr>
      <vt:lpstr>Slide 31</vt:lpstr>
      <vt:lpstr>Slide 32</vt:lpstr>
      <vt:lpstr>What is Evidence Based Practice</vt:lpstr>
      <vt:lpstr>Types of Evidence</vt:lpstr>
      <vt:lpstr>Criterion Used to demonstrate the accuracy of a measuring procedure or device by comparing it with another procedure which has been demonstrated to be valid</vt:lpstr>
      <vt:lpstr>Construct</vt:lpstr>
      <vt:lpstr>Face</vt:lpstr>
      <vt:lpstr>Content</vt:lpstr>
      <vt:lpstr>Reporting Information</vt:lpstr>
      <vt:lpstr>Single Study Report</vt:lpstr>
      <vt:lpstr>Systematic Review </vt:lpstr>
      <vt:lpstr>Systematic Review </vt:lpstr>
      <vt:lpstr>Metanalysis</vt:lpstr>
      <vt:lpstr>Slide 44</vt:lpstr>
      <vt:lpstr>Experiential</vt:lpstr>
      <vt:lpstr>Slide 46</vt:lpstr>
      <vt:lpstr>Slide 47</vt:lpstr>
      <vt:lpstr>Slide 48</vt:lpstr>
      <vt:lpstr>Slide 49</vt:lpstr>
      <vt:lpstr>Slide 50</vt:lpstr>
      <vt:lpstr>Slide 51</vt:lpstr>
      <vt:lpstr>Slide 52</vt:lpstr>
      <vt:lpstr>Averages suck in clinical physical therapy. The chances of you meeting an average patient is just about nil, but you are led to believe that he/she is out there and will certainly enter your care more commonly than the non-average. </vt:lpstr>
      <vt:lpstr>Slide 54</vt:lpstr>
      <vt:lpstr>Slide 55</vt:lpstr>
      <vt:lpstr>Slide 56</vt:lpstr>
      <vt:lpstr>Slide 57</vt:lpstr>
      <vt:lpstr>Part 2 A Paradigm Shift?</vt:lpstr>
      <vt:lpstr>Slide 59</vt:lpstr>
      <vt:lpstr>Slide 60</vt:lpstr>
      <vt:lpstr>Slide 61</vt:lpstr>
      <vt:lpstr>Slide 62</vt:lpstr>
      <vt:lpstr>Slide 63</vt:lpstr>
      <vt:lpstr>Assessing the Evidence</vt:lpstr>
      <vt:lpstr>Slide 65</vt:lpstr>
      <vt:lpstr>The Literature</vt:lpstr>
      <vt:lpstr>Obtaining the Paper</vt:lpstr>
      <vt:lpstr>Slide 68</vt:lpstr>
      <vt:lpstr>Slide 69</vt:lpstr>
      <vt:lpstr>Slide 70</vt:lpstr>
      <vt:lpstr>Assessing the Literature</vt:lpstr>
      <vt:lpstr>Assessing the Literature</vt:lpstr>
      <vt:lpstr>Publication Problems</vt:lpstr>
      <vt:lpstr>Publication Problems</vt:lpstr>
      <vt:lpstr>Slide 75</vt:lpstr>
      <vt:lpstr>Slide 76</vt:lpstr>
      <vt:lpstr>Slide 77</vt:lpstr>
      <vt:lpstr>Slide 78</vt:lpstr>
      <vt:lpstr>Slide 79</vt:lpstr>
      <vt:lpstr>Slide 80</vt:lpstr>
      <vt:lpstr>Slide 81</vt:lpstr>
      <vt:lpstr>Slide 82</vt:lpstr>
      <vt:lpstr>Metanalysis</vt:lpstr>
      <vt:lpstr>Metanalysis</vt:lpstr>
      <vt:lpstr>Systematic Reviews</vt:lpstr>
      <vt:lpstr>Slide 86</vt:lpstr>
      <vt:lpstr>Slide 87</vt:lpstr>
      <vt:lpstr>Two Results and Conclusions</vt:lpstr>
      <vt:lpstr>Two Results and Conclusions</vt:lpstr>
      <vt:lpstr>Two Results and Conclusions</vt:lpstr>
      <vt:lpstr>Slide 91</vt:lpstr>
      <vt:lpstr>Slide 92</vt:lpstr>
      <vt:lpstr>Slide 93</vt:lpstr>
      <vt:lpstr>Slide 94</vt:lpstr>
      <vt:lpstr>Slide 95</vt:lpstr>
      <vt:lpstr>Slide 96</vt:lpstr>
      <vt:lpstr>Authority/Expert</vt:lpstr>
      <vt:lpstr>Slide 98</vt:lpstr>
      <vt:lpstr>Authority/Expert</vt:lpstr>
      <vt:lpstr>Authority/Expert</vt:lpstr>
      <vt:lpstr>Slide 101</vt:lpstr>
      <vt:lpstr>Slide 102</vt:lpstr>
      <vt:lpstr>Slide 103</vt:lpstr>
      <vt:lpstr>Slide 104</vt:lpstr>
      <vt:lpstr>Slide 105</vt:lpstr>
      <vt:lpstr>Slide 106</vt:lpstr>
      <vt:lpstr>Slide 107</vt:lpstr>
      <vt:lpstr>Teachers</vt:lpstr>
      <vt:lpstr>Slide 109</vt:lpstr>
      <vt:lpstr>From Informed Speculation to Validity</vt:lpstr>
      <vt:lpstr>Slide 111</vt:lpstr>
      <vt:lpstr>Slide 112</vt:lpstr>
      <vt:lpstr>Slide 113</vt:lpstr>
      <vt:lpstr>Slide 114</vt:lpstr>
      <vt:lpstr>Scientific Practice</vt:lpstr>
      <vt:lpstr>Slide 116</vt:lpstr>
      <vt:lpstr>Slide 117</vt:lpstr>
      <vt:lpstr>Slide 118</vt:lpstr>
      <vt:lpstr>Slide 119</vt:lpstr>
      <vt:lpstr>Slide 120</vt:lpstr>
      <vt:lpstr>Slide 121</vt:lpstr>
      <vt:lpstr>Slide 122</vt:lpstr>
      <vt:lpstr>Slide 123</vt:lpstr>
      <vt:lpstr>Slide 124</vt:lpstr>
      <vt:lpstr>Slide 125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Clinical Appreciation of Evidence Based Practice</dc:title>
  <dc:creator>Jim</dc:creator>
  <cp:lastModifiedBy>Jim</cp:lastModifiedBy>
  <cp:revision>105</cp:revision>
  <dcterms:created xsi:type="dcterms:W3CDTF">2005-01-05T16:00:14Z</dcterms:created>
  <dcterms:modified xsi:type="dcterms:W3CDTF">2019-11-28T23:04:22Z</dcterms:modified>
</cp:coreProperties>
</file>