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7"/>
  </p:notesMasterIdLst>
  <p:sldIdLst>
    <p:sldId id="359" r:id="rId2"/>
    <p:sldId id="285" r:id="rId3"/>
    <p:sldId id="391" r:id="rId4"/>
    <p:sldId id="394" r:id="rId5"/>
    <p:sldId id="395" r:id="rId6"/>
    <p:sldId id="397" r:id="rId7"/>
    <p:sldId id="398" r:id="rId8"/>
    <p:sldId id="399" r:id="rId9"/>
    <p:sldId id="400" r:id="rId10"/>
    <p:sldId id="401" r:id="rId11"/>
    <p:sldId id="338" r:id="rId12"/>
    <p:sldId id="273" r:id="rId13"/>
    <p:sldId id="392" r:id="rId14"/>
    <p:sldId id="282" r:id="rId15"/>
    <p:sldId id="402" r:id="rId16"/>
    <p:sldId id="403" r:id="rId17"/>
    <p:sldId id="279" r:id="rId18"/>
    <p:sldId id="314" r:id="rId19"/>
    <p:sldId id="316" r:id="rId20"/>
    <p:sldId id="272" r:id="rId21"/>
    <p:sldId id="274" r:id="rId22"/>
    <p:sldId id="275" r:id="rId23"/>
    <p:sldId id="269" r:id="rId24"/>
    <p:sldId id="270" r:id="rId25"/>
    <p:sldId id="342" r:id="rId26"/>
    <p:sldId id="356" r:id="rId27"/>
    <p:sldId id="360" r:id="rId28"/>
    <p:sldId id="357" r:id="rId29"/>
    <p:sldId id="358" r:id="rId30"/>
    <p:sldId id="261" r:id="rId31"/>
    <p:sldId id="257" r:id="rId32"/>
    <p:sldId id="284" r:id="rId33"/>
    <p:sldId id="265" r:id="rId34"/>
    <p:sldId id="286" r:id="rId35"/>
    <p:sldId id="287" r:id="rId36"/>
    <p:sldId id="289" r:id="rId37"/>
    <p:sldId id="404" r:id="rId38"/>
    <p:sldId id="263" r:id="rId39"/>
    <p:sldId id="262" r:id="rId40"/>
    <p:sldId id="405" r:id="rId41"/>
    <p:sldId id="268" r:id="rId42"/>
    <p:sldId id="266" r:id="rId43"/>
    <p:sldId id="294" r:id="rId44"/>
    <p:sldId id="345" r:id="rId45"/>
    <p:sldId id="297" r:id="rId46"/>
    <p:sldId id="313" r:id="rId47"/>
    <p:sldId id="298" r:id="rId48"/>
    <p:sldId id="299" r:id="rId49"/>
    <p:sldId id="302" r:id="rId50"/>
    <p:sldId id="301" r:id="rId51"/>
    <p:sldId id="303" r:id="rId52"/>
    <p:sldId id="349" r:id="rId53"/>
    <p:sldId id="351" r:id="rId54"/>
    <p:sldId id="350" r:id="rId55"/>
    <p:sldId id="296" r:id="rId56"/>
    <p:sldId id="308" r:id="rId57"/>
    <p:sldId id="307" r:id="rId58"/>
    <p:sldId id="309" r:id="rId59"/>
    <p:sldId id="311" r:id="rId60"/>
    <p:sldId id="319" r:id="rId61"/>
    <p:sldId id="320" r:id="rId62"/>
    <p:sldId id="367" r:id="rId63"/>
    <p:sldId id="322" r:id="rId64"/>
    <p:sldId id="323" r:id="rId65"/>
    <p:sldId id="365" r:id="rId66"/>
    <p:sldId id="364" r:id="rId67"/>
    <p:sldId id="366" r:id="rId68"/>
    <p:sldId id="368" r:id="rId69"/>
    <p:sldId id="371" r:id="rId70"/>
    <p:sldId id="369" r:id="rId71"/>
    <p:sldId id="325" r:id="rId72"/>
    <p:sldId id="381" r:id="rId73"/>
    <p:sldId id="389" r:id="rId74"/>
    <p:sldId id="390" r:id="rId75"/>
    <p:sldId id="406"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8AD76B-E7C1-4D5F-8AAC-5C57A1635FA3}" v="42" dt="2019-11-24T17:47:06.3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56"/>
    <p:restoredTop sz="94580"/>
  </p:normalViewPr>
  <p:slideViewPr>
    <p:cSldViewPr snapToGrid="0" snapToObjects="1">
      <p:cViewPr varScale="1">
        <p:scale>
          <a:sx n="68" d="100"/>
          <a:sy n="68" d="100"/>
        </p:scale>
        <p:origin x="936" y="6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6E15B2-8FF3-C847-822C-76BBA09895B2}" type="datetimeFigureOut">
              <a:rPr lang="en-US" smtClean="0"/>
              <a:t>11/24/2019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D50F8A-39A5-F346-A358-9EB21B047B0F}" type="slidenum">
              <a:rPr lang="en-US" smtClean="0"/>
              <a:t>‹#›</a:t>
            </a:fld>
            <a:endParaRPr lang="en-US"/>
          </a:p>
        </p:txBody>
      </p:sp>
    </p:spTree>
    <p:extLst>
      <p:ext uri="{BB962C8B-B14F-4D97-AF65-F5344CB8AC3E}">
        <p14:creationId xmlns:p14="http://schemas.microsoft.com/office/powerpoint/2010/main" val="1419394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conditions can cause </a:t>
            </a:r>
            <a:r>
              <a:rPr lang="en-US" dirty="0" err="1"/>
              <a:t>generalised</a:t>
            </a:r>
            <a:r>
              <a:rPr lang="en-US" dirty="0"/>
              <a:t> heel pain.</a:t>
            </a:r>
          </a:p>
          <a:p>
            <a:endParaRPr lang="en-US" dirty="0"/>
          </a:p>
        </p:txBody>
      </p:sp>
      <p:sp>
        <p:nvSpPr>
          <p:cNvPr id="4" name="Slide Number Placeholder 3"/>
          <p:cNvSpPr>
            <a:spLocks noGrp="1"/>
          </p:cNvSpPr>
          <p:nvPr>
            <p:ph type="sldNum" sz="quarter" idx="5"/>
          </p:nvPr>
        </p:nvSpPr>
        <p:spPr/>
        <p:txBody>
          <a:bodyPr/>
          <a:lstStyle/>
          <a:p>
            <a:fld id="{CDD50F8A-39A5-F346-A358-9EB21B047B0F}" type="slidenum">
              <a:rPr lang="en-US" smtClean="0"/>
              <a:t>3</a:t>
            </a:fld>
            <a:endParaRPr lang="en-US"/>
          </a:p>
        </p:txBody>
      </p:sp>
    </p:spTree>
    <p:extLst>
      <p:ext uri="{BB962C8B-B14F-4D97-AF65-F5344CB8AC3E}">
        <p14:creationId xmlns:p14="http://schemas.microsoft.com/office/powerpoint/2010/main" val="2563680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from</a:t>
            </a:r>
            <a:r>
              <a:rPr lang="en-US" baseline="0" dirty="0"/>
              <a:t> this review, the values of the various imaging for stress/pathological fractures varies widely across studies and from region to region. </a:t>
            </a:r>
            <a:r>
              <a:rPr lang="en-US" dirty="0"/>
              <a:t>X-rays are not terribly sensitive for</a:t>
            </a:r>
            <a:r>
              <a:rPr lang="en-US" baseline="0" dirty="0"/>
              <a:t> either stress or pathological fractures. Bone scanning may be extremely sensitive but also includes other “hot” conditions such as infections and so is not very specific. MRI is the gold standard and when associated with the clinical picture US works well also. </a:t>
            </a:r>
            <a:endParaRPr lang="en-US" dirty="0"/>
          </a:p>
          <a:p>
            <a:endParaRPr lang="en-US" dirty="0"/>
          </a:p>
        </p:txBody>
      </p:sp>
      <p:sp>
        <p:nvSpPr>
          <p:cNvPr id="4" name="Slide Number Placeholder 3"/>
          <p:cNvSpPr>
            <a:spLocks noGrp="1"/>
          </p:cNvSpPr>
          <p:nvPr>
            <p:ph type="sldNum" sz="quarter" idx="5"/>
          </p:nvPr>
        </p:nvSpPr>
        <p:spPr/>
        <p:txBody>
          <a:bodyPr/>
          <a:lstStyle/>
          <a:p>
            <a:fld id="{CDD50F8A-39A5-F346-A358-9EB21B047B0F}" type="slidenum">
              <a:rPr lang="en-US" smtClean="0"/>
              <a:t>14</a:t>
            </a:fld>
            <a:endParaRPr lang="en-US"/>
          </a:p>
        </p:txBody>
      </p:sp>
    </p:spTree>
    <p:extLst>
      <p:ext uri="{BB962C8B-B14F-4D97-AF65-F5344CB8AC3E}">
        <p14:creationId xmlns:p14="http://schemas.microsoft.com/office/powerpoint/2010/main" val="2126909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from</a:t>
            </a:r>
            <a:r>
              <a:rPr lang="en-US" baseline="0" dirty="0"/>
              <a:t> this review, the values of the various imaging for stress/pathological fractures varies widely across studies and from region to region. </a:t>
            </a:r>
            <a:r>
              <a:rPr lang="en-US" dirty="0"/>
              <a:t>X-rays are not terribly sensitive for</a:t>
            </a:r>
            <a:r>
              <a:rPr lang="en-US" baseline="0" dirty="0"/>
              <a:t> either stress or pathological fractures. Bone scanning may be extremely sensitive but also includes other “hot” conditions such as infections and so is not very specific. MRI is the gold standard and when associated with the clinical picture US works well also. </a:t>
            </a:r>
            <a:endParaRPr lang="en-US" dirty="0"/>
          </a:p>
          <a:p>
            <a:endParaRPr lang="en-US" dirty="0"/>
          </a:p>
        </p:txBody>
      </p:sp>
      <p:sp>
        <p:nvSpPr>
          <p:cNvPr id="4" name="Slide Number Placeholder 3"/>
          <p:cNvSpPr>
            <a:spLocks noGrp="1"/>
          </p:cNvSpPr>
          <p:nvPr>
            <p:ph type="sldNum" sz="quarter" idx="5"/>
          </p:nvPr>
        </p:nvSpPr>
        <p:spPr/>
        <p:txBody>
          <a:bodyPr/>
          <a:lstStyle/>
          <a:p>
            <a:fld id="{CDD50F8A-39A5-F346-A358-9EB21B047B0F}" type="slidenum">
              <a:rPr lang="en-US" smtClean="0"/>
              <a:t>15</a:t>
            </a:fld>
            <a:endParaRPr lang="en-US"/>
          </a:p>
        </p:txBody>
      </p:sp>
    </p:spTree>
    <p:extLst>
      <p:ext uri="{BB962C8B-B14F-4D97-AF65-F5344CB8AC3E}">
        <p14:creationId xmlns:p14="http://schemas.microsoft.com/office/powerpoint/2010/main" val="3671560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as usual the imaging must follow a clinical diagnosis based on the onset of pain, activity </a:t>
            </a:r>
            <a:r>
              <a:rPr lang="en-US" dirty="0" err="1"/>
              <a:t>habbits</a:t>
            </a:r>
            <a:r>
              <a:rPr lang="en-US" dirty="0"/>
              <a:t>, clinical exam and interpretation of these exams so that it makes sense and does not result in bias.</a:t>
            </a:r>
          </a:p>
        </p:txBody>
      </p:sp>
      <p:sp>
        <p:nvSpPr>
          <p:cNvPr id="4" name="Slide Number Placeholder 3"/>
          <p:cNvSpPr>
            <a:spLocks noGrp="1"/>
          </p:cNvSpPr>
          <p:nvPr>
            <p:ph type="sldNum" sz="quarter" idx="5"/>
          </p:nvPr>
        </p:nvSpPr>
        <p:spPr/>
        <p:txBody>
          <a:bodyPr/>
          <a:lstStyle/>
          <a:p>
            <a:fld id="{CDD50F8A-39A5-F346-A358-9EB21B047B0F}" type="slidenum">
              <a:rPr lang="en-US" smtClean="0"/>
              <a:t>16</a:t>
            </a:fld>
            <a:endParaRPr lang="en-US"/>
          </a:p>
        </p:txBody>
      </p:sp>
    </p:spTree>
    <p:extLst>
      <p:ext uri="{BB962C8B-B14F-4D97-AF65-F5344CB8AC3E}">
        <p14:creationId xmlns:p14="http://schemas.microsoft.com/office/powerpoint/2010/main" val="3741983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it is a bit of a tangent to the foot but it gives background.</a:t>
            </a:r>
          </a:p>
        </p:txBody>
      </p:sp>
      <p:sp>
        <p:nvSpPr>
          <p:cNvPr id="4" name="Slide Number Placeholder 3"/>
          <p:cNvSpPr>
            <a:spLocks noGrp="1"/>
          </p:cNvSpPr>
          <p:nvPr>
            <p:ph type="sldNum" sz="quarter" idx="5"/>
          </p:nvPr>
        </p:nvSpPr>
        <p:spPr/>
        <p:txBody>
          <a:bodyPr/>
          <a:lstStyle/>
          <a:p>
            <a:fld id="{CDD50F8A-39A5-F346-A358-9EB21B047B0F}" type="slidenum">
              <a:rPr lang="en-US" smtClean="0"/>
              <a:t>17</a:t>
            </a:fld>
            <a:endParaRPr lang="en-US"/>
          </a:p>
        </p:txBody>
      </p:sp>
    </p:spTree>
    <p:extLst>
      <p:ext uri="{BB962C8B-B14F-4D97-AF65-F5344CB8AC3E}">
        <p14:creationId xmlns:p14="http://schemas.microsoft.com/office/powerpoint/2010/main" val="197940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of these modalities have the level of criterion validity that might be wished for but they all do have some evidence and for the most part (with the exceptions of risk and Shockwave, slightly higher risk than all except surgery) are cheap and low risk. </a:t>
            </a:r>
          </a:p>
        </p:txBody>
      </p:sp>
      <p:sp>
        <p:nvSpPr>
          <p:cNvPr id="4" name="Slide Number Placeholder 3"/>
          <p:cNvSpPr>
            <a:spLocks noGrp="1"/>
          </p:cNvSpPr>
          <p:nvPr>
            <p:ph type="sldNum" sz="quarter" idx="5"/>
          </p:nvPr>
        </p:nvSpPr>
        <p:spPr/>
        <p:txBody>
          <a:bodyPr/>
          <a:lstStyle/>
          <a:p>
            <a:fld id="{CDD50F8A-39A5-F346-A358-9EB21B047B0F}" type="slidenum">
              <a:rPr lang="en-US" smtClean="0"/>
              <a:t>18</a:t>
            </a:fld>
            <a:endParaRPr lang="en-US"/>
          </a:p>
        </p:txBody>
      </p:sp>
    </p:spTree>
    <p:extLst>
      <p:ext uri="{BB962C8B-B14F-4D97-AF65-F5344CB8AC3E}">
        <p14:creationId xmlns:p14="http://schemas.microsoft.com/office/powerpoint/2010/main" val="380428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stress fracture of the 5</a:t>
            </a:r>
            <a:r>
              <a:rPr lang="en-US" baseline="30000" dirty="0"/>
              <a:t>th</a:t>
            </a:r>
            <a:r>
              <a:rPr lang="en-US" dirty="0"/>
              <a:t>. </a:t>
            </a:r>
            <a:r>
              <a:rPr lang="en-US" dirty="0" err="1"/>
              <a:t>Metarsal</a:t>
            </a:r>
            <a:r>
              <a:rPr lang="en-US" dirty="0"/>
              <a:t>. </a:t>
            </a:r>
          </a:p>
        </p:txBody>
      </p:sp>
      <p:sp>
        <p:nvSpPr>
          <p:cNvPr id="4" name="Slide Number Placeholder 3"/>
          <p:cNvSpPr>
            <a:spLocks noGrp="1"/>
          </p:cNvSpPr>
          <p:nvPr>
            <p:ph type="sldNum" sz="quarter" idx="5"/>
          </p:nvPr>
        </p:nvSpPr>
        <p:spPr/>
        <p:txBody>
          <a:bodyPr/>
          <a:lstStyle/>
          <a:p>
            <a:fld id="{CDD50F8A-39A5-F346-A358-9EB21B047B0F}" type="slidenum">
              <a:rPr lang="en-US" smtClean="0"/>
              <a:t>19</a:t>
            </a:fld>
            <a:endParaRPr lang="en-US"/>
          </a:p>
        </p:txBody>
      </p:sp>
    </p:spTree>
    <p:extLst>
      <p:ext uri="{BB962C8B-B14F-4D97-AF65-F5344CB8AC3E}">
        <p14:creationId xmlns:p14="http://schemas.microsoft.com/office/powerpoint/2010/main" val="1499237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D50F8A-39A5-F346-A358-9EB21B047B0F}" type="slidenum">
              <a:rPr lang="en-US" smtClean="0"/>
              <a:t>20</a:t>
            </a:fld>
            <a:endParaRPr lang="en-US"/>
          </a:p>
        </p:txBody>
      </p:sp>
    </p:spTree>
    <p:extLst>
      <p:ext uri="{BB962C8B-B14F-4D97-AF65-F5344CB8AC3E}">
        <p14:creationId xmlns:p14="http://schemas.microsoft.com/office/powerpoint/2010/main" val="1424364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a:t>
            </a:r>
          </a:p>
        </p:txBody>
      </p:sp>
      <p:sp>
        <p:nvSpPr>
          <p:cNvPr id="4" name="Slide Number Placeholder 3"/>
          <p:cNvSpPr>
            <a:spLocks noGrp="1"/>
          </p:cNvSpPr>
          <p:nvPr>
            <p:ph type="sldNum" sz="quarter" idx="5"/>
          </p:nvPr>
        </p:nvSpPr>
        <p:spPr/>
        <p:txBody>
          <a:bodyPr/>
          <a:lstStyle/>
          <a:p>
            <a:fld id="{CDD50F8A-39A5-F346-A358-9EB21B047B0F}" type="slidenum">
              <a:rPr lang="en-US" smtClean="0"/>
              <a:t>23</a:t>
            </a:fld>
            <a:endParaRPr lang="en-US"/>
          </a:p>
        </p:txBody>
      </p:sp>
    </p:spTree>
    <p:extLst>
      <p:ext uri="{BB962C8B-B14F-4D97-AF65-F5344CB8AC3E}">
        <p14:creationId xmlns:p14="http://schemas.microsoft.com/office/powerpoint/2010/main" val="407920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X-ray</a:t>
            </a:r>
          </a:p>
        </p:txBody>
      </p:sp>
      <p:sp>
        <p:nvSpPr>
          <p:cNvPr id="4" name="Slide Number Placeholder 3"/>
          <p:cNvSpPr>
            <a:spLocks noGrp="1"/>
          </p:cNvSpPr>
          <p:nvPr>
            <p:ph type="sldNum" sz="quarter" idx="5"/>
          </p:nvPr>
        </p:nvSpPr>
        <p:spPr/>
        <p:txBody>
          <a:bodyPr/>
          <a:lstStyle/>
          <a:p>
            <a:fld id="{CDD50F8A-39A5-F346-A358-9EB21B047B0F}" type="slidenum">
              <a:rPr lang="en-US" smtClean="0"/>
              <a:t>24</a:t>
            </a:fld>
            <a:endParaRPr lang="en-US"/>
          </a:p>
        </p:txBody>
      </p:sp>
    </p:spTree>
    <p:extLst>
      <p:ext uri="{BB962C8B-B14F-4D97-AF65-F5344CB8AC3E}">
        <p14:creationId xmlns:p14="http://schemas.microsoft.com/office/powerpoint/2010/main" val="2015809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Bone scan</a:t>
            </a:r>
          </a:p>
        </p:txBody>
      </p:sp>
      <p:sp>
        <p:nvSpPr>
          <p:cNvPr id="4" name="Slide Number Placeholder 3"/>
          <p:cNvSpPr>
            <a:spLocks noGrp="1"/>
          </p:cNvSpPr>
          <p:nvPr>
            <p:ph type="sldNum" sz="quarter" idx="5"/>
          </p:nvPr>
        </p:nvSpPr>
        <p:spPr/>
        <p:txBody>
          <a:bodyPr/>
          <a:lstStyle/>
          <a:p>
            <a:fld id="{CDD50F8A-39A5-F346-A358-9EB21B047B0F}" type="slidenum">
              <a:rPr lang="en-US" smtClean="0"/>
              <a:t>25</a:t>
            </a:fld>
            <a:endParaRPr lang="en-US"/>
          </a:p>
        </p:txBody>
      </p:sp>
    </p:spTree>
    <p:extLst>
      <p:ext uri="{BB962C8B-B14F-4D97-AF65-F5344CB8AC3E}">
        <p14:creationId xmlns:p14="http://schemas.microsoft.com/office/powerpoint/2010/main" val="1824595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Plantar fasciitis</a:t>
            </a:r>
            <a:r>
              <a:rPr lang="en-US" baseline="0" dirty="0"/>
              <a:t> is not included because the pain is specific to another area.</a:t>
            </a:r>
            <a:endParaRPr lang="en-US" dirty="0"/>
          </a:p>
          <a:p>
            <a:endParaRPr lang="en-US" dirty="0"/>
          </a:p>
        </p:txBody>
      </p:sp>
      <p:sp>
        <p:nvSpPr>
          <p:cNvPr id="4" name="Slide Number Placeholder 3"/>
          <p:cNvSpPr>
            <a:spLocks noGrp="1"/>
          </p:cNvSpPr>
          <p:nvPr>
            <p:ph type="sldNum" sz="quarter" idx="5"/>
          </p:nvPr>
        </p:nvSpPr>
        <p:spPr/>
        <p:txBody>
          <a:bodyPr/>
          <a:lstStyle/>
          <a:p>
            <a:fld id="{CDD50F8A-39A5-F346-A358-9EB21B047B0F}" type="slidenum">
              <a:rPr lang="en-US" smtClean="0"/>
              <a:t>4</a:t>
            </a:fld>
            <a:endParaRPr lang="en-US"/>
          </a:p>
        </p:txBody>
      </p:sp>
    </p:spTree>
    <p:extLst>
      <p:ext uri="{BB962C8B-B14F-4D97-AF65-F5344CB8AC3E}">
        <p14:creationId xmlns:p14="http://schemas.microsoft.com/office/powerpoint/2010/main" val="2075119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Overuse of the Achilles tendon pulling on the apophysis. </a:t>
            </a:r>
          </a:p>
        </p:txBody>
      </p:sp>
      <p:sp>
        <p:nvSpPr>
          <p:cNvPr id="4" name="Slide Number Placeholder 3"/>
          <p:cNvSpPr>
            <a:spLocks noGrp="1"/>
          </p:cNvSpPr>
          <p:nvPr>
            <p:ph type="sldNum" sz="quarter" idx="5"/>
          </p:nvPr>
        </p:nvSpPr>
        <p:spPr/>
        <p:txBody>
          <a:bodyPr/>
          <a:lstStyle/>
          <a:p>
            <a:fld id="{CDD50F8A-39A5-F346-A358-9EB21B047B0F}" type="slidenum">
              <a:rPr lang="en-US" smtClean="0"/>
              <a:t>26</a:t>
            </a:fld>
            <a:endParaRPr lang="en-US"/>
          </a:p>
        </p:txBody>
      </p:sp>
    </p:spTree>
    <p:extLst>
      <p:ext uri="{BB962C8B-B14F-4D97-AF65-F5344CB8AC3E}">
        <p14:creationId xmlns:p14="http://schemas.microsoft.com/office/powerpoint/2010/main" val="2462069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Atypical adolescent; active! </a:t>
            </a:r>
          </a:p>
        </p:txBody>
      </p:sp>
      <p:sp>
        <p:nvSpPr>
          <p:cNvPr id="4" name="Slide Number Placeholder 3"/>
          <p:cNvSpPr>
            <a:spLocks noGrp="1"/>
          </p:cNvSpPr>
          <p:nvPr>
            <p:ph type="sldNum" sz="quarter" idx="5"/>
          </p:nvPr>
        </p:nvSpPr>
        <p:spPr/>
        <p:txBody>
          <a:bodyPr/>
          <a:lstStyle/>
          <a:p>
            <a:fld id="{CDD50F8A-39A5-F346-A358-9EB21B047B0F}" type="slidenum">
              <a:rPr lang="en-US" smtClean="0"/>
              <a:t>28</a:t>
            </a:fld>
            <a:endParaRPr lang="en-US"/>
          </a:p>
        </p:txBody>
      </p:sp>
    </p:spTree>
    <p:extLst>
      <p:ext uri="{BB962C8B-B14F-4D97-AF65-F5344CB8AC3E}">
        <p14:creationId xmlns:p14="http://schemas.microsoft.com/office/powerpoint/2010/main" val="2546041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does not get better after a few steps but continues with each step and may worsen. Remember it is inflamed.</a:t>
            </a:r>
          </a:p>
        </p:txBody>
      </p:sp>
      <p:sp>
        <p:nvSpPr>
          <p:cNvPr id="4" name="Slide Number Placeholder 3"/>
          <p:cNvSpPr>
            <a:spLocks noGrp="1"/>
          </p:cNvSpPr>
          <p:nvPr>
            <p:ph type="sldNum" sz="quarter" idx="5"/>
          </p:nvPr>
        </p:nvSpPr>
        <p:spPr/>
        <p:txBody>
          <a:bodyPr/>
          <a:lstStyle/>
          <a:p>
            <a:fld id="{CDD50F8A-39A5-F346-A358-9EB21B047B0F}" type="slidenum">
              <a:rPr lang="en-US" smtClean="0"/>
              <a:t>35</a:t>
            </a:fld>
            <a:endParaRPr lang="en-US"/>
          </a:p>
        </p:txBody>
      </p:sp>
    </p:spTree>
    <p:extLst>
      <p:ext uri="{BB962C8B-B14F-4D97-AF65-F5344CB8AC3E}">
        <p14:creationId xmlns:p14="http://schemas.microsoft.com/office/powerpoint/2010/main" val="2498421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more of what you are familiar and is not inflamed but degenerate. </a:t>
            </a:r>
          </a:p>
        </p:txBody>
      </p:sp>
      <p:sp>
        <p:nvSpPr>
          <p:cNvPr id="4" name="Slide Number Placeholder 3"/>
          <p:cNvSpPr>
            <a:spLocks noGrp="1"/>
          </p:cNvSpPr>
          <p:nvPr>
            <p:ph type="sldNum" sz="quarter" idx="5"/>
          </p:nvPr>
        </p:nvSpPr>
        <p:spPr/>
        <p:txBody>
          <a:bodyPr/>
          <a:lstStyle/>
          <a:p>
            <a:fld id="{CDD50F8A-39A5-F346-A358-9EB21B047B0F}" type="slidenum">
              <a:rPr lang="en-US" smtClean="0"/>
              <a:t>36</a:t>
            </a:fld>
            <a:endParaRPr lang="en-US"/>
          </a:p>
        </p:txBody>
      </p:sp>
    </p:spTree>
    <p:extLst>
      <p:ext uri="{BB962C8B-B14F-4D97-AF65-F5344CB8AC3E}">
        <p14:creationId xmlns:p14="http://schemas.microsoft.com/office/powerpoint/2010/main" val="2692089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Nice clean diagram and a messy dissection. </a:t>
            </a:r>
          </a:p>
        </p:txBody>
      </p:sp>
      <p:sp>
        <p:nvSpPr>
          <p:cNvPr id="4" name="Slide Number Placeholder 3"/>
          <p:cNvSpPr>
            <a:spLocks noGrp="1"/>
          </p:cNvSpPr>
          <p:nvPr>
            <p:ph type="sldNum" sz="quarter" idx="5"/>
          </p:nvPr>
        </p:nvSpPr>
        <p:spPr/>
        <p:txBody>
          <a:bodyPr/>
          <a:lstStyle/>
          <a:p>
            <a:fld id="{CDD50F8A-39A5-F346-A358-9EB21B047B0F}" type="slidenum">
              <a:rPr lang="en-US" smtClean="0"/>
              <a:t>37</a:t>
            </a:fld>
            <a:endParaRPr lang="en-US"/>
          </a:p>
        </p:txBody>
      </p:sp>
    </p:spTree>
    <p:extLst>
      <p:ext uri="{BB962C8B-B14F-4D97-AF65-F5344CB8AC3E}">
        <p14:creationId xmlns:p14="http://schemas.microsoft.com/office/powerpoint/2010/main" val="2922595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mess</a:t>
            </a:r>
          </a:p>
        </p:txBody>
      </p:sp>
      <p:sp>
        <p:nvSpPr>
          <p:cNvPr id="4" name="Slide Number Placeholder 3"/>
          <p:cNvSpPr>
            <a:spLocks noGrp="1"/>
          </p:cNvSpPr>
          <p:nvPr>
            <p:ph type="sldNum" sz="quarter" idx="5"/>
          </p:nvPr>
        </p:nvSpPr>
        <p:spPr/>
        <p:txBody>
          <a:bodyPr/>
          <a:lstStyle/>
          <a:p>
            <a:fld id="{CDD50F8A-39A5-F346-A358-9EB21B047B0F}" type="slidenum">
              <a:rPr lang="en-US" smtClean="0"/>
              <a:t>38</a:t>
            </a:fld>
            <a:endParaRPr lang="en-US"/>
          </a:p>
        </p:txBody>
      </p:sp>
    </p:spTree>
    <p:extLst>
      <p:ext uri="{BB962C8B-B14F-4D97-AF65-F5344CB8AC3E}">
        <p14:creationId xmlns:p14="http://schemas.microsoft.com/office/powerpoint/2010/main" val="2405038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D50F8A-39A5-F346-A358-9EB21B047B0F}" type="slidenum">
              <a:rPr lang="en-US" smtClean="0"/>
              <a:t>39</a:t>
            </a:fld>
            <a:endParaRPr lang="en-US"/>
          </a:p>
        </p:txBody>
      </p:sp>
    </p:spTree>
    <p:extLst>
      <p:ext uri="{BB962C8B-B14F-4D97-AF65-F5344CB8AC3E}">
        <p14:creationId xmlns:p14="http://schemas.microsoft.com/office/powerpoint/2010/main" val="4038525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Various imaging of plantar </a:t>
            </a:r>
            <a:r>
              <a:rPr lang="en-US" dirty="0" err="1"/>
              <a:t>fasciopathy</a:t>
            </a:r>
            <a:r>
              <a:rPr lang="en-US" dirty="0"/>
              <a:t>. The presence of a bone spur simply shows a traction osteophyte not the presence of </a:t>
            </a:r>
            <a:r>
              <a:rPr lang="en-US" dirty="0" err="1"/>
              <a:t>plantafasciopathy</a:t>
            </a:r>
            <a:r>
              <a:rPr lang="en-US" dirty="0"/>
              <a:t>. </a:t>
            </a:r>
          </a:p>
        </p:txBody>
      </p:sp>
      <p:sp>
        <p:nvSpPr>
          <p:cNvPr id="4" name="Slide Number Placeholder 3"/>
          <p:cNvSpPr>
            <a:spLocks noGrp="1"/>
          </p:cNvSpPr>
          <p:nvPr>
            <p:ph type="sldNum" sz="quarter" idx="5"/>
          </p:nvPr>
        </p:nvSpPr>
        <p:spPr/>
        <p:txBody>
          <a:bodyPr/>
          <a:lstStyle/>
          <a:p>
            <a:fld id="{CDD50F8A-39A5-F346-A358-9EB21B047B0F}" type="slidenum">
              <a:rPr lang="en-US" smtClean="0"/>
              <a:t>40</a:t>
            </a:fld>
            <a:endParaRPr lang="en-US"/>
          </a:p>
        </p:txBody>
      </p:sp>
    </p:spTree>
    <p:extLst>
      <p:ext uri="{BB962C8B-B14F-4D97-AF65-F5344CB8AC3E}">
        <p14:creationId xmlns:p14="http://schemas.microsoft.com/office/powerpoint/2010/main" val="26860868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fat pad can be burst, atrophied and inflamed. </a:t>
            </a:r>
          </a:p>
        </p:txBody>
      </p:sp>
      <p:sp>
        <p:nvSpPr>
          <p:cNvPr id="4" name="Slide Number Placeholder 3"/>
          <p:cNvSpPr>
            <a:spLocks noGrp="1"/>
          </p:cNvSpPr>
          <p:nvPr>
            <p:ph type="sldNum" sz="quarter" idx="5"/>
          </p:nvPr>
        </p:nvSpPr>
        <p:spPr/>
        <p:txBody>
          <a:bodyPr/>
          <a:lstStyle/>
          <a:p>
            <a:fld id="{CDD50F8A-39A5-F346-A358-9EB21B047B0F}" type="slidenum">
              <a:rPr lang="en-US" smtClean="0"/>
              <a:t>42</a:t>
            </a:fld>
            <a:endParaRPr lang="en-US"/>
          </a:p>
        </p:txBody>
      </p:sp>
    </p:spTree>
    <p:extLst>
      <p:ext uri="{BB962C8B-B14F-4D97-AF65-F5344CB8AC3E}">
        <p14:creationId xmlns:p14="http://schemas.microsoft.com/office/powerpoint/2010/main" val="4280657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Conditions affecting this area?</a:t>
            </a:r>
          </a:p>
          <a:p>
            <a:endParaRPr lang="en-US" dirty="0"/>
          </a:p>
        </p:txBody>
      </p:sp>
      <p:sp>
        <p:nvSpPr>
          <p:cNvPr id="4" name="Slide Number Placeholder 3"/>
          <p:cNvSpPr>
            <a:spLocks noGrp="1"/>
          </p:cNvSpPr>
          <p:nvPr>
            <p:ph type="sldNum" sz="quarter" idx="5"/>
          </p:nvPr>
        </p:nvSpPr>
        <p:spPr/>
        <p:txBody>
          <a:bodyPr/>
          <a:lstStyle/>
          <a:p>
            <a:fld id="{CDD50F8A-39A5-F346-A358-9EB21B047B0F}" type="slidenum">
              <a:rPr lang="en-US" smtClean="0"/>
              <a:t>5</a:t>
            </a:fld>
            <a:endParaRPr lang="en-US"/>
          </a:p>
        </p:txBody>
      </p:sp>
    </p:spTree>
    <p:extLst>
      <p:ext uri="{BB962C8B-B14F-4D97-AF65-F5344CB8AC3E}">
        <p14:creationId xmlns:p14="http://schemas.microsoft.com/office/powerpoint/2010/main" val="3397324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There’s your plantar</a:t>
            </a:r>
            <a:r>
              <a:rPr lang="en-US" baseline="0" dirty="0"/>
              <a:t> </a:t>
            </a:r>
            <a:r>
              <a:rPr lang="en-US" baseline="0" dirty="0" err="1"/>
              <a:t>faciopathy</a:t>
            </a:r>
            <a:r>
              <a:rPr lang="en-US" baseline="0" dirty="0"/>
              <a:t> (the proper name for undifferentiated plantar fascia pathology). The entire extent of the fascia may also be painful but this goes toe-ward not heel-ward. </a:t>
            </a:r>
            <a:endParaRPr lang="en-US" dirty="0"/>
          </a:p>
          <a:p>
            <a:endParaRPr lang="en-US" dirty="0"/>
          </a:p>
        </p:txBody>
      </p:sp>
      <p:sp>
        <p:nvSpPr>
          <p:cNvPr id="4" name="Slide Number Placeholder 3"/>
          <p:cNvSpPr>
            <a:spLocks noGrp="1"/>
          </p:cNvSpPr>
          <p:nvPr>
            <p:ph type="sldNum" sz="quarter" idx="5"/>
          </p:nvPr>
        </p:nvSpPr>
        <p:spPr/>
        <p:txBody>
          <a:bodyPr/>
          <a:lstStyle/>
          <a:p>
            <a:fld id="{CDD50F8A-39A5-F346-A358-9EB21B047B0F}" type="slidenum">
              <a:rPr lang="en-US" smtClean="0"/>
              <a:t>6</a:t>
            </a:fld>
            <a:endParaRPr lang="en-US"/>
          </a:p>
        </p:txBody>
      </p:sp>
    </p:spTree>
    <p:extLst>
      <p:ext uri="{BB962C8B-B14F-4D97-AF65-F5344CB8AC3E}">
        <p14:creationId xmlns:p14="http://schemas.microsoft.com/office/powerpoint/2010/main" val="3483194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here?</a:t>
            </a:r>
          </a:p>
        </p:txBody>
      </p:sp>
      <p:sp>
        <p:nvSpPr>
          <p:cNvPr id="4" name="Slide Number Placeholder 3"/>
          <p:cNvSpPr>
            <a:spLocks noGrp="1"/>
          </p:cNvSpPr>
          <p:nvPr>
            <p:ph type="sldNum" sz="quarter" idx="5"/>
          </p:nvPr>
        </p:nvSpPr>
        <p:spPr/>
        <p:txBody>
          <a:bodyPr/>
          <a:lstStyle/>
          <a:p>
            <a:fld id="{CDD50F8A-39A5-F346-A358-9EB21B047B0F}" type="slidenum">
              <a:rPr lang="en-US" smtClean="0"/>
              <a:t>7</a:t>
            </a:fld>
            <a:endParaRPr lang="en-US"/>
          </a:p>
        </p:txBody>
      </p:sp>
    </p:spTree>
    <p:extLst>
      <p:ext uri="{BB962C8B-B14F-4D97-AF65-F5344CB8AC3E}">
        <p14:creationId xmlns:p14="http://schemas.microsoft.com/office/powerpoint/2010/main" val="1541225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Across the metatarsals?</a:t>
            </a:r>
          </a:p>
          <a:p>
            <a:endParaRPr lang="en-US" dirty="0"/>
          </a:p>
        </p:txBody>
      </p:sp>
      <p:sp>
        <p:nvSpPr>
          <p:cNvPr id="4" name="Slide Number Placeholder 3"/>
          <p:cNvSpPr>
            <a:spLocks noGrp="1"/>
          </p:cNvSpPr>
          <p:nvPr>
            <p:ph type="sldNum" sz="quarter" idx="5"/>
          </p:nvPr>
        </p:nvSpPr>
        <p:spPr/>
        <p:txBody>
          <a:bodyPr/>
          <a:lstStyle/>
          <a:p>
            <a:fld id="{CDD50F8A-39A5-F346-A358-9EB21B047B0F}" type="slidenum">
              <a:rPr lang="en-US" smtClean="0"/>
              <a:t>9</a:t>
            </a:fld>
            <a:endParaRPr lang="en-US"/>
          </a:p>
        </p:txBody>
      </p:sp>
    </p:spTree>
    <p:extLst>
      <p:ext uri="{BB962C8B-B14F-4D97-AF65-F5344CB8AC3E}">
        <p14:creationId xmlns:p14="http://schemas.microsoft.com/office/powerpoint/2010/main" val="4112611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than you thought?</a:t>
            </a:r>
          </a:p>
        </p:txBody>
      </p:sp>
      <p:sp>
        <p:nvSpPr>
          <p:cNvPr id="4" name="Slide Number Placeholder 3"/>
          <p:cNvSpPr>
            <a:spLocks noGrp="1"/>
          </p:cNvSpPr>
          <p:nvPr>
            <p:ph type="sldNum" sz="quarter" idx="5"/>
          </p:nvPr>
        </p:nvSpPr>
        <p:spPr/>
        <p:txBody>
          <a:bodyPr/>
          <a:lstStyle/>
          <a:p>
            <a:fld id="{CDD50F8A-39A5-F346-A358-9EB21B047B0F}" type="slidenum">
              <a:rPr lang="en-US" smtClean="0"/>
              <a:t>10</a:t>
            </a:fld>
            <a:endParaRPr lang="en-US"/>
          </a:p>
        </p:txBody>
      </p:sp>
    </p:spTree>
    <p:extLst>
      <p:ext uri="{BB962C8B-B14F-4D97-AF65-F5344CB8AC3E}">
        <p14:creationId xmlns:p14="http://schemas.microsoft.com/office/powerpoint/2010/main" val="3370638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pathological fracture,</a:t>
            </a:r>
            <a:r>
              <a:rPr lang="en-US" baseline="0" dirty="0"/>
              <a:t> say due to osteoporosis may be triggered by undue stress but that stress would not have been sufficient to cause a fracture unless the underlying pathology was present. This is true of all pathological fracture in that some stress must kick it off the problem lies in our perception of what stress is </a:t>
            </a:r>
            <a:r>
              <a:rPr lang="en-US" baseline="0" dirty="0" err="1"/>
              <a:t>unde</a:t>
            </a:r>
            <a:r>
              <a:rPr lang="en-US" baseline="0" dirty="0"/>
              <a:t> and what is not. Just because somebody runs 15 miles a day it does not necessary result in a fracture but when osteoporosis is present it may well do. The question is “what is undue”. In the end the only way to be sure that the fracture is not, at least in part, due to predisposing pathology is to search for the pathology, bone density studies and the like, otherwise the diagnoses of stress fracture or pathological fracture is presumptive. </a:t>
            </a:r>
            <a:endParaRPr lang="en-US" dirty="0"/>
          </a:p>
        </p:txBody>
      </p:sp>
      <p:sp>
        <p:nvSpPr>
          <p:cNvPr id="4" name="Slide Number Placeholder 3"/>
          <p:cNvSpPr>
            <a:spLocks noGrp="1"/>
          </p:cNvSpPr>
          <p:nvPr>
            <p:ph type="sldNum" sz="quarter" idx="5"/>
          </p:nvPr>
        </p:nvSpPr>
        <p:spPr/>
        <p:txBody>
          <a:bodyPr/>
          <a:lstStyle/>
          <a:p>
            <a:fld id="{CDD50F8A-39A5-F346-A358-9EB21B047B0F}" type="slidenum">
              <a:rPr lang="en-US" smtClean="0"/>
              <a:t>12</a:t>
            </a:fld>
            <a:endParaRPr lang="en-US"/>
          </a:p>
        </p:txBody>
      </p:sp>
    </p:spTree>
    <p:extLst>
      <p:ext uri="{BB962C8B-B14F-4D97-AF65-F5344CB8AC3E}">
        <p14:creationId xmlns:p14="http://schemas.microsoft.com/office/powerpoint/2010/main" val="125255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stress fractures</a:t>
            </a:r>
            <a:r>
              <a:rPr lang="en-US" baseline="0" dirty="0"/>
              <a:t> do not conform entirely to this and may come on with a sudden onset of severe pain, calcaneal fractures are an example. </a:t>
            </a:r>
            <a:endParaRPr lang="en-US" dirty="0"/>
          </a:p>
          <a:p>
            <a:endParaRPr lang="en-US" dirty="0"/>
          </a:p>
        </p:txBody>
      </p:sp>
      <p:sp>
        <p:nvSpPr>
          <p:cNvPr id="4" name="Slide Number Placeholder 3"/>
          <p:cNvSpPr>
            <a:spLocks noGrp="1"/>
          </p:cNvSpPr>
          <p:nvPr>
            <p:ph type="sldNum" sz="quarter" idx="10"/>
          </p:nvPr>
        </p:nvSpPr>
        <p:spPr/>
        <p:txBody>
          <a:bodyPr/>
          <a:lstStyle/>
          <a:p>
            <a:fld id="{CDD50F8A-39A5-F346-A358-9EB21B047B0F}" type="slidenum">
              <a:rPr lang="en-US" smtClean="0"/>
              <a:t>13</a:t>
            </a:fld>
            <a:endParaRPr lang="en-US"/>
          </a:p>
        </p:txBody>
      </p:sp>
    </p:spTree>
    <p:extLst>
      <p:ext uri="{BB962C8B-B14F-4D97-AF65-F5344CB8AC3E}">
        <p14:creationId xmlns:p14="http://schemas.microsoft.com/office/powerpoint/2010/main" val="1127090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F8CEF5D-4654-A342-88A2-21351A756827}" type="datetimeFigureOut">
              <a:rPr lang="en-US" smtClean="0"/>
              <a:t>11/24/2019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785F9-0547-EF42-B89D-E758CEDC565E}" type="slidenum">
              <a:rPr lang="en-US" smtClean="0"/>
              <a:t>‹#›</a:t>
            </a:fld>
            <a:endParaRPr lang="en-US"/>
          </a:p>
        </p:txBody>
      </p:sp>
    </p:spTree>
    <p:extLst>
      <p:ext uri="{BB962C8B-B14F-4D97-AF65-F5344CB8AC3E}">
        <p14:creationId xmlns:p14="http://schemas.microsoft.com/office/powerpoint/2010/main" val="1746434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8CEF5D-4654-A342-88A2-21351A756827}" type="datetimeFigureOut">
              <a:rPr lang="en-US" smtClean="0"/>
              <a:t>11/24/2019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785F9-0547-EF42-B89D-E758CEDC565E}" type="slidenum">
              <a:rPr lang="en-US" smtClean="0"/>
              <a:t>‹#›</a:t>
            </a:fld>
            <a:endParaRPr lang="en-US"/>
          </a:p>
        </p:txBody>
      </p:sp>
    </p:spTree>
    <p:extLst>
      <p:ext uri="{BB962C8B-B14F-4D97-AF65-F5344CB8AC3E}">
        <p14:creationId xmlns:p14="http://schemas.microsoft.com/office/powerpoint/2010/main" val="42476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8CEF5D-4654-A342-88A2-21351A756827}" type="datetimeFigureOut">
              <a:rPr lang="en-US" smtClean="0"/>
              <a:t>11/24/2019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785F9-0547-EF42-B89D-E758CEDC565E}" type="slidenum">
              <a:rPr lang="en-US" smtClean="0"/>
              <a:t>‹#›</a:t>
            </a:fld>
            <a:endParaRPr lang="en-US"/>
          </a:p>
        </p:txBody>
      </p:sp>
    </p:spTree>
    <p:extLst>
      <p:ext uri="{BB962C8B-B14F-4D97-AF65-F5344CB8AC3E}">
        <p14:creationId xmlns:p14="http://schemas.microsoft.com/office/powerpoint/2010/main" val="939292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8CEF5D-4654-A342-88A2-21351A756827}" type="datetimeFigureOut">
              <a:rPr lang="en-US" smtClean="0"/>
              <a:t>11/24/2019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785F9-0547-EF42-B89D-E758CEDC565E}" type="slidenum">
              <a:rPr lang="en-US" smtClean="0"/>
              <a:t>‹#›</a:t>
            </a:fld>
            <a:endParaRPr lang="en-US"/>
          </a:p>
        </p:txBody>
      </p:sp>
    </p:spTree>
    <p:extLst>
      <p:ext uri="{BB962C8B-B14F-4D97-AF65-F5344CB8AC3E}">
        <p14:creationId xmlns:p14="http://schemas.microsoft.com/office/powerpoint/2010/main" val="514792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8CEF5D-4654-A342-88A2-21351A756827}" type="datetimeFigureOut">
              <a:rPr lang="en-US" smtClean="0"/>
              <a:t>11/24/2019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785F9-0547-EF42-B89D-E758CEDC565E}" type="slidenum">
              <a:rPr lang="en-US" smtClean="0"/>
              <a:t>‹#›</a:t>
            </a:fld>
            <a:endParaRPr lang="en-US"/>
          </a:p>
        </p:txBody>
      </p:sp>
    </p:spTree>
    <p:extLst>
      <p:ext uri="{BB962C8B-B14F-4D97-AF65-F5344CB8AC3E}">
        <p14:creationId xmlns:p14="http://schemas.microsoft.com/office/powerpoint/2010/main" val="2060207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8CEF5D-4654-A342-88A2-21351A756827}" type="datetimeFigureOut">
              <a:rPr lang="en-US" smtClean="0"/>
              <a:t>11/24/2019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785F9-0547-EF42-B89D-E758CEDC565E}" type="slidenum">
              <a:rPr lang="en-US" smtClean="0"/>
              <a:t>‹#›</a:t>
            </a:fld>
            <a:endParaRPr lang="en-US"/>
          </a:p>
        </p:txBody>
      </p:sp>
    </p:spTree>
    <p:extLst>
      <p:ext uri="{BB962C8B-B14F-4D97-AF65-F5344CB8AC3E}">
        <p14:creationId xmlns:p14="http://schemas.microsoft.com/office/powerpoint/2010/main" val="202713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8CEF5D-4654-A342-88A2-21351A756827}" type="datetimeFigureOut">
              <a:rPr lang="en-US" smtClean="0"/>
              <a:t>11/24/2019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7785F9-0547-EF42-B89D-E758CEDC565E}" type="slidenum">
              <a:rPr lang="en-US" smtClean="0"/>
              <a:t>‹#›</a:t>
            </a:fld>
            <a:endParaRPr lang="en-US"/>
          </a:p>
        </p:txBody>
      </p:sp>
    </p:spTree>
    <p:extLst>
      <p:ext uri="{BB962C8B-B14F-4D97-AF65-F5344CB8AC3E}">
        <p14:creationId xmlns:p14="http://schemas.microsoft.com/office/powerpoint/2010/main" val="194641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8CEF5D-4654-A342-88A2-21351A756827}" type="datetimeFigureOut">
              <a:rPr lang="en-US" smtClean="0"/>
              <a:t>11/24/2019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7785F9-0547-EF42-B89D-E758CEDC565E}" type="slidenum">
              <a:rPr lang="en-US" smtClean="0"/>
              <a:t>‹#›</a:t>
            </a:fld>
            <a:endParaRPr lang="en-US"/>
          </a:p>
        </p:txBody>
      </p:sp>
    </p:spTree>
    <p:extLst>
      <p:ext uri="{BB962C8B-B14F-4D97-AF65-F5344CB8AC3E}">
        <p14:creationId xmlns:p14="http://schemas.microsoft.com/office/powerpoint/2010/main" val="714801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8CEF5D-4654-A342-88A2-21351A756827}" type="datetimeFigureOut">
              <a:rPr lang="en-US" smtClean="0"/>
              <a:t>11/24/2019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7785F9-0547-EF42-B89D-E758CEDC565E}" type="slidenum">
              <a:rPr lang="en-US" smtClean="0"/>
              <a:t>‹#›</a:t>
            </a:fld>
            <a:endParaRPr lang="en-US"/>
          </a:p>
        </p:txBody>
      </p:sp>
    </p:spTree>
    <p:extLst>
      <p:ext uri="{BB962C8B-B14F-4D97-AF65-F5344CB8AC3E}">
        <p14:creationId xmlns:p14="http://schemas.microsoft.com/office/powerpoint/2010/main" val="651692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8CEF5D-4654-A342-88A2-21351A756827}" type="datetimeFigureOut">
              <a:rPr lang="en-US" smtClean="0"/>
              <a:t>11/24/2019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785F9-0547-EF42-B89D-E758CEDC565E}" type="slidenum">
              <a:rPr lang="en-US" smtClean="0"/>
              <a:t>‹#›</a:t>
            </a:fld>
            <a:endParaRPr lang="en-US"/>
          </a:p>
        </p:txBody>
      </p:sp>
    </p:spTree>
    <p:extLst>
      <p:ext uri="{BB962C8B-B14F-4D97-AF65-F5344CB8AC3E}">
        <p14:creationId xmlns:p14="http://schemas.microsoft.com/office/powerpoint/2010/main" val="831752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8CEF5D-4654-A342-88A2-21351A756827}" type="datetimeFigureOut">
              <a:rPr lang="en-US" smtClean="0"/>
              <a:t>11/24/2019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785F9-0547-EF42-B89D-E758CEDC565E}" type="slidenum">
              <a:rPr lang="en-US" smtClean="0"/>
              <a:t>‹#›</a:t>
            </a:fld>
            <a:endParaRPr lang="en-US"/>
          </a:p>
        </p:txBody>
      </p:sp>
    </p:spTree>
    <p:extLst>
      <p:ext uri="{BB962C8B-B14F-4D97-AF65-F5344CB8AC3E}">
        <p14:creationId xmlns:p14="http://schemas.microsoft.com/office/powerpoint/2010/main" val="1285528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8CEF5D-4654-A342-88A2-21351A756827}" type="datetimeFigureOut">
              <a:rPr lang="en-US" smtClean="0"/>
              <a:t>11/24/2019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785F9-0547-EF42-B89D-E758CEDC565E}" type="slidenum">
              <a:rPr lang="en-US" smtClean="0"/>
              <a:t>‹#›</a:t>
            </a:fld>
            <a:endParaRPr lang="en-US"/>
          </a:p>
        </p:txBody>
      </p:sp>
    </p:spTree>
    <p:extLst>
      <p:ext uri="{BB962C8B-B14F-4D97-AF65-F5344CB8AC3E}">
        <p14:creationId xmlns:p14="http://schemas.microsoft.com/office/powerpoint/2010/main" val="1348621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medicine.medscape.com/article/1270244-worku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cbi.nlm.nih.gov/pmc/articles/PMC492157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ncbi.nlm.nih.gov/pubmed/?term=Yadav%20Y%5BAuthor%5D&amp;cauthor=true&amp;cauthor_uid=27408154"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s://www.ncbi.nlm.nih.gov/pmc/articles/PMC5265197/"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1.jpeg"/><Relationship Id="rId3" Type="http://schemas.openxmlformats.org/officeDocument/2006/relationships/image" Target="../media/image41.jpeg"/><Relationship Id="rId7" Type="http://schemas.openxmlformats.org/officeDocument/2006/relationships/image" Target="../media/image45.jpeg"/><Relationship Id="rId12" Type="http://schemas.openxmlformats.org/officeDocument/2006/relationships/image" Target="../media/image50.gif"/><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s>
</file>

<file path=ppt/slides/_rels/slide56.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55.gif"/><Relationship Id="rId4" Type="http://schemas.openxmlformats.org/officeDocument/2006/relationships/image" Target="../media/image54.gif"/></Relationships>
</file>

<file path=ppt/slides/_rels/slide5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0" y="3956443"/>
            <a:ext cx="6464300" cy="1325563"/>
          </a:xfrm>
        </p:spPr>
        <p:txBody>
          <a:bodyPr>
            <a:noAutofit/>
          </a:bodyPr>
          <a:lstStyle/>
          <a:p>
            <a:r>
              <a:rPr lang="en-US" sz="5400" b="1" i="1" dirty="0">
                <a:solidFill>
                  <a:schemeClr val="accent6"/>
                </a:solidFill>
                <a:latin typeface="+mn-lt"/>
              </a:rPr>
              <a:t>Swodeam </a:t>
            </a:r>
            <a:br>
              <a:rPr lang="en-US" sz="5400" b="1" i="1" dirty="0">
                <a:solidFill>
                  <a:schemeClr val="accent6"/>
                </a:solidFill>
                <a:latin typeface="+mn-lt"/>
              </a:rPr>
            </a:br>
            <a:r>
              <a:rPr lang="en-US" sz="5400" b="1" i="1" dirty="0">
                <a:solidFill>
                  <a:schemeClr val="accent6"/>
                </a:solidFill>
                <a:latin typeface="+mn-lt"/>
              </a:rPr>
              <a:t>      Institute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8800" y="1371596"/>
            <a:ext cx="6244024" cy="4814095"/>
          </a:xfrm>
        </p:spPr>
      </p:pic>
    </p:spTree>
    <p:extLst>
      <p:ext uri="{BB962C8B-B14F-4D97-AF65-F5344CB8AC3E}">
        <p14:creationId xmlns:p14="http://schemas.microsoft.com/office/powerpoint/2010/main" val="1277336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itle 1"/>
          <p:cNvSpPr txBox="1">
            <a:spLocks/>
          </p:cNvSpPr>
          <p:nvPr/>
        </p:nvSpPr>
        <p:spPr>
          <a:xfrm>
            <a:off x="838200" y="4032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4986933" y="1956595"/>
            <a:ext cx="2218134" cy="44362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9100" y="2159000"/>
            <a:ext cx="4013200" cy="1477328"/>
          </a:xfrm>
          <a:prstGeom prst="rect">
            <a:avLst/>
          </a:prstGeom>
          <a:noFill/>
        </p:spPr>
        <p:txBody>
          <a:bodyPr wrap="square" rtlCol="0">
            <a:spAutoFit/>
          </a:bodyPr>
          <a:lstStyle/>
          <a:p>
            <a:pPr marL="285750" indent="-285750">
              <a:buFont typeface="Arial" charset="0"/>
              <a:buChar char="•"/>
            </a:pPr>
            <a:r>
              <a:rPr lang="en-US" dirty="0"/>
              <a:t>Stress fracture</a:t>
            </a:r>
          </a:p>
          <a:p>
            <a:pPr marL="285750" indent="-285750">
              <a:buFont typeface="Arial" charset="0"/>
              <a:buChar char="•"/>
            </a:pPr>
            <a:r>
              <a:rPr lang="en-US" dirty="0"/>
              <a:t>Morton’s neuroma</a:t>
            </a:r>
          </a:p>
          <a:p>
            <a:pPr marL="285750" indent="-285750">
              <a:buFont typeface="Arial" charset="0"/>
              <a:buChar char="•"/>
            </a:pPr>
            <a:r>
              <a:rPr lang="en-US" dirty="0"/>
              <a:t>Metatarsal bursitis</a:t>
            </a:r>
          </a:p>
          <a:p>
            <a:pPr marL="285750" indent="-285750">
              <a:buFont typeface="Arial" charset="0"/>
              <a:buChar char="•"/>
            </a:pPr>
            <a:r>
              <a:rPr lang="en-US" dirty="0"/>
              <a:t>Fat pad atrophy</a:t>
            </a:r>
          </a:p>
          <a:p>
            <a:pPr marL="285750" indent="-285750">
              <a:buFont typeface="Arial" charset="0"/>
              <a:buChar char="•"/>
            </a:pPr>
            <a:r>
              <a:rPr lang="en-US" dirty="0"/>
              <a:t>Fat pad dislocation</a:t>
            </a:r>
          </a:p>
        </p:txBody>
      </p:sp>
      <p:sp>
        <p:nvSpPr>
          <p:cNvPr id="5" name="TextBox 4"/>
          <p:cNvSpPr txBox="1"/>
          <p:nvPr/>
        </p:nvSpPr>
        <p:spPr>
          <a:xfrm>
            <a:off x="5549900" y="3225800"/>
            <a:ext cx="1333500" cy="369332"/>
          </a:xfrm>
          <a:prstGeom prst="rect">
            <a:avLst/>
          </a:prstGeom>
          <a:noFill/>
        </p:spPr>
        <p:txBody>
          <a:bodyPr wrap="square" rtlCol="0">
            <a:spAutoFit/>
          </a:bodyPr>
          <a:lstStyle/>
          <a:p>
            <a:r>
              <a:rPr lang="en-US"/>
              <a:t>4    4   4   4</a:t>
            </a:r>
          </a:p>
        </p:txBody>
      </p:sp>
    </p:spTree>
    <p:extLst>
      <p:ext uri="{BB962C8B-B14F-4D97-AF65-F5344CB8AC3E}">
        <p14:creationId xmlns:p14="http://schemas.microsoft.com/office/powerpoint/2010/main" val="1154197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100" y="2359025"/>
            <a:ext cx="8890000" cy="1325563"/>
          </a:xfrm>
        </p:spPr>
        <p:txBody>
          <a:bodyPr>
            <a:normAutofit fontScale="90000"/>
          </a:bodyPr>
          <a:lstStyle/>
          <a:p>
            <a:r>
              <a:rPr lang="en-US" dirty="0" err="1"/>
              <a:t>Metarsal</a:t>
            </a:r>
            <a:r>
              <a:rPr lang="en-US" dirty="0"/>
              <a:t> and Tarsal </a:t>
            </a:r>
            <a:r>
              <a:rPr lang="en-US"/>
              <a:t>Stress Fractures</a:t>
            </a:r>
            <a:br>
              <a:rPr lang="en-GB"/>
            </a:br>
            <a:r>
              <a:rPr lang="en-GB"/>
              <a:t>Bursitis</a:t>
            </a:r>
            <a:br>
              <a:rPr lang="en-GB"/>
            </a:br>
            <a:r>
              <a:rPr lang="en-GB"/>
              <a:t>Fat pad pathology</a:t>
            </a:r>
            <a:endParaRPr lang="en-US" dirty="0"/>
          </a:p>
        </p:txBody>
      </p:sp>
    </p:spTree>
    <p:extLst>
      <p:ext uri="{BB962C8B-B14F-4D97-AF65-F5344CB8AC3E}">
        <p14:creationId xmlns:p14="http://schemas.microsoft.com/office/powerpoint/2010/main" val="1438068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5844" y="953993"/>
            <a:ext cx="7913255" cy="769441"/>
          </a:xfrm>
          <a:prstGeom prst="rect">
            <a:avLst/>
          </a:prstGeom>
        </p:spPr>
        <p:txBody>
          <a:bodyPr wrap="square">
            <a:spAutoFit/>
          </a:bodyPr>
          <a:lstStyle/>
          <a:p>
            <a:r>
              <a:rPr lang="en-US" sz="4400" dirty="0"/>
              <a:t>Stress Fractures</a:t>
            </a:r>
          </a:p>
        </p:txBody>
      </p:sp>
      <p:pic>
        <p:nvPicPr>
          <p:cNvPr id="33794" name="Picture 2" descr="mage result for metatarsal stress fracture"/>
          <p:cNvPicPr>
            <a:picLocks noChangeAspect="1" noChangeArrowheads="1"/>
          </p:cNvPicPr>
          <p:nvPr/>
        </p:nvPicPr>
        <p:blipFill rotWithShape="1">
          <a:blip r:embed="rId3">
            <a:extLst>
              <a:ext uri="{28A0092B-C50C-407E-A947-70E740481C1C}">
                <a14:useLocalDpi xmlns:a14="http://schemas.microsoft.com/office/drawing/2010/main" val="0"/>
              </a:ext>
            </a:extLst>
          </a:blip>
          <a:srcRect l="12285" r="21143" b="8614"/>
          <a:stretch/>
        </p:blipFill>
        <p:spPr bwMode="auto">
          <a:xfrm>
            <a:off x="673100" y="649193"/>
            <a:ext cx="2959100" cy="5994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94200" y="2082800"/>
            <a:ext cx="5029200" cy="923330"/>
          </a:xfrm>
          <a:prstGeom prst="rect">
            <a:avLst/>
          </a:prstGeom>
          <a:noFill/>
        </p:spPr>
        <p:txBody>
          <a:bodyPr wrap="square" rtlCol="0">
            <a:spAutoFit/>
          </a:bodyPr>
          <a:lstStyle/>
          <a:p>
            <a:r>
              <a:rPr lang="en-US" dirty="0"/>
              <a:t>There is a difference between a stress fracture and a pathological fracture </a:t>
            </a:r>
            <a:r>
              <a:rPr lang="en-US" dirty="0" err="1"/>
              <a:t>eg</a:t>
            </a:r>
            <a:r>
              <a:rPr lang="en-US" dirty="0"/>
              <a:t>. Osteoporosis but the line between them is blurred </a:t>
            </a:r>
            <a:r>
              <a:rPr lang="en-US" dirty="0" err="1"/>
              <a:t>eg</a:t>
            </a:r>
            <a:r>
              <a:rPr lang="en-US" dirty="0"/>
              <a:t>. Female triad. </a:t>
            </a:r>
          </a:p>
        </p:txBody>
      </p:sp>
    </p:spTree>
    <p:extLst>
      <p:ext uri="{BB962C8B-B14F-4D97-AF65-F5344CB8AC3E}">
        <p14:creationId xmlns:p14="http://schemas.microsoft.com/office/powerpoint/2010/main" val="831571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Criteria</a:t>
            </a:r>
          </a:p>
        </p:txBody>
      </p:sp>
      <p:sp>
        <p:nvSpPr>
          <p:cNvPr id="3" name="Content Placeholder 2"/>
          <p:cNvSpPr>
            <a:spLocks noGrp="1"/>
          </p:cNvSpPr>
          <p:nvPr>
            <p:ph idx="1"/>
          </p:nvPr>
        </p:nvSpPr>
        <p:spPr/>
        <p:txBody>
          <a:bodyPr>
            <a:normAutofit/>
          </a:bodyPr>
          <a:lstStyle/>
          <a:p>
            <a:r>
              <a:rPr lang="en-US" dirty="0"/>
              <a:t>Non-sudden and either non-traumatic or trivial traumatic onset</a:t>
            </a:r>
          </a:p>
          <a:p>
            <a:r>
              <a:rPr lang="en-US" dirty="0"/>
              <a:t>Progressive pain </a:t>
            </a:r>
          </a:p>
          <a:p>
            <a:r>
              <a:rPr lang="en-US" dirty="0"/>
              <a:t>Progressive functional loss</a:t>
            </a:r>
          </a:p>
          <a:p>
            <a:pPr lvl="1"/>
            <a:r>
              <a:rPr lang="en-US" sz="2800" dirty="0"/>
              <a:t>Hyperactive runners and ballistic exercisers</a:t>
            </a:r>
          </a:p>
          <a:p>
            <a:pPr lvl="1"/>
            <a:r>
              <a:rPr lang="en-US" sz="2800" dirty="0"/>
              <a:t>Female triad (athletes, malnutrition, amenorrhea)</a:t>
            </a:r>
          </a:p>
          <a:p>
            <a:pPr lvl="1"/>
            <a:r>
              <a:rPr lang="en-US" sz="2800" dirty="0"/>
              <a:t>Gradual onset and progression of pain relieved by avoiding triggering activity</a:t>
            </a:r>
          </a:p>
          <a:p>
            <a:pPr lvl="1"/>
            <a:r>
              <a:rPr lang="en-US" sz="2800" dirty="0"/>
              <a:t>Tenderness over the bone and stressing the bone maybe painful</a:t>
            </a:r>
          </a:p>
          <a:p>
            <a:r>
              <a:rPr lang="en-US" dirty="0"/>
              <a:t>Stressing bone positive (compression, shear, tuning fork and US)</a:t>
            </a:r>
          </a:p>
          <a:p>
            <a:endParaRPr lang="en-US" dirty="0"/>
          </a:p>
        </p:txBody>
      </p:sp>
    </p:spTree>
    <p:extLst>
      <p:ext uri="{BB962C8B-B14F-4D97-AF65-F5344CB8AC3E}">
        <p14:creationId xmlns:p14="http://schemas.microsoft.com/office/powerpoint/2010/main" val="1829294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9707"/>
            <a:ext cx="10515600" cy="812511"/>
          </a:xfrm>
        </p:spPr>
        <p:txBody>
          <a:bodyPr/>
          <a:lstStyle/>
          <a:p>
            <a:pPr algn="ctr"/>
            <a:r>
              <a:rPr lang="en-US" dirty="0"/>
              <a:t>Diagnostic Criteria</a:t>
            </a:r>
          </a:p>
        </p:txBody>
      </p:sp>
      <p:sp>
        <p:nvSpPr>
          <p:cNvPr id="3" name="Content Placeholder 2"/>
          <p:cNvSpPr>
            <a:spLocks noGrp="1"/>
          </p:cNvSpPr>
          <p:nvPr>
            <p:ph idx="1"/>
          </p:nvPr>
        </p:nvSpPr>
        <p:spPr>
          <a:xfrm>
            <a:off x="330199" y="2540001"/>
            <a:ext cx="10424391" cy="2565400"/>
          </a:xfrm>
        </p:spPr>
        <p:txBody>
          <a:bodyPr>
            <a:normAutofit lnSpcReduction="10000"/>
          </a:bodyPr>
          <a:lstStyle/>
          <a:p>
            <a:r>
              <a:rPr lang="en-US" dirty="0"/>
              <a:t>Imaging </a:t>
            </a:r>
          </a:p>
          <a:p>
            <a:pPr lvl="1"/>
            <a:r>
              <a:rPr lang="en-US" dirty="0"/>
              <a:t>Plain-film radiography Radiographs may be negative early in the process and may not be +</a:t>
            </a:r>
            <a:r>
              <a:rPr lang="en-US" dirty="0" err="1"/>
              <a:t>ve</a:t>
            </a:r>
            <a:r>
              <a:rPr lang="en-US" dirty="0"/>
              <a:t> for three months if at all (50% never show up)</a:t>
            </a:r>
          </a:p>
          <a:p>
            <a:pPr lvl="1"/>
            <a:r>
              <a:rPr lang="en-US" dirty="0"/>
              <a:t>Bone scan about 100% sensitive but low specificity</a:t>
            </a:r>
          </a:p>
          <a:p>
            <a:pPr lvl="1"/>
            <a:r>
              <a:rPr lang="en-US" dirty="0"/>
              <a:t>MRI gold standard with high (according to some studies and regions) sensitivity and specificity	</a:t>
            </a:r>
          </a:p>
          <a:p>
            <a:pPr lvl="1"/>
            <a:r>
              <a:rPr lang="en-US" dirty="0"/>
              <a:t>Ultrasound cheaper than MRI and in Canada faster but less predictive</a:t>
            </a:r>
          </a:p>
          <a:p>
            <a:endParaRPr lang="en-US" dirty="0"/>
          </a:p>
          <a:p>
            <a:endParaRPr lang="en-US" sz="2800" dirty="0"/>
          </a:p>
        </p:txBody>
      </p:sp>
    </p:spTree>
    <p:extLst>
      <p:ext uri="{BB962C8B-B14F-4D97-AF65-F5344CB8AC3E}">
        <p14:creationId xmlns:p14="http://schemas.microsoft.com/office/powerpoint/2010/main" val="1707115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9388F9-C71A-4045-A08E-A4AA728C0945}"/>
              </a:ext>
            </a:extLst>
          </p:cNvPr>
          <p:cNvSpPr>
            <a:spLocks noGrp="1"/>
          </p:cNvSpPr>
          <p:nvPr/>
        </p:nvSpPr>
        <p:spPr>
          <a:xfrm>
            <a:off x="1092200" y="878584"/>
            <a:ext cx="10515600" cy="8125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Diagnostic Criteria</a:t>
            </a:r>
          </a:p>
        </p:txBody>
      </p:sp>
      <p:sp>
        <p:nvSpPr>
          <p:cNvPr id="5" name="Content Placeholder 2">
            <a:extLst>
              <a:ext uri="{FF2B5EF4-FFF2-40B4-BE49-F238E27FC236}">
                <a16:creationId xmlns:a16="http://schemas.microsoft.com/office/drawing/2014/main" id="{F9E5DD82-328E-4648-9A71-918CF31FEFFA}"/>
              </a:ext>
            </a:extLst>
          </p:cNvPr>
          <p:cNvSpPr>
            <a:spLocks noGrp="1"/>
          </p:cNvSpPr>
          <p:nvPr/>
        </p:nvSpPr>
        <p:spPr>
          <a:xfrm>
            <a:off x="584199" y="1932164"/>
            <a:ext cx="10424391" cy="367791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400" dirty="0"/>
              <a:t>Imaging </a:t>
            </a:r>
          </a:p>
          <a:p>
            <a:r>
              <a:rPr lang="en-US" sz="3400" dirty="0"/>
              <a:t>Conventional </a:t>
            </a:r>
            <a:r>
              <a:rPr lang="en-US" sz="4000" dirty="0"/>
              <a:t>radiography</a:t>
            </a:r>
            <a:r>
              <a:rPr lang="en-US" sz="3400" dirty="0"/>
              <a:t> - Sensitivity, 12% (0-29%) to 56% (39-72%); specificity, 88% (55-100%) to 96% (87-100%)</a:t>
            </a:r>
          </a:p>
          <a:p>
            <a:r>
              <a:rPr lang="en-US" sz="3400" dirty="0"/>
              <a:t>Nuclear </a:t>
            </a:r>
            <a:r>
              <a:rPr lang="en-US" sz="3400" dirty="0" err="1"/>
              <a:t>scintigraphy</a:t>
            </a:r>
            <a:r>
              <a:rPr lang="en-US" sz="3400" dirty="0"/>
              <a:t> - Sensitivity, 50% (23-77%) to 97% (90-100%); specificity, 33% (12-53%) to 98% (93-100%)</a:t>
            </a:r>
          </a:p>
          <a:p>
            <a:r>
              <a:rPr lang="en-US" sz="3400" dirty="0"/>
              <a:t>MRI - Sensitivity, 68% (45-90%) to 99% (95-100%); specificity, 4% (0-11%) to 97% (88-100%)</a:t>
            </a:r>
          </a:p>
          <a:p>
            <a:r>
              <a:rPr lang="en-US" sz="3400" dirty="0"/>
              <a:t>CT - Sensitivity, 32% (8-57%) to 38% (16-59%); specificity, 88% (55-100%) to 98% (91-100%)</a:t>
            </a:r>
          </a:p>
          <a:p>
            <a:r>
              <a:rPr lang="en-US" sz="3400" dirty="0" err="1"/>
              <a:t>Ultrasonography</a:t>
            </a:r>
            <a:r>
              <a:rPr lang="en-US" sz="3400" dirty="0"/>
              <a:t> - Sensitivity, 43% (26-61%) to 99% (95-100%); specificity, 13% (0-45%) to 79% (61-96%)</a:t>
            </a:r>
          </a:p>
          <a:p>
            <a:endParaRPr lang="en-US" dirty="0"/>
          </a:p>
          <a:p>
            <a:endParaRPr lang="en-US" sz="2800" dirty="0"/>
          </a:p>
        </p:txBody>
      </p:sp>
      <p:sp>
        <p:nvSpPr>
          <p:cNvPr id="6" name="TextBox 3">
            <a:extLst>
              <a:ext uri="{FF2B5EF4-FFF2-40B4-BE49-F238E27FC236}">
                <a16:creationId xmlns:a16="http://schemas.microsoft.com/office/drawing/2014/main" id="{9FB124B0-CFD0-4564-968A-EBA9E25083AC}"/>
              </a:ext>
            </a:extLst>
          </p:cNvPr>
          <p:cNvSpPr txBox="1"/>
          <p:nvPr/>
        </p:nvSpPr>
        <p:spPr>
          <a:xfrm>
            <a:off x="1092200" y="5610083"/>
            <a:ext cx="991639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hlinkClick r:id="rId3"/>
              </a:rPr>
              <a:t>https://emedicine.medscape.com/article/1270244-workup</a:t>
            </a:r>
            <a:r>
              <a:rPr lang="en-US" dirty="0"/>
              <a:t> </a:t>
            </a:r>
          </a:p>
        </p:txBody>
      </p:sp>
    </p:spTree>
    <p:extLst>
      <p:ext uri="{BB962C8B-B14F-4D97-AF65-F5344CB8AC3E}">
        <p14:creationId xmlns:p14="http://schemas.microsoft.com/office/powerpoint/2010/main" val="2067160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E8E8-663F-401F-AFFF-F50A6783937D}"/>
              </a:ext>
            </a:extLst>
          </p:cNvPr>
          <p:cNvSpPr>
            <a:spLocks noGrp="1"/>
          </p:cNvSpPr>
          <p:nvPr/>
        </p:nvSpPr>
        <p:spPr>
          <a:xfrm>
            <a:off x="738448" y="710738"/>
            <a:ext cx="10515600" cy="4123113"/>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3100" i="1" dirty="0"/>
            </a:br>
            <a:r>
              <a:rPr lang="en-US" sz="3100" dirty="0"/>
              <a:t>In the above study the authors summarized the situation:</a:t>
            </a:r>
            <a:br>
              <a:rPr lang="en-US" sz="3100" i="1" dirty="0"/>
            </a:br>
            <a:br>
              <a:rPr lang="en-US" sz="3100" i="1" dirty="0"/>
            </a:br>
            <a:r>
              <a:rPr lang="en-US" sz="3100" i="1" dirty="0"/>
              <a:t>The investigators found MRI to be the most sensitive and specific imaging test for diagnosing stress fractures of the lower extremity.</a:t>
            </a:r>
            <a:r>
              <a:rPr lang="en-US" sz="3100" i="1" baseline="30000" dirty="0"/>
              <a:t> [41] </a:t>
            </a:r>
            <a:r>
              <a:rPr lang="en-US" sz="3100" i="1" dirty="0"/>
              <a:t> They concluded that when MRI is available, nuclear </a:t>
            </a:r>
            <a:r>
              <a:rPr lang="en-US" sz="3100" i="1" dirty="0" err="1"/>
              <a:t>scintigraphy</a:t>
            </a:r>
            <a:r>
              <a:rPr lang="en-US" sz="3100" i="1" dirty="0"/>
              <a:t> is not recommended, because of its low specificity, high dosage of ionizing radiation, and other limitations. They also noted that radiography is likely to yield false-negative results at initial presentation, particularly in the early stages of fracture, and sometimes fails to identify an existing stress fracture at any time.</a:t>
            </a:r>
            <a:br>
              <a:rPr lang="en-US" dirty="0"/>
            </a:br>
            <a:endParaRPr lang="en-US" dirty="0"/>
          </a:p>
        </p:txBody>
      </p:sp>
      <p:sp>
        <p:nvSpPr>
          <p:cNvPr id="3" name="Content Placeholder 2">
            <a:extLst>
              <a:ext uri="{FF2B5EF4-FFF2-40B4-BE49-F238E27FC236}">
                <a16:creationId xmlns:a16="http://schemas.microsoft.com/office/drawing/2014/main" id="{859F2D9F-9123-42CF-93B6-127B9494F9C0}"/>
              </a:ext>
            </a:extLst>
          </p:cNvPr>
          <p:cNvSpPr>
            <a:spLocks noGrp="1"/>
          </p:cNvSpPr>
          <p:nvPr/>
        </p:nvSpPr>
        <p:spPr>
          <a:xfrm>
            <a:off x="937953" y="5080058"/>
            <a:ext cx="10515600" cy="10672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600" dirty="0"/>
              <a:t>Wright AA, </a:t>
            </a:r>
            <a:r>
              <a:rPr lang="en-US" sz="1600" dirty="0" err="1"/>
              <a:t>Hegedus</a:t>
            </a:r>
            <a:r>
              <a:rPr lang="en-US" sz="1600" dirty="0"/>
              <a:t> EJ, </a:t>
            </a:r>
            <a:r>
              <a:rPr lang="en-US" sz="1600" dirty="0" err="1"/>
              <a:t>Lenchik</a:t>
            </a:r>
            <a:r>
              <a:rPr lang="en-US" sz="1600" dirty="0"/>
              <a:t> L, Kuhn KJ, Santiago L, </a:t>
            </a:r>
            <a:r>
              <a:rPr lang="en-US" sz="1600" dirty="0" err="1"/>
              <a:t>Smoliga</a:t>
            </a:r>
            <a:r>
              <a:rPr lang="en-US" sz="1600" dirty="0"/>
              <a:t> JM. Diagnostic Accuracy of Various Imaging Modalities for Suspected Lower Extremity Stress Fractures: A Systematic Review With Evidence-Based Recommendations for Clinical Practice. </a:t>
            </a:r>
            <a:r>
              <a:rPr lang="en-US" sz="1600" i="1" dirty="0"/>
              <a:t>Am J Sports Med</a:t>
            </a:r>
            <a:r>
              <a:rPr lang="en-US" sz="1600" dirty="0"/>
              <a:t>. 2016 Jan. 44 (1):255-63.</a:t>
            </a:r>
          </a:p>
        </p:txBody>
      </p:sp>
    </p:spTree>
    <p:extLst>
      <p:ext uri="{BB962C8B-B14F-4D97-AF65-F5344CB8AC3E}">
        <p14:creationId xmlns:p14="http://schemas.microsoft.com/office/powerpoint/2010/main" val="1451136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819" y="0"/>
            <a:ext cx="11665527" cy="6322505"/>
          </a:xfrm>
        </p:spPr>
        <p:txBody>
          <a:bodyPr>
            <a:normAutofit fontScale="70000" lnSpcReduction="20000"/>
          </a:bodyPr>
          <a:lstStyle/>
          <a:p>
            <a:pPr marL="0" indent="0" algn="ctr">
              <a:buNone/>
            </a:pPr>
            <a:r>
              <a:rPr lang="en-US" b="1" dirty="0"/>
              <a:t>Stress fractures can be divided into high and low risk stress fractures according to their likelihood of uncomplicated healing with conservative therapy.</a:t>
            </a:r>
            <a:br>
              <a:rPr lang="en-US" dirty="0"/>
            </a:br>
            <a:br>
              <a:rPr lang="en-US" dirty="0"/>
            </a:br>
            <a:r>
              <a:rPr lang="en-US" b="1" dirty="0"/>
              <a:t>High Risk fracture sites</a:t>
            </a:r>
            <a:r>
              <a:rPr lang="en-US" dirty="0"/>
              <a:t>:</a:t>
            </a:r>
          </a:p>
          <a:p>
            <a:r>
              <a:rPr lang="en-US" dirty="0"/>
              <a:t>Femoral neck tension fracture </a:t>
            </a:r>
          </a:p>
          <a:p>
            <a:r>
              <a:rPr lang="en-US" dirty="0"/>
              <a:t>Transverse patellar fracture</a:t>
            </a:r>
          </a:p>
          <a:p>
            <a:r>
              <a:rPr lang="en-US" dirty="0" err="1"/>
              <a:t>Midshaft</a:t>
            </a:r>
            <a:r>
              <a:rPr lang="en-US" dirty="0"/>
              <a:t> anterior </a:t>
            </a:r>
            <a:r>
              <a:rPr lang="en-US" dirty="0" err="1"/>
              <a:t>tibial</a:t>
            </a:r>
            <a:r>
              <a:rPr lang="en-US" dirty="0"/>
              <a:t> facture</a:t>
            </a:r>
          </a:p>
          <a:p>
            <a:r>
              <a:rPr lang="en-US" dirty="0"/>
              <a:t>Medial malleolus </a:t>
            </a:r>
          </a:p>
          <a:p>
            <a:r>
              <a:rPr lang="en-US" dirty="0"/>
              <a:t>Talus </a:t>
            </a:r>
          </a:p>
          <a:p>
            <a:r>
              <a:rPr lang="en-US" dirty="0"/>
              <a:t>Tarsal navicular </a:t>
            </a:r>
          </a:p>
          <a:p>
            <a:r>
              <a:rPr lang="en-US" dirty="0"/>
              <a:t>5th metatarsal </a:t>
            </a:r>
          </a:p>
          <a:p>
            <a:r>
              <a:rPr lang="en-US" dirty="0"/>
              <a:t>Sesamoid great toe </a:t>
            </a:r>
          </a:p>
          <a:p>
            <a:pPr algn="ctr"/>
            <a:br>
              <a:rPr lang="en-US" dirty="0"/>
            </a:br>
            <a:r>
              <a:rPr lang="en-US" b="1" dirty="0"/>
              <a:t>Low Risk fracture sites</a:t>
            </a:r>
            <a:r>
              <a:rPr lang="en-US" dirty="0"/>
              <a:t>:</a:t>
            </a:r>
          </a:p>
          <a:p>
            <a:r>
              <a:rPr lang="en-US" dirty="0"/>
              <a:t>Femoral neck compression fracture</a:t>
            </a:r>
          </a:p>
          <a:p>
            <a:r>
              <a:rPr lang="en-US" dirty="0"/>
              <a:t>Longitudinal patellar fracture</a:t>
            </a:r>
          </a:p>
          <a:p>
            <a:r>
              <a:rPr lang="en-US" dirty="0"/>
              <a:t>Fracture of the posteromedial aspect of the tibia</a:t>
            </a:r>
          </a:p>
          <a:p>
            <a:r>
              <a:rPr lang="en-US" dirty="0"/>
              <a:t>Fibula</a:t>
            </a:r>
          </a:p>
          <a:p>
            <a:r>
              <a:rPr lang="en-US" dirty="0"/>
              <a:t>Calcaneus</a:t>
            </a:r>
          </a:p>
          <a:p>
            <a:r>
              <a:rPr lang="en-US" dirty="0"/>
              <a:t>2nd + 3rd metatarsal</a:t>
            </a:r>
          </a:p>
        </p:txBody>
      </p:sp>
      <p:sp>
        <p:nvSpPr>
          <p:cNvPr id="4" name="Rectangle 3"/>
          <p:cNvSpPr/>
          <p:nvPr/>
        </p:nvSpPr>
        <p:spPr>
          <a:xfrm>
            <a:off x="900545" y="6322505"/>
            <a:ext cx="9379527" cy="369332"/>
          </a:xfrm>
          <a:prstGeom prst="rect">
            <a:avLst/>
          </a:prstGeom>
        </p:spPr>
        <p:txBody>
          <a:bodyPr wrap="square">
            <a:spAutoFit/>
          </a:bodyPr>
          <a:lstStyle/>
          <a:p>
            <a:r>
              <a:rPr lang="en-US" dirty="0"/>
              <a:t>http://</a:t>
            </a:r>
            <a:r>
              <a:rPr lang="en-US" dirty="0" err="1"/>
              <a:t>www.radiologyassistant.nl</a:t>
            </a:r>
            <a:r>
              <a:rPr lang="en-US" dirty="0"/>
              <a:t>/</a:t>
            </a:r>
            <a:r>
              <a:rPr lang="en-US" dirty="0" err="1"/>
              <a:t>en</a:t>
            </a:r>
            <a:r>
              <a:rPr lang="en-US" dirty="0"/>
              <a:t>/p4615feaee7e0a/stress-</a:t>
            </a:r>
            <a:r>
              <a:rPr lang="en-US" dirty="0" err="1"/>
              <a:t>fractures.html</a:t>
            </a:r>
            <a:endParaRPr lang="en-US" dirty="0"/>
          </a:p>
        </p:txBody>
      </p:sp>
    </p:spTree>
    <p:extLst>
      <p:ext uri="{BB962C8B-B14F-4D97-AF65-F5344CB8AC3E}">
        <p14:creationId xmlns:p14="http://schemas.microsoft.com/office/powerpoint/2010/main" val="539270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a:xfrm>
            <a:off x="604911" y="1825625"/>
            <a:ext cx="10748889" cy="4351338"/>
          </a:xfrm>
        </p:spPr>
        <p:txBody>
          <a:bodyPr>
            <a:normAutofit fontScale="92500" lnSpcReduction="10000"/>
          </a:bodyPr>
          <a:lstStyle/>
          <a:p>
            <a:r>
              <a:rPr lang="en-US" dirty="0"/>
              <a:t>Rest:</a:t>
            </a:r>
          </a:p>
          <a:p>
            <a:pPr lvl="1"/>
            <a:r>
              <a:rPr lang="en-US" dirty="0"/>
              <a:t> avoidance of stress activity</a:t>
            </a:r>
          </a:p>
          <a:p>
            <a:pPr lvl="1"/>
            <a:r>
              <a:rPr lang="en-US" dirty="0" err="1"/>
              <a:t>airboot</a:t>
            </a:r>
            <a:r>
              <a:rPr lang="en-US" dirty="0"/>
              <a:t> or similar</a:t>
            </a:r>
          </a:p>
          <a:p>
            <a:r>
              <a:rPr lang="en-US" dirty="0"/>
              <a:t>Ice</a:t>
            </a:r>
          </a:p>
          <a:p>
            <a:r>
              <a:rPr lang="en-US" dirty="0"/>
              <a:t>Ultrasound (1w at 3MH for 10 mins at 50% cycle) </a:t>
            </a:r>
            <a:r>
              <a:rPr lang="en-US" sz="1100" dirty="0">
                <a:hlinkClick r:id="rId3"/>
              </a:rPr>
              <a:t>Med J Armed Forces India</a:t>
            </a:r>
            <a:r>
              <a:rPr lang="en-US" sz="1100" dirty="0"/>
              <a:t>. 2008 Jul; 64(3): 234–236. </a:t>
            </a:r>
            <a:r>
              <a:rPr lang="en-US" sz="1100" dirty="0">
                <a:hlinkClick r:id="rId4"/>
              </a:rPr>
              <a:t>YK Yadav</a:t>
            </a:r>
            <a:r>
              <a:rPr lang="en-US" sz="1100" dirty="0"/>
              <a:t> </a:t>
            </a:r>
            <a:r>
              <a:rPr lang="en-US" sz="1100" dirty="0" err="1"/>
              <a:t>etal</a:t>
            </a:r>
            <a:r>
              <a:rPr lang="en-US" dirty="0"/>
              <a:t>.</a:t>
            </a:r>
            <a:endParaRPr lang="en-US" sz="1100" dirty="0"/>
          </a:p>
          <a:p>
            <a:r>
              <a:rPr lang="en-US" dirty="0"/>
              <a:t>IFC/</a:t>
            </a:r>
            <a:r>
              <a:rPr lang="en-US" dirty="0" err="1"/>
              <a:t>microcurrent</a:t>
            </a:r>
            <a:endParaRPr lang="en-US" dirty="0"/>
          </a:p>
          <a:p>
            <a:r>
              <a:rPr lang="en-US" dirty="0"/>
              <a:t>Graduated return to stress</a:t>
            </a:r>
          </a:p>
          <a:p>
            <a:r>
              <a:rPr lang="en-US" dirty="0"/>
              <a:t>Shockwave therapy</a:t>
            </a:r>
          </a:p>
          <a:p>
            <a:r>
              <a:rPr lang="en-US" dirty="0" err="1"/>
              <a:t>Maintainence</a:t>
            </a:r>
            <a:r>
              <a:rPr lang="en-US" dirty="0"/>
              <a:t> of </a:t>
            </a:r>
            <a:r>
              <a:rPr lang="en-US" dirty="0" err="1"/>
              <a:t>fittness</a:t>
            </a:r>
            <a:r>
              <a:rPr lang="en-US" dirty="0"/>
              <a:t> with non-stress activities</a:t>
            </a:r>
          </a:p>
          <a:p>
            <a:r>
              <a:rPr lang="en-US" dirty="0"/>
              <a:t>Surgery (5</a:t>
            </a:r>
            <a:r>
              <a:rPr lang="en-US" baseline="30000" dirty="0"/>
              <a:t>th</a:t>
            </a:r>
            <a:r>
              <a:rPr lang="en-US" dirty="0"/>
              <a:t>. Metatarsal in particular)</a:t>
            </a:r>
          </a:p>
        </p:txBody>
      </p:sp>
    </p:spTree>
    <p:extLst>
      <p:ext uri="{BB962C8B-B14F-4D97-AF65-F5344CB8AC3E}">
        <p14:creationId xmlns:p14="http://schemas.microsoft.com/office/powerpoint/2010/main" val="243139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age result for metatarsal stress fractur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7999" y="0"/>
            <a:ext cx="4984173" cy="6858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92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625"/>
            <a:ext cx="10515600" cy="1325563"/>
          </a:xfrm>
        </p:spPr>
        <p:txBody>
          <a:bodyPr/>
          <a:lstStyle/>
          <a:p>
            <a:pPr algn="ctr"/>
            <a:r>
              <a:rPr lang="en-US" dirty="0"/>
              <a:t>Pathologies </a:t>
            </a:r>
          </a:p>
        </p:txBody>
      </p:sp>
    </p:spTree>
    <p:extLst>
      <p:ext uri="{BB962C8B-B14F-4D97-AF65-F5344CB8AC3E}">
        <p14:creationId xmlns:p14="http://schemas.microsoft.com/office/powerpoint/2010/main" val="1739704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adiograph of the feet. This image depicts a str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550444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adiograph of the left foot. This image depicts a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7437" y="0"/>
            <a:ext cx="402456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49636" y="2022764"/>
            <a:ext cx="1759528" cy="646331"/>
          </a:xfrm>
          <a:prstGeom prst="rect">
            <a:avLst/>
          </a:prstGeom>
          <a:noFill/>
        </p:spPr>
        <p:txBody>
          <a:bodyPr wrap="square" rtlCol="0">
            <a:spAutoFit/>
          </a:bodyPr>
          <a:lstStyle/>
          <a:p>
            <a:r>
              <a:rPr lang="en-US" dirty="0"/>
              <a:t>Metatarsal Stress Fractures</a:t>
            </a:r>
          </a:p>
        </p:txBody>
      </p:sp>
      <p:sp>
        <p:nvSpPr>
          <p:cNvPr id="5" name="Rectangle 4"/>
          <p:cNvSpPr/>
          <p:nvPr/>
        </p:nvSpPr>
        <p:spPr>
          <a:xfrm>
            <a:off x="5591342" y="4310161"/>
            <a:ext cx="2489199" cy="923330"/>
          </a:xfrm>
          <a:prstGeom prst="rect">
            <a:avLst/>
          </a:prstGeom>
        </p:spPr>
        <p:txBody>
          <a:bodyPr wrap="square">
            <a:spAutoFit/>
          </a:bodyPr>
          <a:lstStyle/>
          <a:p>
            <a:r>
              <a:rPr lang="en-US" dirty="0"/>
              <a:t>http://</a:t>
            </a:r>
            <a:r>
              <a:rPr lang="en-US" dirty="0" err="1"/>
              <a:t>emedicine.medscape.com</a:t>
            </a:r>
            <a:r>
              <a:rPr lang="en-US" dirty="0"/>
              <a:t>/article/85746-overview</a:t>
            </a:r>
          </a:p>
        </p:txBody>
      </p:sp>
    </p:spTree>
    <p:extLst>
      <p:ext uri="{BB962C8B-B14F-4D97-AF65-F5344CB8AC3E}">
        <p14:creationId xmlns:p14="http://schemas.microsoft.com/office/powerpoint/2010/main" val="1215501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radiologyassistant.nl/data/bin/w440/a5097977a181fa_x-vs-stir.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6426"/>
          <a:stretch/>
        </p:blipFill>
        <p:spPr bwMode="auto">
          <a:xfrm>
            <a:off x="0" y="-45384"/>
            <a:ext cx="5999354" cy="67698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442363" y="1350104"/>
            <a:ext cx="4890658" cy="2585323"/>
          </a:xfrm>
          <a:prstGeom prst="rect">
            <a:avLst/>
          </a:prstGeom>
        </p:spPr>
        <p:txBody>
          <a:bodyPr wrap="square">
            <a:spAutoFit/>
          </a:bodyPr>
          <a:lstStyle/>
          <a:p>
            <a:r>
              <a:rPr lang="en-US" dirty="0"/>
              <a:t>On the left a 28-year old female with recent onset of pain over a region of the 2nd metatarsal bone. </a:t>
            </a:r>
            <a:br>
              <a:rPr lang="en-US" dirty="0"/>
            </a:br>
            <a:r>
              <a:rPr lang="en-US" dirty="0"/>
              <a:t>At presentation, the radiograph was negative for fracture of the second metatarsal bone.</a:t>
            </a:r>
            <a:br>
              <a:rPr lang="en-US" dirty="0"/>
            </a:br>
            <a:r>
              <a:rPr lang="en-US" dirty="0"/>
              <a:t>An MRI STIR (Short TI Inversion Recovery)sequence showed a high signal intensity of bone marrow and the surrounding soft tissue, indicating bone marrow edema as a result of a stress fracture. </a:t>
            </a:r>
          </a:p>
        </p:txBody>
      </p:sp>
      <p:sp>
        <p:nvSpPr>
          <p:cNvPr id="5" name="Rectangle 4"/>
          <p:cNvSpPr/>
          <p:nvPr/>
        </p:nvSpPr>
        <p:spPr>
          <a:xfrm>
            <a:off x="7051964" y="5870277"/>
            <a:ext cx="4059381" cy="646331"/>
          </a:xfrm>
          <a:prstGeom prst="rect">
            <a:avLst/>
          </a:prstGeom>
        </p:spPr>
        <p:txBody>
          <a:bodyPr wrap="square">
            <a:spAutoFit/>
          </a:bodyPr>
          <a:lstStyle/>
          <a:p>
            <a:r>
              <a:rPr lang="en-US" dirty="0"/>
              <a:t>http://</a:t>
            </a:r>
            <a:r>
              <a:rPr lang="en-US" dirty="0" err="1"/>
              <a:t>www.radiologyassistant.nl</a:t>
            </a:r>
            <a:r>
              <a:rPr lang="en-US" dirty="0"/>
              <a:t>/</a:t>
            </a:r>
            <a:r>
              <a:rPr lang="en-US" dirty="0" err="1"/>
              <a:t>en</a:t>
            </a:r>
            <a:r>
              <a:rPr lang="en-US" dirty="0"/>
              <a:t>/p4615feaee7e0a/stress-</a:t>
            </a:r>
            <a:r>
              <a:rPr lang="en-US" dirty="0" err="1"/>
              <a:t>fractures.html</a:t>
            </a:r>
            <a:endParaRPr lang="en-US" dirty="0"/>
          </a:p>
        </p:txBody>
      </p:sp>
      <p:sp>
        <p:nvSpPr>
          <p:cNvPr id="6" name="TextBox 5"/>
          <p:cNvSpPr txBox="1"/>
          <p:nvPr/>
        </p:nvSpPr>
        <p:spPr>
          <a:xfrm>
            <a:off x="6691745" y="263236"/>
            <a:ext cx="4419600" cy="369332"/>
          </a:xfrm>
          <a:prstGeom prst="rect">
            <a:avLst/>
          </a:prstGeom>
          <a:noFill/>
        </p:spPr>
        <p:txBody>
          <a:bodyPr wrap="square" rtlCol="0">
            <a:spAutoFit/>
          </a:bodyPr>
          <a:lstStyle/>
          <a:p>
            <a:r>
              <a:rPr lang="en-US" dirty="0" err="1"/>
              <a:t>Metarsal</a:t>
            </a:r>
            <a:r>
              <a:rPr lang="en-US" dirty="0"/>
              <a:t> Stress Fracture</a:t>
            </a:r>
          </a:p>
        </p:txBody>
      </p:sp>
    </p:spTree>
    <p:extLst>
      <p:ext uri="{BB962C8B-B14F-4D97-AF65-F5344CB8AC3E}">
        <p14:creationId xmlns:p14="http://schemas.microsoft.com/office/powerpoint/2010/main" val="352277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radiologyassistant.nl/data/bin/w440/a5097977a171e7_stress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 y="71796"/>
            <a:ext cx="6861510" cy="52241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099300" y="0"/>
            <a:ext cx="4686300" cy="4801314"/>
          </a:xfrm>
          <a:prstGeom prst="rect">
            <a:avLst/>
          </a:prstGeom>
        </p:spPr>
        <p:txBody>
          <a:bodyPr wrap="square">
            <a:spAutoFit/>
          </a:bodyPr>
          <a:lstStyle/>
          <a:p>
            <a:r>
              <a:rPr lang="en-US" dirty="0"/>
              <a:t>Radiographs have a sensitivity of 15-35% for detecting stress fractures on initial examinations, increasing to 30-70% at follow up due to more overt bone reaction. </a:t>
            </a:r>
            <a:br>
              <a:rPr lang="en-US" dirty="0"/>
            </a:br>
            <a:r>
              <a:rPr lang="en-US" dirty="0"/>
              <a:t>Therefore, clinicians should not be comforted by negative radiographs and should initiate further more appropriate art imaging. </a:t>
            </a:r>
            <a:br>
              <a:rPr lang="en-US" dirty="0"/>
            </a:br>
            <a:r>
              <a:rPr lang="en-US" dirty="0"/>
              <a:t>Radiographs are however mandatory in order to show overt fractures and to rule out other diseases, like infections or </a:t>
            </a:r>
            <a:r>
              <a:rPr lang="en-US" dirty="0" err="1"/>
              <a:t>tumours</a:t>
            </a:r>
            <a:r>
              <a:rPr lang="en-US" dirty="0"/>
              <a:t>. </a:t>
            </a:r>
          </a:p>
          <a:p>
            <a:r>
              <a:rPr lang="en-US" dirty="0"/>
              <a:t>On the left a 42-year old female who walks long distances and has been experiencing forefoot pain for a month. </a:t>
            </a:r>
            <a:br>
              <a:rPr lang="en-US" dirty="0"/>
            </a:br>
            <a:r>
              <a:rPr lang="en-US" dirty="0"/>
              <a:t>On the initial radiograph no fracture is seen.</a:t>
            </a:r>
            <a:br>
              <a:rPr lang="en-US" dirty="0"/>
            </a:br>
            <a:r>
              <a:rPr lang="en-US" dirty="0"/>
              <a:t>After 4 weeks, a follow up radiograph clearly marks callus formation at the site of the stress fracture.</a:t>
            </a:r>
          </a:p>
        </p:txBody>
      </p:sp>
      <p:sp>
        <p:nvSpPr>
          <p:cNvPr id="5" name="Rectangle 4"/>
          <p:cNvSpPr/>
          <p:nvPr/>
        </p:nvSpPr>
        <p:spPr>
          <a:xfrm>
            <a:off x="6096000" y="4092476"/>
            <a:ext cx="6096000" cy="369332"/>
          </a:xfrm>
          <a:prstGeom prst="rect">
            <a:avLst/>
          </a:prstGeom>
        </p:spPr>
        <p:txBody>
          <a:bodyPr>
            <a:spAutoFit/>
          </a:bodyPr>
          <a:lstStyle/>
          <a:p>
            <a:r>
              <a:rPr lang="en-US" dirty="0"/>
              <a:t>. </a:t>
            </a:r>
          </a:p>
        </p:txBody>
      </p:sp>
      <p:sp>
        <p:nvSpPr>
          <p:cNvPr id="6" name="Rectangle 5"/>
          <p:cNvSpPr/>
          <p:nvPr/>
        </p:nvSpPr>
        <p:spPr>
          <a:xfrm>
            <a:off x="166254" y="5754469"/>
            <a:ext cx="6096000" cy="646331"/>
          </a:xfrm>
          <a:prstGeom prst="rect">
            <a:avLst/>
          </a:prstGeom>
        </p:spPr>
        <p:txBody>
          <a:bodyPr>
            <a:spAutoFit/>
          </a:bodyPr>
          <a:lstStyle/>
          <a:p>
            <a:r>
              <a:rPr lang="en-US" dirty="0"/>
              <a:t>http://</a:t>
            </a:r>
            <a:r>
              <a:rPr lang="en-US" dirty="0" err="1"/>
              <a:t>www.radiologyassistant.nl</a:t>
            </a:r>
            <a:r>
              <a:rPr lang="en-US" dirty="0"/>
              <a:t>/</a:t>
            </a:r>
            <a:r>
              <a:rPr lang="en-US" dirty="0" err="1"/>
              <a:t>en</a:t>
            </a:r>
            <a:r>
              <a:rPr lang="en-US" dirty="0"/>
              <a:t>/p4615feaee7e0a/stress-</a:t>
            </a:r>
            <a:r>
              <a:rPr lang="en-US" dirty="0" err="1"/>
              <a:t>fractures.html</a:t>
            </a:r>
            <a:endParaRPr lang="en-US" dirty="0"/>
          </a:p>
        </p:txBody>
      </p:sp>
    </p:spTree>
    <p:extLst>
      <p:ext uri="{BB962C8B-B14F-4D97-AF65-F5344CB8AC3E}">
        <p14:creationId xmlns:p14="http://schemas.microsoft.com/office/powerpoint/2010/main" val="1630893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ttp://www.southfloridasportsmedicine.com/images/foot%20drawing%20navicular%20stress%20AP.jpg"/>
          <p:cNvPicPr>
            <a:picLocks noChangeAspect="1" noChangeArrowheads="1"/>
          </p:cNvPicPr>
          <p:nvPr/>
        </p:nvPicPr>
        <p:blipFill rotWithShape="1">
          <a:blip r:embed="rId3">
            <a:extLst>
              <a:ext uri="{28A0092B-C50C-407E-A947-70E740481C1C}">
                <a14:useLocalDpi xmlns:a14="http://schemas.microsoft.com/office/drawing/2010/main" val="0"/>
              </a:ext>
            </a:extLst>
          </a:blip>
          <a:srcRect l="11649" r="12727"/>
          <a:stretch/>
        </p:blipFill>
        <p:spPr bwMode="auto">
          <a:xfrm>
            <a:off x="10139098" y="0"/>
            <a:ext cx="2052902" cy="5715000"/>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http://www.southfloridasportsmedicine.com/images/foot%20drawing%20navicular%20stress%20lateral-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5847" y="3158836"/>
            <a:ext cx="4383359" cy="24245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mage result for navicular stress fracture"/>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0" y="0"/>
            <a:ext cx="5472717" cy="65080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32764" y="346364"/>
            <a:ext cx="3380509" cy="369332"/>
          </a:xfrm>
          <a:prstGeom prst="rect">
            <a:avLst/>
          </a:prstGeom>
          <a:noFill/>
        </p:spPr>
        <p:txBody>
          <a:bodyPr wrap="square" rtlCol="0">
            <a:spAutoFit/>
          </a:bodyPr>
          <a:lstStyle/>
          <a:p>
            <a:r>
              <a:rPr lang="en-US" dirty="0"/>
              <a:t>Navicular Stress Fracture</a:t>
            </a:r>
          </a:p>
        </p:txBody>
      </p:sp>
    </p:spTree>
    <p:extLst>
      <p:ext uri="{BB962C8B-B14F-4D97-AF65-F5344CB8AC3E}">
        <p14:creationId xmlns:p14="http://schemas.microsoft.com/office/powerpoint/2010/main" val="154562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mage result for navicular stress fra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1236" y="-1"/>
            <a:ext cx="5070764" cy="69084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30036" y="1525588"/>
            <a:ext cx="2987964" cy="369332"/>
          </a:xfrm>
          <a:prstGeom prst="rect">
            <a:avLst/>
          </a:prstGeom>
          <a:noFill/>
        </p:spPr>
        <p:txBody>
          <a:bodyPr wrap="square" rtlCol="0">
            <a:spAutoFit/>
          </a:bodyPr>
          <a:lstStyle/>
          <a:p>
            <a:r>
              <a:rPr lang="en-US" dirty="0"/>
              <a:t>Navicular Stress Fracture</a:t>
            </a:r>
          </a:p>
        </p:txBody>
      </p:sp>
    </p:spTree>
    <p:extLst>
      <p:ext uri="{BB962C8B-B14F-4D97-AF65-F5344CB8AC3E}">
        <p14:creationId xmlns:p14="http://schemas.microsoft.com/office/powerpoint/2010/main" val="690858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ne scan of the lower extremities. This image de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0"/>
            <a:ext cx="827314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801100" y="1066800"/>
            <a:ext cx="2387600" cy="369332"/>
          </a:xfrm>
          <a:prstGeom prst="rect">
            <a:avLst/>
          </a:prstGeom>
          <a:noFill/>
        </p:spPr>
        <p:txBody>
          <a:bodyPr wrap="square" rtlCol="0">
            <a:spAutoFit/>
          </a:bodyPr>
          <a:lstStyle/>
          <a:p>
            <a:r>
              <a:rPr lang="en-US" dirty="0"/>
              <a:t>Right 5</a:t>
            </a:r>
            <a:r>
              <a:rPr lang="en-US" baseline="30000" dirty="0"/>
              <a:t>th</a:t>
            </a:r>
            <a:r>
              <a:rPr lang="en-US" dirty="0"/>
              <a:t>. Metatarsal #</a:t>
            </a:r>
          </a:p>
        </p:txBody>
      </p:sp>
    </p:spTree>
    <p:extLst>
      <p:ext uri="{BB962C8B-B14F-4D97-AF65-F5344CB8AC3E}">
        <p14:creationId xmlns:p14="http://schemas.microsoft.com/office/powerpoint/2010/main" val="990424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descr="mage result for sever's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1" y="2603500"/>
            <a:ext cx="4997532" cy="38481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3543300" y="183177"/>
            <a:ext cx="7962900" cy="1325563"/>
          </a:xfrm>
        </p:spPr>
        <p:txBody>
          <a:bodyPr>
            <a:normAutofit/>
          </a:bodyPr>
          <a:lstStyle/>
          <a:p>
            <a:r>
              <a:rPr lang="en-US" sz="3600" dirty="0" err="1"/>
              <a:t>Sever’s</a:t>
            </a:r>
            <a:r>
              <a:rPr lang="en-US" sz="3600" dirty="0"/>
              <a:t> Disease (Calcaneal </a:t>
            </a:r>
            <a:r>
              <a:rPr lang="en-US" sz="3600" dirty="0" err="1"/>
              <a:t>Apophysitis</a:t>
            </a:r>
            <a:r>
              <a:rPr lang="en-US" sz="3600" dirty="0"/>
              <a:t>) </a:t>
            </a:r>
          </a:p>
        </p:txBody>
      </p:sp>
      <p:sp>
        <p:nvSpPr>
          <p:cNvPr id="4" name="TextBox 3"/>
          <p:cNvSpPr txBox="1"/>
          <p:nvPr/>
        </p:nvSpPr>
        <p:spPr>
          <a:xfrm>
            <a:off x="6838950" y="2727940"/>
            <a:ext cx="4216400" cy="1200329"/>
          </a:xfrm>
          <a:prstGeom prst="rect">
            <a:avLst/>
          </a:prstGeom>
          <a:noFill/>
        </p:spPr>
        <p:txBody>
          <a:bodyPr wrap="square" rtlCol="0">
            <a:spAutoFit/>
          </a:bodyPr>
          <a:lstStyle/>
          <a:p>
            <a:r>
              <a:rPr lang="en-US" dirty="0"/>
              <a:t>The foot’s equivalent of Osgood-</a:t>
            </a:r>
            <a:r>
              <a:rPr lang="en-US" dirty="0" err="1"/>
              <a:t>Schlatter’s</a:t>
            </a:r>
            <a:r>
              <a:rPr lang="en-US" dirty="0"/>
              <a:t> disease and is caused by the same thing, over stressing of the </a:t>
            </a:r>
            <a:r>
              <a:rPr lang="en-US" dirty="0" err="1"/>
              <a:t>apophysis</a:t>
            </a:r>
            <a:r>
              <a:rPr lang="en-US" dirty="0"/>
              <a:t> by the Achilles’ tendon. </a:t>
            </a:r>
          </a:p>
        </p:txBody>
      </p:sp>
    </p:spTree>
    <p:extLst>
      <p:ext uri="{BB962C8B-B14F-4D97-AF65-F5344CB8AC3E}">
        <p14:creationId xmlns:p14="http://schemas.microsoft.com/office/powerpoint/2010/main" val="1329508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age result for sever's diseas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90940" y="2506662"/>
            <a:ext cx="6701060"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1970" y="192398"/>
            <a:ext cx="5348970" cy="3970318"/>
          </a:xfrm>
          <a:prstGeom prst="rect">
            <a:avLst/>
          </a:prstGeom>
        </p:spPr>
        <p:txBody>
          <a:bodyPr wrap="square">
            <a:spAutoFit/>
          </a:bodyPr>
          <a:lstStyle/>
          <a:p>
            <a:r>
              <a:rPr lang="en-US" dirty="0"/>
              <a:t>The most prominent symptom of </a:t>
            </a:r>
            <a:r>
              <a:rPr lang="en-US" dirty="0" err="1"/>
              <a:t>Sever's</a:t>
            </a:r>
            <a:r>
              <a:rPr lang="en-US" dirty="0"/>
              <a:t> disease is heel pain in an </a:t>
            </a:r>
            <a:r>
              <a:rPr lang="en-US" dirty="0" err="1"/>
              <a:t>adolsecent</a:t>
            </a:r>
            <a:r>
              <a:rPr lang="en-US" dirty="0"/>
              <a:t>, which is usually aggravated by physical activity such as walking, running or jumping. The pain is </a:t>
            </a:r>
            <a:r>
              <a:rPr lang="en-US" dirty="0" err="1"/>
              <a:t>localised</a:t>
            </a:r>
            <a:r>
              <a:rPr lang="en-US" dirty="0"/>
              <a:t> to the posterior and plantar side of the heel over the calcaneal </a:t>
            </a:r>
            <a:r>
              <a:rPr lang="en-US" dirty="0" err="1"/>
              <a:t>apophysis</a:t>
            </a:r>
            <a:r>
              <a:rPr lang="en-US" dirty="0"/>
              <a:t>. Sometimes, the pain may be so severe that it may cause limping and interfere with physical performance in sports. External appearance of the heel is almost always normal, and signs of local disease such as edema, erythema (redness) are absent. The main diagnostic tool is pain on medial- lateral compression of the calcaneus in the area of growth plate, so called squeeze test. Foot radiographs are usually normal. Therefore, the diagnosis of </a:t>
            </a:r>
            <a:r>
              <a:rPr lang="en-US" dirty="0" err="1"/>
              <a:t>Sever's</a:t>
            </a:r>
            <a:r>
              <a:rPr lang="en-US" dirty="0"/>
              <a:t> disease is primarily clinical.</a:t>
            </a:r>
          </a:p>
        </p:txBody>
      </p:sp>
    </p:spTree>
    <p:extLst>
      <p:ext uri="{BB962C8B-B14F-4D97-AF65-F5344CB8AC3E}">
        <p14:creationId xmlns:p14="http://schemas.microsoft.com/office/powerpoint/2010/main" val="429561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Diagnotic</a:t>
            </a:r>
            <a:r>
              <a:rPr lang="en-US" dirty="0"/>
              <a:t> Criteria	</a:t>
            </a:r>
          </a:p>
        </p:txBody>
      </p:sp>
      <p:sp>
        <p:nvSpPr>
          <p:cNvPr id="3" name="Content Placeholder 2"/>
          <p:cNvSpPr>
            <a:spLocks noGrp="1"/>
          </p:cNvSpPr>
          <p:nvPr>
            <p:ph idx="1"/>
          </p:nvPr>
        </p:nvSpPr>
        <p:spPr/>
        <p:txBody>
          <a:bodyPr/>
          <a:lstStyle/>
          <a:p>
            <a:r>
              <a:rPr lang="en-US" dirty="0"/>
              <a:t>Do not rely on the presence of the heel bump, it may absent in the early stages</a:t>
            </a:r>
          </a:p>
          <a:p>
            <a:r>
              <a:rPr lang="en-US" dirty="0"/>
              <a:t>Highly active </a:t>
            </a:r>
            <a:r>
              <a:rPr lang="en-US" dirty="0" err="1"/>
              <a:t>adolscent</a:t>
            </a:r>
            <a:r>
              <a:rPr lang="en-US" dirty="0"/>
              <a:t> (jumping and running)</a:t>
            </a:r>
          </a:p>
          <a:p>
            <a:r>
              <a:rPr lang="en-US" dirty="0"/>
              <a:t>Posterior and plantar heel pain</a:t>
            </a:r>
          </a:p>
          <a:p>
            <a:r>
              <a:rPr lang="en-US" dirty="0"/>
              <a:t>Pain during and after activities</a:t>
            </a:r>
          </a:p>
          <a:p>
            <a:r>
              <a:rPr lang="en-US" dirty="0"/>
              <a:t>Lateral-medial compression (squeeze test) painful</a:t>
            </a:r>
          </a:p>
          <a:p>
            <a:endParaRPr lang="en-US" dirty="0"/>
          </a:p>
          <a:p>
            <a:endParaRPr lang="en-US" dirty="0"/>
          </a:p>
        </p:txBody>
      </p:sp>
    </p:spTree>
    <p:extLst>
      <p:ext uri="{BB962C8B-B14F-4D97-AF65-F5344CB8AC3E}">
        <p14:creationId xmlns:p14="http://schemas.microsoft.com/office/powerpoint/2010/main" val="331956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a:t>
            </a:r>
          </a:p>
        </p:txBody>
      </p:sp>
      <p:sp>
        <p:nvSpPr>
          <p:cNvPr id="3" name="Content Placeholder 2"/>
          <p:cNvSpPr>
            <a:spLocks noGrp="1"/>
          </p:cNvSpPr>
          <p:nvPr>
            <p:ph idx="1"/>
          </p:nvPr>
        </p:nvSpPr>
        <p:spPr/>
        <p:txBody>
          <a:bodyPr/>
          <a:lstStyle/>
          <a:p>
            <a:r>
              <a:rPr lang="en-US" dirty="0"/>
              <a:t>Rest </a:t>
            </a:r>
          </a:p>
          <a:p>
            <a:r>
              <a:rPr lang="en-US" dirty="0"/>
              <a:t>Orthotics</a:t>
            </a:r>
          </a:p>
          <a:p>
            <a:r>
              <a:rPr lang="en-US" dirty="0"/>
              <a:t>Aging </a:t>
            </a:r>
          </a:p>
          <a:p>
            <a:r>
              <a:rPr lang="en-US" dirty="0"/>
              <a:t>NSAIDs</a:t>
            </a:r>
          </a:p>
        </p:txBody>
      </p:sp>
    </p:spTree>
    <p:extLst>
      <p:ext uri="{BB962C8B-B14F-4D97-AF65-F5344CB8AC3E}">
        <p14:creationId xmlns:p14="http://schemas.microsoft.com/office/powerpoint/2010/main" val="1356700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DDx</a:t>
            </a:r>
            <a:endParaRPr lang="en-US" dirty="0"/>
          </a:p>
        </p:txBody>
      </p:sp>
      <p:sp>
        <p:nvSpPr>
          <p:cNvPr id="4" name="Title 1"/>
          <p:cNvSpPr txBox="1">
            <a:spLocks/>
          </p:cNvSpPr>
          <p:nvPr/>
        </p:nvSpPr>
        <p:spPr>
          <a:xfrm>
            <a:off x="838200" y="4032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4965701" y="1740695"/>
            <a:ext cx="2218134" cy="44362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64300" y="5270500"/>
            <a:ext cx="317500" cy="369332"/>
          </a:xfrm>
          <a:prstGeom prst="rect">
            <a:avLst/>
          </a:prstGeom>
          <a:noFill/>
        </p:spPr>
        <p:txBody>
          <a:bodyPr wrap="square" rtlCol="0">
            <a:spAutoFit/>
          </a:bodyPr>
          <a:lstStyle/>
          <a:p>
            <a:r>
              <a:rPr lang="en-US"/>
              <a:t>1</a:t>
            </a:r>
          </a:p>
        </p:txBody>
      </p:sp>
    </p:spTree>
    <p:extLst>
      <p:ext uri="{BB962C8B-B14F-4D97-AF65-F5344CB8AC3E}">
        <p14:creationId xmlns:p14="http://schemas.microsoft.com/office/powerpoint/2010/main" val="2000525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tp://tse3.mm.bing.net/th?id=OIP.yCEY6kpWSmfaJ6qUJu1HKAEsEa&amp;pid=15.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7245927" cy="68230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370619" y="1233054"/>
            <a:ext cx="3948545" cy="369332"/>
          </a:xfrm>
          <a:prstGeom prst="rect">
            <a:avLst/>
          </a:prstGeom>
          <a:noFill/>
        </p:spPr>
        <p:txBody>
          <a:bodyPr wrap="square" rtlCol="0">
            <a:spAutoFit/>
          </a:bodyPr>
          <a:lstStyle/>
          <a:p>
            <a:r>
              <a:rPr lang="en-US" dirty="0"/>
              <a:t>Calcaneal Stress Fracture on Bone Scan</a:t>
            </a:r>
          </a:p>
        </p:txBody>
      </p:sp>
    </p:spTree>
    <p:extLst>
      <p:ext uri="{BB962C8B-B14F-4D97-AF65-F5344CB8AC3E}">
        <p14:creationId xmlns:p14="http://schemas.microsoft.com/office/powerpoint/2010/main" val="1931581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tp://www.footankleknee.co.uk/images/calcaneal-stress-fra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0107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406549" y="944479"/>
            <a:ext cx="2953373" cy="369332"/>
          </a:xfrm>
          <a:prstGeom prst="rect">
            <a:avLst/>
          </a:prstGeom>
        </p:spPr>
        <p:txBody>
          <a:bodyPr wrap="none">
            <a:spAutoFit/>
          </a:bodyPr>
          <a:lstStyle/>
          <a:p>
            <a:r>
              <a:rPr lang="en-US" dirty="0"/>
              <a:t>MRI Calcaneal Stress Fracture</a:t>
            </a:r>
          </a:p>
        </p:txBody>
      </p:sp>
      <p:pic>
        <p:nvPicPr>
          <p:cNvPr id="2052" name="Picture 4" descr="ttp://4.bp.blogspot.com/_BBt5FH3wT9o/SecSFu_oY2I/AAAAAAAAAmk/yKJUpWktT7k/s400/Stres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4255" y="1690255"/>
            <a:ext cx="5167745" cy="5167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15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5602" name="Picture 2" descr="mage result for talar stress fractur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672" y="0"/>
            <a:ext cx="6359237" cy="5656206"/>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0909" y="-1"/>
            <a:ext cx="5611091" cy="561109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30037" y="6021331"/>
            <a:ext cx="7481454" cy="369332"/>
          </a:xfrm>
          <a:prstGeom prst="rect">
            <a:avLst/>
          </a:prstGeom>
        </p:spPr>
        <p:txBody>
          <a:bodyPr wrap="square">
            <a:spAutoFit/>
          </a:bodyPr>
          <a:lstStyle/>
          <a:p>
            <a:r>
              <a:rPr lang="en-US" dirty="0"/>
              <a:t>http://</a:t>
            </a:r>
            <a:r>
              <a:rPr lang="en-US" dirty="0" err="1"/>
              <a:t>appliedradiology.com</a:t>
            </a:r>
            <a:r>
              <a:rPr lang="en-US" dirty="0"/>
              <a:t>/articles/</a:t>
            </a:r>
            <a:r>
              <a:rPr lang="en-US" dirty="0" err="1"/>
              <a:t>mri-of-the-foot?trendmd-shared</a:t>
            </a:r>
            <a:r>
              <a:rPr lang="en-US" dirty="0"/>
              <a:t>=1</a:t>
            </a:r>
          </a:p>
        </p:txBody>
      </p:sp>
    </p:spTree>
    <p:extLst>
      <p:ext uri="{BB962C8B-B14F-4D97-AF65-F5344CB8AC3E}">
        <p14:creationId xmlns:p14="http://schemas.microsoft.com/office/powerpoint/2010/main" val="979399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ttp://www.mridoc.com/mskatlas/Neoplasms/Calcaneal_Cyst/CalcanealCT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7038109" cy="598239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mage result for calcaneal cy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1741" y="-1"/>
            <a:ext cx="4054071" cy="67194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6364" y="6289964"/>
            <a:ext cx="5486400" cy="369332"/>
          </a:xfrm>
          <a:prstGeom prst="rect">
            <a:avLst/>
          </a:prstGeom>
          <a:noFill/>
        </p:spPr>
        <p:txBody>
          <a:bodyPr wrap="square" rtlCol="0">
            <a:spAutoFit/>
          </a:bodyPr>
          <a:lstStyle/>
          <a:p>
            <a:r>
              <a:rPr lang="en-US" dirty="0"/>
              <a:t>Calcaneal Cyst</a:t>
            </a:r>
          </a:p>
        </p:txBody>
      </p:sp>
    </p:spTree>
    <p:extLst>
      <p:ext uri="{BB962C8B-B14F-4D97-AF65-F5344CB8AC3E}">
        <p14:creationId xmlns:p14="http://schemas.microsoft.com/office/powerpoint/2010/main" val="527311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5873" y="2775816"/>
            <a:ext cx="4745182" cy="1325563"/>
          </a:xfrm>
        </p:spPr>
        <p:txBody>
          <a:bodyPr/>
          <a:lstStyle/>
          <a:p>
            <a:r>
              <a:rPr lang="en-US" dirty="0"/>
              <a:t>Plantar </a:t>
            </a:r>
            <a:r>
              <a:rPr lang="en-US" dirty="0" err="1"/>
              <a:t>Fasciopathy</a:t>
            </a:r>
            <a:endParaRPr lang="en-US" dirty="0"/>
          </a:p>
        </p:txBody>
      </p:sp>
    </p:spTree>
    <p:extLst>
      <p:ext uri="{BB962C8B-B14F-4D97-AF65-F5344CB8AC3E}">
        <p14:creationId xmlns:p14="http://schemas.microsoft.com/office/powerpoint/2010/main" val="1231677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Criterion - Fasciitis</a:t>
            </a:r>
          </a:p>
        </p:txBody>
      </p:sp>
      <p:sp>
        <p:nvSpPr>
          <p:cNvPr id="3" name="Content Placeholder 2"/>
          <p:cNvSpPr>
            <a:spLocks noGrp="1"/>
          </p:cNvSpPr>
          <p:nvPr>
            <p:ph idx="1"/>
          </p:nvPr>
        </p:nvSpPr>
        <p:spPr>
          <a:xfrm>
            <a:off x="838200" y="1825624"/>
            <a:ext cx="10515600" cy="4486275"/>
          </a:xfrm>
        </p:spPr>
        <p:txBody>
          <a:bodyPr>
            <a:normAutofit/>
          </a:bodyPr>
          <a:lstStyle/>
          <a:p>
            <a:pPr marL="0" indent="0">
              <a:buNone/>
            </a:pPr>
            <a:endParaRPr lang="en-US" dirty="0"/>
          </a:p>
          <a:p>
            <a:r>
              <a:rPr lang="en-US" dirty="0"/>
              <a:t>Pain with each step</a:t>
            </a:r>
          </a:p>
          <a:p>
            <a:r>
              <a:rPr lang="en-US" dirty="0"/>
              <a:t>Aching after walking and at end of day</a:t>
            </a:r>
          </a:p>
          <a:p>
            <a:r>
              <a:rPr lang="en-US" dirty="0"/>
              <a:t>Extreme tenderness</a:t>
            </a:r>
          </a:p>
          <a:p>
            <a:r>
              <a:rPr lang="en-US" dirty="0"/>
              <a:t>+/- stress test</a:t>
            </a:r>
          </a:p>
          <a:p>
            <a:endParaRPr lang="en-US" dirty="0"/>
          </a:p>
          <a:p>
            <a:endParaRPr lang="en-US" dirty="0"/>
          </a:p>
        </p:txBody>
      </p:sp>
    </p:spTree>
    <p:extLst>
      <p:ext uri="{BB962C8B-B14F-4D97-AF65-F5344CB8AC3E}">
        <p14:creationId xmlns:p14="http://schemas.microsoft.com/office/powerpoint/2010/main" val="19807354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Diagnostic Criteria</a:t>
            </a:r>
          </a:p>
        </p:txBody>
      </p:sp>
      <p:sp>
        <p:nvSpPr>
          <p:cNvPr id="3" name="Content Placeholder 2"/>
          <p:cNvSpPr>
            <a:spLocks noGrp="1"/>
          </p:cNvSpPr>
          <p:nvPr>
            <p:ph idx="1"/>
          </p:nvPr>
        </p:nvSpPr>
        <p:spPr>
          <a:xfrm>
            <a:off x="838200" y="2379806"/>
            <a:ext cx="10515600" cy="3817794"/>
          </a:xfrm>
        </p:spPr>
        <p:txBody>
          <a:bodyPr>
            <a:normAutofit/>
          </a:bodyPr>
          <a:lstStyle/>
          <a:p>
            <a:r>
              <a:rPr lang="en-US" dirty="0" err="1"/>
              <a:t>Fasciosis</a:t>
            </a:r>
            <a:endParaRPr lang="en-US" dirty="0"/>
          </a:p>
          <a:p>
            <a:endParaRPr lang="en-US" dirty="0"/>
          </a:p>
          <a:p>
            <a:r>
              <a:rPr lang="en-US" dirty="0"/>
              <a:t>Pain up after prolonged periods of NWB</a:t>
            </a:r>
          </a:p>
          <a:p>
            <a:r>
              <a:rPr lang="en-US" dirty="0"/>
              <a:t>Pain lessens with a few steps</a:t>
            </a:r>
          </a:p>
          <a:p>
            <a:r>
              <a:rPr lang="en-US" dirty="0"/>
              <a:t>No aching after pain or at the end of the day</a:t>
            </a:r>
          </a:p>
          <a:p>
            <a:r>
              <a:rPr lang="en-US" dirty="0"/>
              <a:t>Deep palpation moderate tenderness</a:t>
            </a:r>
          </a:p>
          <a:p>
            <a:r>
              <a:rPr lang="en-US" dirty="0"/>
              <a:t>Stress test probably negative</a:t>
            </a:r>
          </a:p>
          <a:p>
            <a:endParaRPr lang="en-US" dirty="0"/>
          </a:p>
          <a:p>
            <a:endParaRPr lang="en-US" dirty="0"/>
          </a:p>
        </p:txBody>
      </p:sp>
    </p:spTree>
    <p:extLst>
      <p:ext uri="{BB962C8B-B14F-4D97-AF65-F5344CB8AC3E}">
        <p14:creationId xmlns:p14="http://schemas.microsoft.com/office/powerpoint/2010/main" val="1201111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lantar fascia anatomy">
            <a:extLst>
              <a:ext uri="{FF2B5EF4-FFF2-40B4-BE49-F238E27FC236}">
                <a16:creationId xmlns:a16="http://schemas.microsoft.com/office/drawing/2014/main" id="{F8E583CE-B18B-4BBC-BDED-3D09C5855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9909"/>
            <a:ext cx="4676775" cy="5753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lantar fascia anatomy">
            <a:extLst>
              <a:ext uri="{FF2B5EF4-FFF2-40B4-BE49-F238E27FC236}">
                <a16:creationId xmlns:a16="http://schemas.microsoft.com/office/drawing/2014/main" id="{D630FB7F-CBFC-4EA4-A4C2-8DD04E590CD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079" r="19249" b="22824"/>
          <a:stretch/>
        </p:blipFill>
        <p:spPr bwMode="auto">
          <a:xfrm>
            <a:off x="5012667" y="673491"/>
            <a:ext cx="5369290" cy="512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028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upload.wikimedia.org/wikipedia/commons/thumb/d/d1/Plantar_aponeurosis_-_axial_view.png/250px-Plantar_aponeurosis_-_axial_view.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
            <a:ext cx="5167745" cy="686276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upload.wikimedia.org/wikipedia/commons/5/5e/Plantar_aponeurosis_-_centr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5527" y="-43035"/>
            <a:ext cx="4433456" cy="68857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66509" y="692727"/>
            <a:ext cx="1662546" cy="646331"/>
          </a:xfrm>
          <a:prstGeom prst="rect">
            <a:avLst/>
          </a:prstGeom>
          <a:noFill/>
        </p:spPr>
        <p:txBody>
          <a:bodyPr wrap="square" rtlCol="0">
            <a:spAutoFit/>
          </a:bodyPr>
          <a:lstStyle/>
          <a:p>
            <a:r>
              <a:rPr lang="en-US" dirty="0"/>
              <a:t>Plantar Fascia</a:t>
            </a:r>
          </a:p>
          <a:p>
            <a:r>
              <a:rPr lang="en-US" dirty="0"/>
              <a:t>Dissection </a:t>
            </a:r>
          </a:p>
        </p:txBody>
      </p:sp>
    </p:spTree>
    <p:extLst>
      <p:ext uri="{BB962C8B-B14F-4D97-AF65-F5344CB8AC3E}">
        <p14:creationId xmlns:p14="http://schemas.microsoft.com/office/powerpoint/2010/main" val="881157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aafp.org/afp/2011/0915/afp20110915p676-f3.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0"/>
            <a:ext cx="683202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36873" y="720436"/>
            <a:ext cx="3519054" cy="369332"/>
          </a:xfrm>
          <a:prstGeom prst="rect">
            <a:avLst/>
          </a:prstGeom>
          <a:noFill/>
        </p:spPr>
        <p:txBody>
          <a:bodyPr wrap="square" rtlCol="0">
            <a:spAutoFit/>
          </a:bodyPr>
          <a:lstStyle/>
          <a:p>
            <a:r>
              <a:rPr lang="en-US" dirty="0"/>
              <a:t>MRI Thickening of the plantar fascia</a:t>
            </a:r>
          </a:p>
        </p:txBody>
      </p:sp>
    </p:spTree>
    <p:extLst>
      <p:ext uri="{BB962C8B-B14F-4D97-AF65-F5344CB8AC3E}">
        <p14:creationId xmlns:p14="http://schemas.microsoft.com/office/powerpoint/2010/main" val="1556965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1"/>
          <p:cNvSpPr txBox="1">
            <a:spLocks/>
          </p:cNvSpPr>
          <p:nvPr/>
        </p:nvSpPr>
        <p:spPr>
          <a:xfrm>
            <a:off x="838200" y="4032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4965701" y="1740695"/>
            <a:ext cx="2218134" cy="44362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64300" y="5270500"/>
            <a:ext cx="317500" cy="369332"/>
          </a:xfrm>
          <a:prstGeom prst="rect">
            <a:avLst/>
          </a:prstGeom>
          <a:noFill/>
        </p:spPr>
        <p:txBody>
          <a:bodyPr wrap="square" rtlCol="0">
            <a:spAutoFit/>
          </a:bodyPr>
          <a:lstStyle/>
          <a:p>
            <a:r>
              <a:rPr lang="en-US"/>
              <a:t>1</a:t>
            </a:r>
          </a:p>
        </p:txBody>
      </p:sp>
      <p:sp>
        <p:nvSpPr>
          <p:cNvPr id="3" name="TextBox 2"/>
          <p:cNvSpPr txBox="1"/>
          <p:nvPr/>
        </p:nvSpPr>
        <p:spPr>
          <a:xfrm>
            <a:off x="233031" y="2204503"/>
            <a:ext cx="4013200" cy="1754326"/>
          </a:xfrm>
          <a:prstGeom prst="rect">
            <a:avLst/>
          </a:prstGeom>
          <a:noFill/>
        </p:spPr>
        <p:txBody>
          <a:bodyPr wrap="square" rtlCol="0">
            <a:spAutoFit/>
          </a:bodyPr>
          <a:lstStyle/>
          <a:p>
            <a:pPr marL="285750" indent="-285750">
              <a:buFont typeface="Arial" charset="0"/>
              <a:buChar char="•"/>
            </a:pPr>
            <a:r>
              <a:rPr lang="en-US" dirty="0"/>
              <a:t>Fat pad </a:t>
            </a:r>
            <a:r>
              <a:rPr lang="en-US" dirty="0" err="1"/>
              <a:t>atropy</a:t>
            </a:r>
            <a:r>
              <a:rPr lang="en-US" dirty="0"/>
              <a:t> </a:t>
            </a:r>
          </a:p>
          <a:p>
            <a:pPr marL="285750" indent="-285750">
              <a:buFont typeface="Arial" charset="0"/>
              <a:buChar char="•"/>
            </a:pPr>
            <a:r>
              <a:rPr lang="en-US" dirty="0"/>
              <a:t>Fat pad spread</a:t>
            </a:r>
          </a:p>
          <a:p>
            <a:pPr marL="285750" indent="-285750">
              <a:buFont typeface="Arial" charset="0"/>
              <a:buChar char="•"/>
            </a:pPr>
            <a:r>
              <a:rPr lang="en-US" dirty="0"/>
              <a:t>Subcutaneous plantar bursitis</a:t>
            </a:r>
          </a:p>
          <a:p>
            <a:pPr marL="285750" indent="-285750">
              <a:buFont typeface="Arial" charset="0"/>
              <a:buChar char="•"/>
            </a:pPr>
            <a:r>
              <a:rPr lang="en-US" dirty="0"/>
              <a:t>Heel Bruise</a:t>
            </a:r>
          </a:p>
          <a:p>
            <a:pPr marL="285750" indent="-285750">
              <a:buFont typeface="Arial" charset="0"/>
              <a:buChar char="•"/>
            </a:pPr>
            <a:r>
              <a:rPr lang="en-US" dirty="0"/>
              <a:t>Stress fracture</a:t>
            </a:r>
          </a:p>
          <a:p>
            <a:pPr marL="285750" indent="-285750">
              <a:buFont typeface="Arial" charset="0"/>
              <a:buChar char="•"/>
            </a:pPr>
            <a:r>
              <a:rPr lang="en-US" dirty="0"/>
              <a:t>Calcaneal cyst</a:t>
            </a:r>
          </a:p>
        </p:txBody>
      </p:sp>
    </p:spTree>
    <p:extLst>
      <p:ext uri="{BB962C8B-B14F-4D97-AF65-F5344CB8AC3E}">
        <p14:creationId xmlns:p14="http://schemas.microsoft.com/office/powerpoint/2010/main" val="82678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F57B9A0-6F90-455C-ABDD-19D46973D3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429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3D3B462-202D-4094-A176-2C48EFE4FB4E}"/>
              </a:ext>
            </a:extLst>
          </p:cNvPr>
          <p:cNvSpPr/>
          <p:nvPr/>
        </p:nvSpPr>
        <p:spPr>
          <a:xfrm>
            <a:off x="7765366" y="357278"/>
            <a:ext cx="3892062" cy="2862322"/>
          </a:xfrm>
          <a:prstGeom prst="rect">
            <a:avLst/>
          </a:prstGeom>
        </p:spPr>
        <p:txBody>
          <a:bodyPr wrap="square">
            <a:spAutoFit/>
          </a:bodyPr>
          <a:lstStyle/>
          <a:p>
            <a:r>
              <a:rPr lang="en-US" dirty="0">
                <a:solidFill>
                  <a:srgbClr val="666666"/>
                </a:solidFill>
                <a:latin typeface="Times New Roman" panose="02020603050405020304" pitchFamily="18" charset="0"/>
              </a:rPr>
              <a:t>Normal plantar fascia. A schematic representation (</a:t>
            </a:r>
            <a:r>
              <a:rPr lang="en-US" b="1" dirty="0">
                <a:solidFill>
                  <a:srgbClr val="666666"/>
                </a:solidFill>
                <a:latin typeface="Times New Roman" panose="02020603050405020304" pitchFamily="18" charset="0"/>
              </a:rPr>
              <a:t>a</a:t>
            </a:r>
            <a:r>
              <a:rPr lang="en-US" dirty="0">
                <a:solidFill>
                  <a:srgbClr val="666666"/>
                </a:solidFill>
                <a:latin typeface="Times New Roman" panose="02020603050405020304" pitchFamily="18" charset="0"/>
              </a:rPr>
              <a:t>) and lateral plain radiograph (</a:t>
            </a:r>
            <a:r>
              <a:rPr lang="en-US" b="1" dirty="0">
                <a:solidFill>
                  <a:srgbClr val="666666"/>
                </a:solidFill>
                <a:latin typeface="Times New Roman" panose="02020603050405020304" pitchFamily="18" charset="0"/>
              </a:rPr>
              <a:t>b</a:t>
            </a:r>
            <a:r>
              <a:rPr lang="en-US" dirty="0">
                <a:solidFill>
                  <a:srgbClr val="666666"/>
                </a:solidFill>
                <a:latin typeface="Times New Roman" panose="02020603050405020304" pitchFamily="18" charset="0"/>
              </a:rPr>
              <a:t>) show the normal PF (</a:t>
            </a:r>
            <a:r>
              <a:rPr lang="en-US" i="1" dirty="0">
                <a:solidFill>
                  <a:srgbClr val="666666"/>
                </a:solidFill>
                <a:latin typeface="Times New Roman" panose="02020603050405020304" pitchFamily="18" charset="0"/>
              </a:rPr>
              <a:t>arrows</a:t>
            </a:r>
            <a:r>
              <a:rPr lang="en-US" dirty="0">
                <a:solidFill>
                  <a:srgbClr val="666666"/>
                </a:solidFill>
                <a:latin typeface="Times New Roman" panose="02020603050405020304" pitchFamily="18" charset="0"/>
              </a:rPr>
              <a:t>). On sagittal ultrasound scan, the normal PF (</a:t>
            </a:r>
            <a:r>
              <a:rPr lang="en-US" i="1" dirty="0">
                <a:solidFill>
                  <a:srgbClr val="666666"/>
                </a:solidFill>
                <a:latin typeface="Times New Roman" panose="02020603050405020304" pitchFamily="18" charset="0"/>
              </a:rPr>
              <a:t>arrows</a:t>
            </a:r>
            <a:r>
              <a:rPr lang="en-US" dirty="0">
                <a:solidFill>
                  <a:srgbClr val="666666"/>
                </a:solidFill>
                <a:latin typeface="Times New Roman" panose="02020603050405020304" pitchFamily="18" charset="0"/>
              </a:rPr>
              <a:t>) appears as a fibrillar ligamentous structure (</a:t>
            </a:r>
            <a:r>
              <a:rPr lang="en-US" b="1" dirty="0">
                <a:solidFill>
                  <a:srgbClr val="666666"/>
                </a:solidFill>
                <a:latin typeface="Times New Roman" panose="02020603050405020304" pitchFamily="18" charset="0"/>
              </a:rPr>
              <a:t>c</a:t>
            </a:r>
            <a:r>
              <a:rPr lang="en-US" dirty="0">
                <a:solidFill>
                  <a:srgbClr val="666666"/>
                </a:solidFill>
                <a:latin typeface="Times New Roman" panose="02020603050405020304" pitchFamily="18" charset="0"/>
              </a:rPr>
              <a:t>). On MRI, the normal PF (</a:t>
            </a:r>
            <a:r>
              <a:rPr lang="en-US" i="1" dirty="0">
                <a:solidFill>
                  <a:srgbClr val="666666"/>
                </a:solidFill>
                <a:latin typeface="Times New Roman" panose="02020603050405020304" pitchFamily="18" charset="0"/>
              </a:rPr>
              <a:t>arrows</a:t>
            </a:r>
            <a:r>
              <a:rPr lang="en-US" dirty="0">
                <a:solidFill>
                  <a:srgbClr val="666666"/>
                </a:solidFill>
                <a:latin typeface="Times New Roman" panose="02020603050405020304" pitchFamily="18" charset="0"/>
              </a:rPr>
              <a:t>) is seen as a thin band of low signal intensity on both T1-weighted (</a:t>
            </a:r>
            <a:r>
              <a:rPr lang="en-US" b="1" dirty="0">
                <a:solidFill>
                  <a:srgbClr val="666666"/>
                </a:solidFill>
                <a:latin typeface="Times New Roman" panose="02020603050405020304" pitchFamily="18" charset="0"/>
              </a:rPr>
              <a:t>d</a:t>
            </a:r>
            <a:r>
              <a:rPr lang="en-US" dirty="0">
                <a:solidFill>
                  <a:srgbClr val="666666"/>
                </a:solidFill>
                <a:latin typeface="Times New Roman" panose="02020603050405020304" pitchFamily="18" charset="0"/>
              </a:rPr>
              <a:t>) and fluid-sensitive (</a:t>
            </a:r>
            <a:r>
              <a:rPr lang="en-US" b="1" dirty="0">
                <a:solidFill>
                  <a:srgbClr val="666666"/>
                </a:solidFill>
                <a:latin typeface="Times New Roman" panose="02020603050405020304" pitchFamily="18" charset="0"/>
              </a:rPr>
              <a:t>e</a:t>
            </a:r>
            <a:r>
              <a:rPr lang="en-US" dirty="0">
                <a:solidFill>
                  <a:srgbClr val="666666"/>
                </a:solidFill>
                <a:latin typeface="Times New Roman" panose="02020603050405020304" pitchFamily="18" charset="0"/>
              </a:rPr>
              <a:t>) images</a:t>
            </a:r>
            <a:endParaRPr lang="en-US" dirty="0"/>
          </a:p>
        </p:txBody>
      </p:sp>
      <p:sp>
        <p:nvSpPr>
          <p:cNvPr id="3" name="Rectangle 2">
            <a:extLst>
              <a:ext uri="{FF2B5EF4-FFF2-40B4-BE49-F238E27FC236}">
                <a16:creationId xmlns:a16="http://schemas.microsoft.com/office/drawing/2014/main" id="{212D8237-D691-442B-B41A-4F62704B3877}"/>
              </a:ext>
            </a:extLst>
          </p:cNvPr>
          <p:cNvSpPr/>
          <p:nvPr/>
        </p:nvSpPr>
        <p:spPr>
          <a:xfrm>
            <a:off x="5539408" y="5467030"/>
            <a:ext cx="5699252" cy="369332"/>
          </a:xfrm>
          <a:prstGeom prst="rect">
            <a:avLst/>
          </a:prstGeom>
        </p:spPr>
        <p:txBody>
          <a:bodyPr wrap="none">
            <a:spAutoFit/>
          </a:bodyPr>
          <a:lstStyle/>
          <a:p>
            <a:r>
              <a:rPr lang="en-US" dirty="0">
                <a:hlinkClick r:id="rId4"/>
              </a:rPr>
              <a:t>https://www.ncbi.nlm.nih.gov/pmc/articles/PMC5265197/</a:t>
            </a:r>
            <a:endParaRPr lang="en-US" dirty="0"/>
          </a:p>
        </p:txBody>
      </p:sp>
    </p:spTree>
    <p:extLst>
      <p:ext uri="{BB962C8B-B14F-4D97-AF65-F5344CB8AC3E}">
        <p14:creationId xmlns:p14="http://schemas.microsoft.com/office/powerpoint/2010/main" val="11210274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ltrasound comparing plantar fascitis to norma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6957308" cy="471054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ltrasound of plantar fascit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7308" y="2439486"/>
            <a:ext cx="5223164" cy="44185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0654" y="4899456"/>
            <a:ext cx="6096000" cy="1200329"/>
          </a:xfrm>
          <a:prstGeom prst="rect">
            <a:avLst/>
          </a:prstGeom>
        </p:spPr>
        <p:txBody>
          <a:bodyPr>
            <a:spAutoFit/>
          </a:bodyPr>
          <a:lstStyle/>
          <a:p>
            <a:r>
              <a:rPr lang="en-US" dirty="0">
                <a:solidFill>
                  <a:srgbClr val="000000"/>
                </a:solidFill>
                <a:effectLst/>
              </a:rPr>
              <a:t>ABOVE</a:t>
            </a:r>
          </a:p>
          <a:p>
            <a:endParaRPr lang="en-US" dirty="0">
              <a:solidFill>
                <a:srgbClr val="000000"/>
              </a:solidFill>
            </a:endParaRPr>
          </a:p>
          <a:p>
            <a:r>
              <a:rPr lang="en-US" dirty="0">
                <a:solidFill>
                  <a:srgbClr val="000000"/>
                </a:solidFill>
                <a:effectLst/>
              </a:rPr>
              <a:t>A thickened plantar fascia origin (</a:t>
            </a:r>
            <a:r>
              <a:rPr lang="en-US" dirty="0">
                <a:solidFill>
                  <a:srgbClr val="B02F10"/>
                </a:solidFill>
                <a:effectLst/>
              </a:rPr>
              <a:t>red arrows</a:t>
            </a:r>
            <a:r>
              <a:rPr lang="en-US" dirty="0">
                <a:solidFill>
                  <a:srgbClr val="000000"/>
                </a:solidFill>
                <a:effectLst/>
              </a:rPr>
              <a:t>) compared to a normal plantar fascia on the right.</a:t>
            </a:r>
            <a:endParaRPr lang="en-US" dirty="0"/>
          </a:p>
        </p:txBody>
      </p:sp>
      <p:sp>
        <p:nvSpPr>
          <p:cNvPr id="5" name="Rectangle 4"/>
          <p:cNvSpPr/>
          <p:nvPr/>
        </p:nvSpPr>
        <p:spPr>
          <a:xfrm>
            <a:off x="7304835" y="877943"/>
            <a:ext cx="4528110" cy="1477328"/>
          </a:xfrm>
          <a:prstGeom prst="rect">
            <a:avLst/>
          </a:prstGeom>
        </p:spPr>
        <p:txBody>
          <a:bodyPr wrap="square">
            <a:spAutoFit/>
          </a:bodyPr>
          <a:lstStyle/>
          <a:p>
            <a:r>
              <a:rPr lang="en-US" dirty="0">
                <a:solidFill>
                  <a:srgbClr val="000000"/>
                </a:solidFill>
                <a:effectLst/>
              </a:rPr>
              <a:t>BELOW</a:t>
            </a:r>
          </a:p>
          <a:p>
            <a:endParaRPr lang="en-US" dirty="0">
              <a:solidFill>
                <a:srgbClr val="000000"/>
              </a:solidFill>
            </a:endParaRPr>
          </a:p>
          <a:p>
            <a:r>
              <a:rPr lang="en-US" dirty="0">
                <a:solidFill>
                  <a:srgbClr val="000000"/>
                </a:solidFill>
                <a:effectLst/>
              </a:rPr>
              <a:t>The red arrows indicate the margins of the thickened plantar fascia. Note the convex shape and hypoechoic change.</a:t>
            </a:r>
            <a:endParaRPr lang="en-US" dirty="0"/>
          </a:p>
        </p:txBody>
      </p:sp>
      <p:sp>
        <p:nvSpPr>
          <p:cNvPr id="6" name="Rectangle 5"/>
          <p:cNvSpPr/>
          <p:nvPr/>
        </p:nvSpPr>
        <p:spPr>
          <a:xfrm>
            <a:off x="696481" y="6288697"/>
            <a:ext cx="5035546" cy="369332"/>
          </a:xfrm>
          <a:prstGeom prst="rect">
            <a:avLst/>
          </a:prstGeom>
        </p:spPr>
        <p:txBody>
          <a:bodyPr wrap="none">
            <a:spAutoFit/>
          </a:bodyPr>
          <a:lstStyle/>
          <a:p>
            <a:r>
              <a:rPr lang="en-US" dirty="0"/>
              <a:t>http://</a:t>
            </a:r>
            <a:r>
              <a:rPr lang="en-US" dirty="0" err="1"/>
              <a:t>www.ultrasoundpaedia.com</a:t>
            </a:r>
            <a:r>
              <a:rPr lang="en-US" dirty="0"/>
              <a:t>/pathology-foot/</a:t>
            </a:r>
          </a:p>
        </p:txBody>
      </p:sp>
      <p:sp>
        <p:nvSpPr>
          <p:cNvPr id="7" name="TextBox 6"/>
          <p:cNvSpPr txBox="1"/>
          <p:nvPr/>
        </p:nvSpPr>
        <p:spPr>
          <a:xfrm>
            <a:off x="7304835" y="110836"/>
            <a:ext cx="4499238" cy="369332"/>
          </a:xfrm>
          <a:prstGeom prst="rect">
            <a:avLst/>
          </a:prstGeom>
          <a:noFill/>
        </p:spPr>
        <p:txBody>
          <a:bodyPr wrap="square" rtlCol="0">
            <a:spAutoFit/>
          </a:bodyPr>
          <a:lstStyle/>
          <a:p>
            <a:r>
              <a:rPr lang="en-US" dirty="0"/>
              <a:t>ULTRASONOGRAPHY PLANTAR FASCIA</a:t>
            </a:r>
          </a:p>
        </p:txBody>
      </p:sp>
    </p:spTree>
    <p:extLst>
      <p:ext uri="{BB962C8B-B14F-4D97-AF65-F5344CB8AC3E}">
        <p14:creationId xmlns:p14="http://schemas.microsoft.com/office/powerpoint/2010/main" val="7664345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310" y="254288"/>
            <a:ext cx="2833255" cy="1325563"/>
          </a:xfrm>
        </p:spPr>
        <p:txBody>
          <a:bodyPr/>
          <a:lstStyle/>
          <a:p>
            <a:r>
              <a:rPr lang="en-US" dirty="0"/>
              <a:t>Fat Pad</a:t>
            </a:r>
          </a:p>
        </p:txBody>
      </p:sp>
      <p:sp>
        <p:nvSpPr>
          <p:cNvPr id="3" name="Content Placeholder 2"/>
          <p:cNvSpPr>
            <a:spLocks noGrp="1"/>
          </p:cNvSpPr>
          <p:nvPr>
            <p:ph idx="1"/>
          </p:nvPr>
        </p:nvSpPr>
        <p:spPr>
          <a:xfrm>
            <a:off x="838200" y="2663825"/>
            <a:ext cx="10515600" cy="2720975"/>
          </a:xfrm>
        </p:spPr>
        <p:txBody>
          <a:bodyPr/>
          <a:lstStyle/>
          <a:p>
            <a:r>
              <a:rPr lang="en-US" dirty="0"/>
              <a:t>There are at least three distinct fat pads:</a:t>
            </a:r>
          </a:p>
          <a:p>
            <a:r>
              <a:rPr lang="en-US" dirty="0" err="1"/>
              <a:t>Kager’s</a:t>
            </a:r>
            <a:r>
              <a:rPr lang="en-US" dirty="0"/>
              <a:t> (under the </a:t>
            </a:r>
            <a:r>
              <a:rPr lang="en-US" dirty="0" err="1"/>
              <a:t>Achille’s</a:t>
            </a:r>
            <a:r>
              <a:rPr lang="en-US" dirty="0"/>
              <a:t> tendon)</a:t>
            </a:r>
          </a:p>
          <a:p>
            <a:r>
              <a:rPr lang="en-US" dirty="0"/>
              <a:t>Calcaneal (under the heel and along the lateral border of the foot)</a:t>
            </a:r>
          </a:p>
          <a:p>
            <a:r>
              <a:rPr lang="en-US" dirty="0"/>
              <a:t>Metatarsal (under the metatarsal heads and toes)</a:t>
            </a:r>
          </a:p>
        </p:txBody>
      </p:sp>
    </p:spTree>
    <p:extLst>
      <p:ext uri="{BB962C8B-B14F-4D97-AF65-F5344CB8AC3E}">
        <p14:creationId xmlns:p14="http://schemas.microsoft.com/office/powerpoint/2010/main" val="20038613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enthesis.info/images/fat_at_enthesis_plantar_fasci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8593937" cy="52592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864600" y="2025412"/>
            <a:ext cx="2819400" cy="4524315"/>
          </a:xfrm>
          <a:prstGeom prst="rect">
            <a:avLst/>
          </a:prstGeom>
        </p:spPr>
        <p:txBody>
          <a:bodyPr wrap="square">
            <a:spAutoFit/>
          </a:bodyPr>
          <a:lstStyle/>
          <a:p>
            <a:r>
              <a:rPr lang="en-US" dirty="0"/>
              <a:t>This is a MRI scan of the heel. Inside the white box is the Achilles tendon insertion. The round white oval shows the attachment site of the plantar fascia. The white arrows show the bands of tissue called fibrous </a:t>
            </a:r>
            <a:r>
              <a:rPr lang="en-US" dirty="0" err="1"/>
              <a:t>septae</a:t>
            </a:r>
            <a:r>
              <a:rPr lang="en-US" dirty="0"/>
              <a:t> that hold the fat pad in place. In health this prevents it being dislocated during movement. This configuration is common throughout the body and helps protect the </a:t>
            </a:r>
            <a:r>
              <a:rPr lang="en-US" dirty="0" err="1"/>
              <a:t>enthesis</a:t>
            </a:r>
            <a:r>
              <a:rPr lang="en-US" dirty="0"/>
              <a:t>. </a:t>
            </a:r>
          </a:p>
        </p:txBody>
      </p:sp>
    </p:spTree>
    <p:extLst>
      <p:ext uri="{BB962C8B-B14F-4D97-AF65-F5344CB8AC3E}">
        <p14:creationId xmlns:p14="http://schemas.microsoft.com/office/powerpoint/2010/main" val="16564157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age result for plantar fat pad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7962" y="215106"/>
            <a:ext cx="6010721" cy="261699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footpainreliefstore.com/images/c_fatp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433351"/>
            <a:ext cx="4800600" cy="44246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8800" y="3048000"/>
            <a:ext cx="6350000" cy="3139321"/>
          </a:xfrm>
          <a:prstGeom prst="rect">
            <a:avLst/>
          </a:prstGeom>
          <a:noFill/>
        </p:spPr>
        <p:txBody>
          <a:bodyPr wrap="square" rtlCol="0">
            <a:spAutoFit/>
          </a:bodyPr>
          <a:lstStyle/>
          <a:p>
            <a:r>
              <a:rPr lang="en-US" dirty="0"/>
              <a:t>The following applies to all fat pads but those in the feet are more susceptible to injury due to weight bearing. </a:t>
            </a:r>
          </a:p>
          <a:p>
            <a:endParaRPr lang="en-US" dirty="0"/>
          </a:p>
          <a:p>
            <a:r>
              <a:rPr lang="en-US" dirty="0"/>
              <a:t>There are two distinct chambers, the micro and </a:t>
            </a:r>
            <a:r>
              <a:rPr lang="en-US" dirty="0" err="1"/>
              <a:t>macrolayers</a:t>
            </a:r>
            <a:r>
              <a:rPr lang="en-US" dirty="0"/>
              <a:t> both of which have </a:t>
            </a:r>
            <a:r>
              <a:rPr lang="en-US" dirty="0" err="1"/>
              <a:t>septae</a:t>
            </a:r>
            <a:r>
              <a:rPr lang="en-US" dirty="0"/>
              <a:t> or </a:t>
            </a:r>
            <a:r>
              <a:rPr lang="en-US" dirty="0" err="1"/>
              <a:t>quasiligaments</a:t>
            </a:r>
            <a:r>
              <a:rPr lang="en-US" dirty="0"/>
              <a:t> that run through the them to form small groupings of fat cells and act as baffles to prevent to much spreading and in the deeper layers to to anchor them to the underlying periosteum thereby preventing slipping. For a slide show on the properties of the fat pad of the heel go to: http://</a:t>
            </a:r>
            <a:r>
              <a:rPr lang="en-US" dirty="0" err="1"/>
              <a:t>www.professionalevents.co.uk</a:t>
            </a:r>
            <a:r>
              <a:rPr lang="en-US" dirty="0"/>
              <a:t>/_images/_products2downloads/82_219.pdf</a:t>
            </a:r>
          </a:p>
        </p:txBody>
      </p:sp>
    </p:spTree>
    <p:extLst>
      <p:ext uri="{BB962C8B-B14F-4D97-AF65-F5344CB8AC3E}">
        <p14:creationId xmlns:p14="http://schemas.microsoft.com/office/powerpoint/2010/main" val="19289577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F196B3B-500B-6142-958F-820C58C873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6964" y="0"/>
            <a:ext cx="6889315" cy="6858000"/>
          </a:xfrm>
          <a:prstGeom prst="rect">
            <a:avLst/>
          </a:prstGeom>
        </p:spPr>
      </p:pic>
    </p:spTree>
    <p:extLst>
      <p:ext uri="{BB962C8B-B14F-4D97-AF65-F5344CB8AC3E}">
        <p14:creationId xmlns:p14="http://schemas.microsoft.com/office/powerpoint/2010/main" val="6760386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Criteria</a:t>
            </a:r>
          </a:p>
        </p:txBody>
      </p:sp>
      <p:sp>
        <p:nvSpPr>
          <p:cNvPr id="3" name="Content Placeholder 2"/>
          <p:cNvSpPr>
            <a:spLocks noGrp="1"/>
          </p:cNvSpPr>
          <p:nvPr>
            <p:ph idx="1"/>
          </p:nvPr>
        </p:nvSpPr>
        <p:spPr>
          <a:xfrm>
            <a:off x="952500" y="2867025"/>
            <a:ext cx="10515600" cy="1971675"/>
          </a:xfrm>
        </p:spPr>
        <p:txBody>
          <a:bodyPr>
            <a:normAutofit fontScale="92500" lnSpcReduction="20000"/>
          </a:bodyPr>
          <a:lstStyle/>
          <a:p>
            <a:r>
              <a:rPr lang="en-US" dirty="0"/>
              <a:t>Tenderness of pad itself</a:t>
            </a:r>
          </a:p>
          <a:p>
            <a:r>
              <a:rPr lang="en-US" dirty="0"/>
              <a:t>Able to palpate the underlying tender bone</a:t>
            </a:r>
          </a:p>
          <a:p>
            <a:r>
              <a:rPr lang="en-US" dirty="0"/>
              <a:t>Able to palpate its malposition</a:t>
            </a:r>
          </a:p>
          <a:p>
            <a:r>
              <a:rPr lang="en-US" dirty="0"/>
              <a:t>Squeezing the fat pad from it’s sides reduces the tenderness and the palpability of the underlying bone</a:t>
            </a:r>
          </a:p>
        </p:txBody>
      </p:sp>
    </p:spTree>
    <p:extLst>
      <p:ext uri="{BB962C8B-B14F-4D97-AF65-F5344CB8AC3E}">
        <p14:creationId xmlns:p14="http://schemas.microsoft.com/office/powerpoint/2010/main" val="6138738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mage result for metatarsal fat pa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79343" y="0"/>
            <a:ext cx="7812657" cy="5029200"/>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mage result for metatarsal fat p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91" y="0"/>
            <a:ext cx="4057794" cy="34220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55964" y="4959927"/>
            <a:ext cx="1614416" cy="369332"/>
          </a:xfrm>
          <a:prstGeom prst="rect">
            <a:avLst/>
          </a:prstGeom>
          <a:noFill/>
        </p:spPr>
        <p:txBody>
          <a:bodyPr wrap="none" rtlCol="0">
            <a:spAutoFit/>
          </a:bodyPr>
          <a:lstStyle/>
          <a:p>
            <a:r>
              <a:rPr lang="en-US" dirty="0"/>
              <a:t>Slipped Fat Pad</a:t>
            </a:r>
          </a:p>
        </p:txBody>
      </p:sp>
    </p:spTree>
    <p:extLst>
      <p:ext uri="{BB962C8B-B14F-4D97-AF65-F5344CB8AC3E}">
        <p14:creationId xmlns:p14="http://schemas.microsoft.com/office/powerpoint/2010/main" val="3731428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Bursitis</a:t>
            </a:r>
          </a:p>
        </p:txBody>
      </p:sp>
      <p:sp>
        <p:nvSpPr>
          <p:cNvPr id="3" name="Content Placeholder 2">
            <a:extLst>
              <a:ext uri="{FF2B5EF4-FFF2-40B4-BE49-F238E27FC236}">
                <a16:creationId xmlns:a16="http://schemas.microsoft.com/office/drawing/2014/main" id="{C92F8DBF-C6DA-4FA6-A3EB-829D9A1B36B9}"/>
              </a:ext>
            </a:extLst>
          </p:cNvPr>
          <p:cNvSpPr>
            <a:spLocks noGrp="1"/>
          </p:cNvSpPr>
          <p:nvPr>
            <p:ph idx="1"/>
          </p:nvPr>
        </p:nvSpPr>
        <p:spPr>
          <a:xfrm>
            <a:off x="838200" y="1825625"/>
            <a:ext cx="10515600" cy="4351338"/>
          </a:xfrm>
        </p:spPr>
        <p:txBody>
          <a:bodyPr/>
          <a:lstStyle/>
          <a:p>
            <a:r>
              <a:rPr lang="en-US" dirty="0"/>
              <a:t>There are at least eight bursae in the foot and ankle</a:t>
            </a:r>
          </a:p>
          <a:p>
            <a:pPr lvl="1"/>
            <a:r>
              <a:rPr lang="en-US" dirty="0"/>
              <a:t>Subcutaneous</a:t>
            </a:r>
          </a:p>
          <a:p>
            <a:pPr lvl="1"/>
            <a:r>
              <a:rPr lang="en-US" dirty="0"/>
              <a:t>Plantar calcaneal</a:t>
            </a:r>
          </a:p>
          <a:p>
            <a:pPr lvl="1"/>
            <a:r>
              <a:rPr lang="en-US" dirty="0" err="1"/>
              <a:t>Retrocalcaneal</a:t>
            </a:r>
            <a:endParaRPr lang="en-US" dirty="0"/>
          </a:p>
          <a:p>
            <a:pPr lvl="1"/>
            <a:r>
              <a:rPr lang="en-US" dirty="0"/>
              <a:t>Metatarsal (the interdigital bursae may be part of this)</a:t>
            </a:r>
          </a:p>
          <a:p>
            <a:pPr lvl="1"/>
            <a:r>
              <a:rPr lang="en-US" dirty="0"/>
              <a:t>Lateral malleolar</a:t>
            </a:r>
          </a:p>
          <a:p>
            <a:pPr lvl="1"/>
            <a:r>
              <a:rPr lang="en-US" dirty="0"/>
              <a:t>Medial malleolar</a:t>
            </a:r>
          </a:p>
          <a:p>
            <a:pPr lvl="1"/>
            <a:r>
              <a:rPr lang="en-US" dirty="0"/>
              <a:t>Subcutaneous Achilles</a:t>
            </a:r>
          </a:p>
          <a:p>
            <a:pPr lvl="1"/>
            <a:r>
              <a:rPr lang="en-US" dirty="0" err="1"/>
              <a:t>Kagel’s</a:t>
            </a:r>
            <a:endParaRPr lang="en-US" dirty="0"/>
          </a:p>
        </p:txBody>
      </p:sp>
    </p:spTree>
    <p:extLst>
      <p:ext uri="{BB962C8B-B14F-4D97-AF65-F5344CB8AC3E}">
        <p14:creationId xmlns:p14="http://schemas.microsoft.com/office/powerpoint/2010/main" val="19845828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55303" r="25632" b="9767"/>
          <a:stretch/>
        </p:blipFill>
        <p:spPr>
          <a:xfrm>
            <a:off x="1519759" y="174060"/>
            <a:ext cx="2523081" cy="6683940"/>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5303" r="25632" b="9767"/>
          <a:stretch/>
        </p:blipFill>
        <p:spPr>
          <a:xfrm>
            <a:off x="8369300" y="88900"/>
            <a:ext cx="2552700" cy="6762119"/>
          </a:xfrm>
          <a:prstGeom prst="rect">
            <a:avLst/>
          </a:prstGeom>
        </p:spPr>
      </p:pic>
      <p:sp>
        <p:nvSpPr>
          <p:cNvPr id="6" name="TextBox 5"/>
          <p:cNvSpPr txBox="1"/>
          <p:nvPr/>
        </p:nvSpPr>
        <p:spPr>
          <a:xfrm>
            <a:off x="2781300" y="5981700"/>
            <a:ext cx="228600" cy="369332"/>
          </a:xfrm>
          <a:prstGeom prst="rect">
            <a:avLst/>
          </a:prstGeom>
          <a:noFill/>
        </p:spPr>
        <p:txBody>
          <a:bodyPr wrap="square" rtlCol="0">
            <a:spAutoFit/>
          </a:bodyPr>
          <a:lstStyle/>
          <a:p>
            <a:r>
              <a:rPr lang="en-US" dirty="0">
                <a:solidFill>
                  <a:schemeClr val="bg1"/>
                </a:solidFill>
              </a:rPr>
              <a:t>1</a:t>
            </a:r>
          </a:p>
        </p:txBody>
      </p:sp>
      <p:sp>
        <p:nvSpPr>
          <p:cNvPr id="7" name="TextBox 6"/>
          <p:cNvSpPr txBox="1"/>
          <p:nvPr/>
        </p:nvSpPr>
        <p:spPr>
          <a:xfrm>
            <a:off x="2743200" y="3924300"/>
            <a:ext cx="228600" cy="369332"/>
          </a:xfrm>
          <a:prstGeom prst="rect">
            <a:avLst/>
          </a:prstGeom>
          <a:noFill/>
        </p:spPr>
        <p:txBody>
          <a:bodyPr wrap="square" rtlCol="0">
            <a:spAutoFit/>
          </a:bodyPr>
          <a:lstStyle/>
          <a:p>
            <a:r>
              <a:rPr lang="en-US" dirty="0">
                <a:solidFill>
                  <a:schemeClr val="bg1"/>
                </a:solidFill>
              </a:rPr>
              <a:t>2</a:t>
            </a:r>
          </a:p>
        </p:txBody>
      </p:sp>
      <p:sp>
        <p:nvSpPr>
          <p:cNvPr id="8" name="TextBox 7"/>
          <p:cNvSpPr txBox="1"/>
          <p:nvPr/>
        </p:nvSpPr>
        <p:spPr>
          <a:xfrm>
            <a:off x="2933700" y="6134100"/>
            <a:ext cx="228600" cy="369332"/>
          </a:xfrm>
          <a:prstGeom prst="rect">
            <a:avLst/>
          </a:prstGeom>
          <a:noFill/>
        </p:spPr>
        <p:txBody>
          <a:bodyPr wrap="square" rtlCol="0">
            <a:spAutoFit/>
          </a:bodyPr>
          <a:lstStyle/>
          <a:p>
            <a:r>
              <a:rPr lang="en-US" dirty="0">
                <a:solidFill>
                  <a:schemeClr val="bg1"/>
                </a:solidFill>
              </a:rPr>
              <a:t>1</a:t>
            </a:r>
          </a:p>
        </p:txBody>
      </p:sp>
      <p:sp>
        <p:nvSpPr>
          <p:cNvPr id="9" name="TextBox 8"/>
          <p:cNvSpPr txBox="1"/>
          <p:nvPr/>
        </p:nvSpPr>
        <p:spPr>
          <a:xfrm>
            <a:off x="2933700" y="3200400"/>
            <a:ext cx="228600" cy="369332"/>
          </a:xfrm>
          <a:prstGeom prst="rect">
            <a:avLst/>
          </a:prstGeom>
          <a:noFill/>
        </p:spPr>
        <p:txBody>
          <a:bodyPr wrap="square" rtlCol="0">
            <a:spAutoFit/>
          </a:bodyPr>
          <a:lstStyle/>
          <a:p>
            <a:r>
              <a:rPr lang="en-US" dirty="0">
                <a:solidFill>
                  <a:schemeClr val="bg1"/>
                </a:solidFill>
              </a:rPr>
              <a:t>3</a:t>
            </a:r>
          </a:p>
        </p:txBody>
      </p:sp>
      <p:sp>
        <p:nvSpPr>
          <p:cNvPr id="10" name="TextBox 9"/>
          <p:cNvSpPr txBox="1"/>
          <p:nvPr/>
        </p:nvSpPr>
        <p:spPr>
          <a:xfrm>
            <a:off x="2857500" y="2754868"/>
            <a:ext cx="228600" cy="369332"/>
          </a:xfrm>
          <a:prstGeom prst="rect">
            <a:avLst/>
          </a:prstGeom>
          <a:noFill/>
        </p:spPr>
        <p:txBody>
          <a:bodyPr wrap="square" rtlCol="0">
            <a:spAutoFit/>
          </a:bodyPr>
          <a:lstStyle/>
          <a:p>
            <a:r>
              <a:rPr lang="en-US" dirty="0">
                <a:solidFill>
                  <a:schemeClr val="bg1"/>
                </a:solidFill>
              </a:rPr>
              <a:t>4</a:t>
            </a:r>
          </a:p>
        </p:txBody>
      </p:sp>
      <p:sp>
        <p:nvSpPr>
          <p:cNvPr id="11" name="TextBox 10"/>
          <p:cNvSpPr txBox="1"/>
          <p:nvPr/>
        </p:nvSpPr>
        <p:spPr>
          <a:xfrm>
            <a:off x="4229100" y="482600"/>
            <a:ext cx="3213100" cy="1200329"/>
          </a:xfrm>
          <a:prstGeom prst="rect">
            <a:avLst/>
          </a:prstGeom>
          <a:noFill/>
        </p:spPr>
        <p:txBody>
          <a:bodyPr wrap="square" rtlCol="0">
            <a:spAutoFit/>
          </a:bodyPr>
          <a:lstStyle/>
          <a:p>
            <a:pPr marL="342900" indent="-342900">
              <a:buAutoNum type="arabicPeriod"/>
            </a:pPr>
            <a:r>
              <a:rPr lang="en-US" dirty="0"/>
              <a:t>Metatarsal</a:t>
            </a:r>
          </a:p>
          <a:p>
            <a:pPr marL="342900" indent="-342900">
              <a:buAutoNum type="arabicPeriod"/>
            </a:pPr>
            <a:r>
              <a:rPr lang="en-US" dirty="0"/>
              <a:t>Calcaneal</a:t>
            </a:r>
          </a:p>
          <a:p>
            <a:pPr marL="342900" indent="-342900">
              <a:buAutoNum type="arabicPeriod"/>
            </a:pPr>
            <a:r>
              <a:rPr lang="en-US" dirty="0"/>
              <a:t>Subcutaneous Calcaneal</a:t>
            </a:r>
          </a:p>
          <a:p>
            <a:pPr marL="342900" indent="-342900">
              <a:buAutoNum type="arabicPeriod"/>
            </a:pPr>
            <a:r>
              <a:rPr lang="en-US" dirty="0" err="1"/>
              <a:t>Retrocalcalcaneal</a:t>
            </a:r>
            <a:r>
              <a:rPr lang="en-US" dirty="0"/>
              <a:t>  </a:t>
            </a:r>
          </a:p>
        </p:txBody>
      </p:sp>
    </p:spTree>
    <p:extLst>
      <p:ext uri="{BB962C8B-B14F-4D97-AF65-F5344CB8AC3E}">
        <p14:creationId xmlns:p14="http://schemas.microsoft.com/office/powerpoint/2010/main" val="1289276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1"/>
          <p:cNvSpPr txBox="1">
            <a:spLocks/>
          </p:cNvSpPr>
          <p:nvPr/>
        </p:nvSpPr>
        <p:spPr>
          <a:xfrm>
            <a:off x="838200" y="4032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4986933" y="1956595"/>
            <a:ext cx="2218134" cy="44362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86450" y="4813300"/>
            <a:ext cx="419100"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12461254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50654" t="32178" r="32193" b="24042"/>
          <a:stretch/>
        </p:blipFill>
        <p:spPr>
          <a:xfrm>
            <a:off x="177800" y="0"/>
            <a:ext cx="4826000" cy="6894286"/>
          </a:xfrm>
        </p:spPr>
      </p:pic>
      <p:sp>
        <p:nvSpPr>
          <p:cNvPr id="6" name="TextBox 5"/>
          <p:cNvSpPr txBox="1"/>
          <p:nvPr/>
        </p:nvSpPr>
        <p:spPr>
          <a:xfrm>
            <a:off x="3390900" y="1371600"/>
            <a:ext cx="228600" cy="369332"/>
          </a:xfrm>
          <a:prstGeom prst="rect">
            <a:avLst/>
          </a:prstGeom>
          <a:noFill/>
        </p:spPr>
        <p:txBody>
          <a:bodyPr wrap="square" rtlCol="0">
            <a:spAutoFit/>
          </a:bodyPr>
          <a:lstStyle/>
          <a:p>
            <a:r>
              <a:rPr lang="en-US" dirty="0">
                <a:solidFill>
                  <a:schemeClr val="bg1"/>
                </a:solidFill>
              </a:rPr>
              <a:t>1</a:t>
            </a:r>
          </a:p>
        </p:txBody>
      </p:sp>
      <p:sp>
        <p:nvSpPr>
          <p:cNvPr id="7" name="TextBox 6"/>
          <p:cNvSpPr txBox="1"/>
          <p:nvPr/>
        </p:nvSpPr>
        <p:spPr>
          <a:xfrm>
            <a:off x="3441700" y="3922877"/>
            <a:ext cx="228600" cy="369332"/>
          </a:xfrm>
          <a:prstGeom prst="rect">
            <a:avLst/>
          </a:prstGeom>
          <a:noFill/>
        </p:spPr>
        <p:txBody>
          <a:bodyPr wrap="square" rtlCol="0">
            <a:spAutoFit/>
          </a:bodyPr>
          <a:lstStyle/>
          <a:p>
            <a:r>
              <a:rPr lang="en-US" dirty="0">
                <a:solidFill>
                  <a:schemeClr val="bg1"/>
                </a:solidFill>
              </a:rPr>
              <a:t>2</a:t>
            </a:r>
          </a:p>
        </p:txBody>
      </p:sp>
      <p:pic>
        <p:nvPicPr>
          <p:cNvPr id="8"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50654" t="32178" r="32193" b="24042"/>
          <a:stretch/>
        </p:blipFill>
        <p:spPr>
          <a:xfrm>
            <a:off x="241300" y="0"/>
            <a:ext cx="4826000" cy="6894286"/>
          </a:xfrm>
          <a:prstGeom prst="rect">
            <a:avLst/>
          </a:prstGeom>
        </p:spPr>
      </p:pic>
      <p:pic>
        <p:nvPicPr>
          <p:cNvPr id="9"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50654" t="32178" r="32193" b="24042"/>
          <a:stretch/>
        </p:blipFill>
        <p:spPr>
          <a:xfrm>
            <a:off x="6273800" y="-36286"/>
            <a:ext cx="4826000" cy="6894286"/>
          </a:xfrm>
          <a:prstGeom prst="rect">
            <a:avLst/>
          </a:prstGeom>
        </p:spPr>
      </p:pic>
    </p:spTree>
    <p:extLst>
      <p:ext uri="{BB962C8B-B14F-4D97-AF65-F5344CB8AC3E}">
        <p14:creationId xmlns:p14="http://schemas.microsoft.com/office/powerpoint/2010/main" val="19513165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5303" t="12817" r="25632" b="9767"/>
          <a:stretch/>
        </p:blipFill>
        <p:spPr>
          <a:xfrm>
            <a:off x="1516380" y="0"/>
            <a:ext cx="3017520" cy="68580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5758" r="55682" b="31875"/>
          <a:stretch/>
        </p:blipFill>
        <p:spPr>
          <a:xfrm>
            <a:off x="5797087" y="0"/>
            <a:ext cx="3016713" cy="6197600"/>
          </a:xfrm>
          <a:prstGeom prst="rect">
            <a:avLst/>
          </a:prstGeom>
        </p:spPr>
      </p:pic>
    </p:spTree>
    <p:extLst>
      <p:ext uri="{BB962C8B-B14F-4D97-AF65-F5344CB8AC3E}">
        <p14:creationId xmlns:p14="http://schemas.microsoft.com/office/powerpoint/2010/main" val="1630771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Criteria</a:t>
            </a:r>
          </a:p>
        </p:txBody>
      </p:sp>
      <p:sp>
        <p:nvSpPr>
          <p:cNvPr id="3" name="Content Placeholder 2"/>
          <p:cNvSpPr>
            <a:spLocks noGrp="1"/>
          </p:cNvSpPr>
          <p:nvPr>
            <p:ph idx="1"/>
          </p:nvPr>
        </p:nvSpPr>
        <p:spPr>
          <a:xfrm>
            <a:off x="838200" y="2308225"/>
            <a:ext cx="10515600" cy="3978275"/>
          </a:xfrm>
        </p:spPr>
        <p:txBody>
          <a:bodyPr>
            <a:normAutofit/>
          </a:bodyPr>
          <a:lstStyle/>
          <a:p>
            <a:r>
              <a:rPr lang="en-US" dirty="0"/>
              <a:t>Mainly a diagnosis of exclusion but there may </a:t>
            </a:r>
            <a:r>
              <a:rPr lang="en-US"/>
              <a:t>be:</a:t>
            </a:r>
          </a:p>
          <a:p>
            <a:endParaRPr lang="en-US" dirty="0"/>
          </a:p>
          <a:p>
            <a:pPr lvl="1"/>
            <a:r>
              <a:rPr lang="en-US" dirty="0"/>
              <a:t>Pain with barefoot walking &gt; than wearing shoes</a:t>
            </a:r>
          </a:p>
          <a:p>
            <a:pPr lvl="1"/>
            <a:r>
              <a:rPr lang="en-US" dirty="0"/>
              <a:t>Swelling</a:t>
            </a:r>
          </a:p>
          <a:p>
            <a:pPr lvl="1"/>
            <a:r>
              <a:rPr lang="en-US" dirty="0"/>
              <a:t>Superficial tenderness and painful to squeezing</a:t>
            </a:r>
          </a:p>
          <a:p>
            <a:pPr lvl="1"/>
            <a:r>
              <a:rPr lang="en-US" dirty="0"/>
              <a:t>Malposition of bursa when it slips</a:t>
            </a:r>
          </a:p>
          <a:p>
            <a:pPr lvl="1"/>
            <a:endParaRPr lang="en-US" dirty="0"/>
          </a:p>
        </p:txBody>
      </p:sp>
    </p:spTree>
    <p:extLst>
      <p:ext uri="{BB962C8B-B14F-4D97-AF65-F5344CB8AC3E}">
        <p14:creationId xmlns:p14="http://schemas.microsoft.com/office/powerpoint/2010/main" val="20776658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a:t>
            </a:r>
          </a:p>
        </p:txBody>
      </p:sp>
      <p:sp>
        <p:nvSpPr>
          <p:cNvPr id="3" name="Content Placeholder 2"/>
          <p:cNvSpPr>
            <a:spLocks noGrp="1"/>
          </p:cNvSpPr>
          <p:nvPr>
            <p:ph idx="1"/>
          </p:nvPr>
        </p:nvSpPr>
        <p:spPr/>
        <p:txBody>
          <a:bodyPr>
            <a:normAutofit/>
          </a:bodyPr>
          <a:lstStyle/>
          <a:p>
            <a:r>
              <a:rPr lang="en-US" dirty="0"/>
              <a:t>Direct impact</a:t>
            </a:r>
          </a:p>
          <a:p>
            <a:r>
              <a:rPr lang="en-US" dirty="0"/>
              <a:t>Systemic </a:t>
            </a:r>
            <a:r>
              <a:rPr lang="en-US" dirty="0" err="1"/>
              <a:t>arthropathy</a:t>
            </a:r>
            <a:endParaRPr lang="en-US" dirty="0"/>
          </a:p>
          <a:p>
            <a:r>
              <a:rPr lang="en-US" dirty="0"/>
              <a:t>Infection (septic bursitis</a:t>
            </a:r>
          </a:p>
          <a:p>
            <a:r>
              <a:rPr lang="en-US" dirty="0"/>
              <a:t>Other altered biomechanics particularly an antalgic gate</a:t>
            </a:r>
          </a:p>
          <a:p>
            <a:r>
              <a:rPr lang="en-US" dirty="0"/>
              <a:t>Hammer toes (slipped and non-slipped bursitis)</a:t>
            </a:r>
          </a:p>
          <a:p>
            <a:r>
              <a:rPr lang="en-US" dirty="0"/>
              <a:t>Contact inflammation with plantar fasciitis or tendonitis as examples</a:t>
            </a:r>
          </a:p>
          <a:p>
            <a:r>
              <a:rPr lang="en-US" dirty="0"/>
              <a:t>Poorly fitted orthotics</a:t>
            </a:r>
          </a:p>
          <a:p>
            <a:endParaRPr lang="en-US" dirty="0"/>
          </a:p>
          <a:p>
            <a:endParaRPr lang="en-US" dirty="0"/>
          </a:p>
        </p:txBody>
      </p:sp>
    </p:spTree>
    <p:extLst>
      <p:ext uri="{BB962C8B-B14F-4D97-AF65-F5344CB8AC3E}">
        <p14:creationId xmlns:p14="http://schemas.microsoft.com/office/powerpoint/2010/main" val="9643358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a:t>
            </a:r>
          </a:p>
        </p:txBody>
      </p:sp>
      <p:sp>
        <p:nvSpPr>
          <p:cNvPr id="3" name="Content Placeholder 2"/>
          <p:cNvSpPr>
            <a:spLocks noGrp="1"/>
          </p:cNvSpPr>
          <p:nvPr>
            <p:ph idx="1"/>
          </p:nvPr>
        </p:nvSpPr>
        <p:spPr/>
        <p:txBody>
          <a:bodyPr/>
          <a:lstStyle/>
          <a:p>
            <a:r>
              <a:rPr lang="en-US" dirty="0"/>
              <a:t>Deal with the cause if possible:</a:t>
            </a:r>
          </a:p>
          <a:p>
            <a:pPr lvl="1"/>
            <a:r>
              <a:rPr lang="en-US" dirty="0"/>
              <a:t>Change </a:t>
            </a:r>
            <a:r>
              <a:rPr lang="en-US" dirty="0" err="1"/>
              <a:t>footware</a:t>
            </a:r>
            <a:endParaRPr lang="en-US" dirty="0"/>
          </a:p>
          <a:p>
            <a:pPr lvl="1"/>
            <a:r>
              <a:rPr lang="en-US" dirty="0"/>
              <a:t>Change orthotic</a:t>
            </a:r>
          </a:p>
          <a:p>
            <a:pPr lvl="1"/>
            <a:r>
              <a:rPr lang="en-US" dirty="0"/>
              <a:t>Eliminate the pain and hence the antalgic gait</a:t>
            </a:r>
          </a:p>
          <a:p>
            <a:pPr lvl="1"/>
            <a:r>
              <a:rPr lang="en-US" dirty="0"/>
              <a:t>Deal with the </a:t>
            </a:r>
            <a:r>
              <a:rPr lang="en-US" dirty="0" err="1"/>
              <a:t>pathomechnanics</a:t>
            </a:r>
            <a:endParaRPr lang="en-US" dirty="0"/>
          </a:p>
          <a:p>
            <a:r>
              <a:rPr lang="en-US" dirty="0"/>
              <a:t>Ice</a:t>
            </a:r>
          </a:p>
          <a:p>
            <a:r>
              <a:rPr lang="en-US" dirty="0"/>
              <a:t>IFC</a:t>
            </a:r>
          </a:p>
          <a:p>
            <a:r>
              <a:rPr lang="en-US" dirty="0"/>
              <a:t>High dose ultrasound</a:t>
            </a:r>
          </a:p>
          <a:p>
            <a:r>
              <a:rPr lang="en-US" dirty="0"/>
              <a:t>Low intensity Shockwave therapy</a:t>
            </a:r>
          </a:p>
          <a:p>
            <a:pPr lvl="1"/>
            <a:endParaRPr lang="en-US" dirty="0"/>
          </a:p>
        </p:txBody>
      </p:sp>
    </p:spTree>
    <p:extLst>
      <p:ext uri="{BB962C8B-B14F-4D97-AF65-F5344CB8AC3E}">
        <p14:creationId xmlns:p14="http://schemas.microsoft.com/office/powerpoint/2010/main" val="288063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77" name="Picture 81" descr="http://posterng.netkey.at/esr/viewing/index.php?module=viewimage&amp;task=&amp;mediafile_id=674857&amp;201604111923.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6823869" cy="6823869"/>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p:cNvSpPr/>
          <p:nvPr/>
        </p:nvSpPr>
        <p:spPr>
          <a:xfrm>
            <a:off x="6823869" y="104774"/>
            <a:ext cx="3621484" cy="2031325"/>
          </a:xfrm>
          <a:prstGeom prst="rect">
            <a:avLst/>
          </a:prstGeom>
        </p:spPr>
        <p:txBody>
          <a:bodyPr wrap="square">
            <a:spAutoFit/>
          </a:bodyPr>
          <a:lstStyle/>
          <a:p>
            <a:r>
              <a:rPr lang="en-US" dirty="0"/>
              <a:t>Fig. 1: </a:t>
            </a:r>
            <a:r>
              <a:rPr lang="en-US" dirty="0" err="1"/>
              <a:t>Intermetatarsal</a:t>
            </a:r>
            <a:r>
              <a:rPr lang="en-US" dirty="0"/>
              <a:t> bursitis of 3rd space: STIR axial image of forefoot shows hyper intense fluid signal in 3rd </a:t>
            </a:r>
            <a:r>
              <a:rPr lang="en-US" dirty="0" err="1"/>
              <a:t>intermatatarsal</a:t>
            </a:r>
            <a:r>
              <a:rPr lang="en-US" dirty="0"/>
              <a:t> space with mild medial </a:t>
            </a:r>
            <a:r>
              <a:rPr lang="en-US" dirty="0" err="1"/>
              <a:t>sesamoiditis</a:t>
            </a:r>
            <a:r>
              <a:rPr lang="en-US" dirty="0"/>
              <a:t>: References: </a:t>
            </a:r>
            <a:r>
              <a:rPr lang="en-US" dirty="0" err="1"/>
              <a:t>Radiology,NHS</a:t>
            </a:r>
            <a:r>
              <a:rPr lang="en-US" dirty="0"/>
              <a:t> Trust, university hospital Leicester-Leicester/UK</a:t>
            </a:r>
          </a:p>
        </p:txBody>
      </p:sp>
      <p:pic>
        <p:nvPicPr>
          <p:cNvPr id="29697" name="Picture 1" descr="ree delivery on all orders over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29698" name="Picture 2" descr="asy returns for peace of mi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09550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29699" name="Picture 3" descr="all our UK product experts n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09550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o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29701" name="Picture 5" descr="//www.shoeinsoles.co.uk/images/resize.php?src=%2Fuser%2Fproducts%2Frehband+T-shaped-metatarsal-pads-1+copy.jpg&amp;xy=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29702" name="Picture 6" descr="//www.shoeinsoles.co.uk/images/resize.php?src=%2Fuser%2Fproducts%2Frehband+T-shaped-metatarsal-pads-1+copy%5B1%5D.jpg&amp;xy=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29703" name="Picture 7" descr="//www.shoeinsoles.co.uk/images/resize.php?src=%2Fuser%2Fproducts%2Frehband+T-shaped-metatarsal-pads-1+copy%5B2%5D.jpg&amp;xy=5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29704" name="Picture 8" descr="//www.shoeinsoles.co.uk/images/resize.php?src=%2Fuser%2Fproducts%2Frehband+T-shaped-metatarsal-pads-1+copy%5B3%5D.jpg&amp;xy=5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29705" name="Picture 9" descr="//www.shoeinsoles.co.uk/images/resize.php?src=%2Fuser%2Fproducts%2Frehband+T-shaped-metatarsal-pads-1+copy%5B4%5D.jpg&amp;xy=5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29706" name="Picture 10" descr="//www.shoeinsoles.co.uk/images/spacerv.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47625" cy="104775"/>
          </a:xfrm>
          <a:prstGeom prst="rect">
            <a:avLst/>
          </a:prstGeom>
          <a:noFill/>
          <a:extLst>
            <a:ext uri="{909E8E84-426E-40DD-AFC4-6F175D3DCCD1}">
              <a14:hiddenFill xmlns:a14="http://schemas.microsoft.com/office/drawing/2010/main">
                <a:solidFill>
                  <a:srgbClr val="FFFFFF"/>
                </a:solidFill>
              </a14:hiddenFill>
            </a:ext>
          </a:extLst>
        </p:spPr>
      </p:pic>
      <p:pic>
        <p:nvPicPr>
          <p:cNvPr id="29707" name="Picture 11" descr="//www.shoeinsoles.co.uk/images/spacerv.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47625" cy="104775"/>
          </a:xfrm>
          <a:prstGeom prst="rect">
            <a:avLst/>
          </a:prstGeom>
          <a:noFill/>
          <a:extLst>
            <a:ext uri="{909E8E84-426E-40DD-AFC4-6F175D3DCCD1}">
              <a14:hiddenFill xmlns:a14="http://schemas.microsoft.com/office/drawing/2010/main">
                <a:solidFill>
                  <a:srgbClr val="FFFFFF"/>
                </a:solidFill>
              </a14:hiddenFill>
            </a:ext>
          </a:extLst>
        </p:spPr>
      </p:pic>
      <p:pic>
        <p:nvPicPr>
          <p:cNvPr id="29708" name="Picture 12" descr="ehban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905000"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8944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image-echographie.net/tiny_mce/plugins/imagemanager/files/bursitemort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8287288" cy="6223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8305800" y="406520"/>
            <a:ext cx="33274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dirty="0">
                <a:ln>
                  <a:noFill/>
                </a:ln>
                <a:solidFill>
                  <a:schemeClr val="tx1"/>
                </a:solidFill>
                <a:effectLst/>
                <a:latin typeface="Arial" charset="0"/>
              </a:rPr>
              <a:t>Soft tissue mass between the 3rd and 4th metatarsal heads, hypointense on T1 (</a:t>
            </a:r>
            <a:r>
              <a:rPr kumimoji="0" lang="en-CA" altLang="x-none" sz="1800" b="1" u="none" strike="noStrike" cap="none" normalizeH="0" baseline="0" dirty="0">
                <a:ln>
                  <a:noFill/>
                </a:ln>
                <a:solidFill>
                  <a:schemeClr val="accent6"/>
                </a:solidFill>
                <a:effectLst/>
                <a:latin typeface="Arial" charset="0"/>
              </a:rPr>
              <a:t>-&gt;</a:t>
            </a:r>
            <a:r>
              <a:rPr kumimoji="0" lang="en-CA" altLang="x-none" sz="1800" b="0" i="0" u="none" strike="noStrike" cap="none" normalizeH="0" baseline="0" dirty="0">
                <a:ln>
                  <a:noFill/>
                </a:ln>
                <a:effectLst/>
                <a:latin typeface="Arial" charset="0"/>
              </a:rPr>
              <a:t>)</a:t>
            </a:r>
            <a:r>
              <a:rPr lang="en-CA" altLang="x-none" dirty="0">
                <a:latin typeface="Arial" charset="0"/>
              </a:rPr>
              <a:t>;</a:t>
            </a:r>
            <a:r>
              <a:rPr kumimoji="0" lang="x-none" altLang="x-none" sz="1800" b="0" i="0" u="none" strike="noStrike" cap="none" normalizeH="0" baseline="0" dirty="0">
                <a:ln>
                  <a:noFill/>
                </a:ln>
                <a:solidFill>
                  <a:schemeClr val="tx1"/>
                </a:solidFill>
                <a:effectLst/>
                <a:latin typeface="Arial" charset="0"/>
              </a:rPr>
              <a:t> slightly</a:t>
            </a:r>
            <a:r>
              <a:rPr kumimoji="0" lang="en-CA" altLang="x-none" sz="1800" b="0" i="0" u="none" strike="noStrike" cap="none" normalizeH="0" dirty="0">
                <a:ln>
                  <a:noFill/>
                </a:ln>
                <a:solidFill>
                  <a:schemeClr val="tx1"/>
                </a:solidFill>
                <a:effectLst/>
                <a:latin typeface="Arial" charset="0"/>
              </a:rPr>
              <a:t> </a:t>
            </a:r>
            <a:r>
              <a:rPr kumimoji="0" lang="x-none" altLang="x-none" sz="1800" b="0" i="0" u="none" strike="noStrike" cap="none" normalizeH="0" baseline="0" dirty="0">
                <a:ln>
                  <a:noFill/>
                </a:ln>
                <a:solidFill>
                  <a:schemeClr val="tx1"/>
                </a:solidFill>
                <a:effectLst/>
                <a:latin typeface="Arial" charset="0"/>
              </a:rPr>
              <a:t>hyperintense      on DP FS  </a:t>
            </a:r>
            <a:endParaRPr kumimoji="0" lang="en-CA" altLang="x-none"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dirty="0">
                <a:ln>
                  <a:noFill/>
                </a:ln>
                <a:solidFill>
                  <a:schemeClr val="tx1"/>
                </a:solidFill>
                <a:effectLst/>
                <a:latin typeface="Arial" charset="0"/>
              </a:rPr>
              <a:t>(</a:t>
            </a:r>
            <a:r>
              <a:rPr lang="en-CA" altLang="x-none" b="1" dirty="0">
                <a:solidFill>
                  <a:srgbClr val="FFFF00"/>
                </a:solidFill>
                <a:latin typeface="Arial" charset="0"/>
              </a:rPr>
              <a:t>-&gt;</a:t>
            </a:r>
            <a:r>
              <a:rPr kumimoji="0" lang="x-none" altLang="x-none" sz="700" b="0" i="0" u="none" strike="noStrike" cap="none" normalizeH="0" baseline="0" dirty="0">
                <a:ln>
                  <a:noFill/>
                </a:ln>
                <a:solidFill>
                  <a:schemeClr val="tx1"/>
                </a:solidFill>
                <a:effectLst/>
                <a:latin typeface="Arial" charset="0"/>
              </a:rPr>
              <a:t> </a:t>
            </a:r>
            <a:r>
              <a:rPr kumimoji="0" lang="x-none" altLang="x-none" sz="1800" b="0" i="0" u="none" strike="noStrike" cap="none" normalizeH="0" baseline="0" dirty="0">
                <a:ln>
                  <a:noFill/>
                </a:ln>
                <a:solidFill>
                  <a:schemeClr val="tx1"/>
                </a:solidFill>
                <a:effectLst/>
                <a:latin typeface="Arial" charset="0"/>
              </a:rPr>
              <a:t>). Association with a fluid collection (</a:t>
            </a:r>
            <a:r>
              <a:rPr kumimoji="0" lang="en-CA" altLang="x-none" sz="1800" b="1" i="0" u="none" strike="noStrike" cap="none" normalizeH="0" baseline="0" dirty="0">
                <a:ln>
                  <a:noFill/>
                </a:ln>
                <a:solidFill>
                  <a:schemeClr val="accent5">
                    <a:lumMod val="60000"/>
                    <a:lumOff val="40000"/>
                  </a:schemeClr>
                </a:solidFill>
                <a:effectLst/>
                <a:latin typeface="Arial" charset="0"/>
              </a:rPr>
              <a:t>-&gt;</a:t>
            </a:r>
            <a:r>
              <a:rPr kumimoji="0" lang="x-none" altLang="x-none" sz="1800" b="0" i="0" u="none" strike="noStrike" cap="none" normalizeH="0" baseline="0" dirty="0">
                <a:ln>
                  <a:noFill/>
                </a:ln>
                <a:solidFill>
                  <a:schemeClr val="tx1"/>
                </a:solidFill>
                <a:effectLst/>
                <a:latin typeface="Arial" charset="0"/>
              </a:rPr>
              <a:t>) hyperintense on DP FS, under the first metatarsal head.</a:t>
            </a:r>
            <a:endParaRPr kumimoji="0" lang="en-CA" altLang="x-none"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CA" altLang="x-none" dirty="0">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x-none" sz="1800" b="0" i="0" u="none" strike="noStrike" cap="none" normalizeH="0" baseline="0" dirty="0">
                <a:ln>
                  <a:noFill/>
                </a:ln>
                <a:solidFill>
                  <a:schemeClr val="tx1"/>
                </a:solidFill>
                <a:effectLst/>
                <a:latin typeface="Arial" charset="0"/>
              </a:rPr>
              <a:t>The mass is a Morton’s neuroma</a:t>
            </a:r>
            <a:endParaRPr kumimoji="0" lang="x-none" altLang="x-none" sz="1800" b="0" i="0" u="none" strike="noStrike" cap="none" normalizeH="0" baseline="0" dirty="0">
              <a:ln>
                <a:noFill/>
              </a:ln>
              <a:solidFill>
                <a:schemeClr val="tx1"/>
              </a:solidFill>
              <a:effectLst/>
              <a:latin typeface="Arial" charset="0"/>
            </a:endParaRPr>
          </a:p>
        </p:txBody>
      </p:sp>
      <p:pic>
        <p:nvPicPr>
          <p:cNvPr id="31748" name="Picture 4" descr="http://www.image-echographie.net/tiny_mce/plugins/imagemanager/files/vignettes/fleche_ver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52400" y="106681"/>
            <a:ext cx="266700" cy="45719"/>
          </a:xfrm>
          <a:prstGeom prst="rect">
            <a:avLst/>
          </a:prstGeom>
          <a:noFill/>
          <a:extLst>
            <a:ext uri="{909E8E84-426E-40DD-AFC4-6F175D3DCCD1}">
              <a14:hiddenFill xmlns:a14="http://schemas.microsoft.com/office/drawing/2010/main">
                <a:solidFill>
                  <a:srgbClr val="FFFFFF"/>
                </a:solidFill>
              </a14:hiddenFill>
            </a:ext>
          </a:extLst>
        </p:spPr>
      </p:pic>
      <p:pic>
        <p:nvPicPr>
          <p:cNvPr id="31749" name="Picture 5" descr="http://www.image-echographie.net/tiny_mce/plugins/imagemanager/files/vignettes/fleche_jaun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52400" y="106681"/>
            <a:ext cx="266700" cy="45719"/>
          </a:xfrm>
          <a:prstGeom prst="rect">
            <a:avLst/>
          </a:prstGeom>
          <a:noFill/>
          <a:extLst>
            <a:ext uri="{909E8E84-426E-40DD-AFC4-6F175D3DCCD1}">
              <a14:hiddenFill xmlns:a14="http://schemas.microsoft.com/office/drawing/2010/main">
                <a:solidFill>
                  <a:srgbClr val="FFFFFF"/>
                </a:solidFill>
              </a14:hiddenFill>
            </a:ext>
          </a:extLst>
        </p:spPr>
      </p:pic>
      <p:pic>
        <p:nvPicPr>
          <p:cNvPr id="31750" name="Picture 6" descr="http://www.image-echographie.net/tiny_mce/plugins/imagemanager/files/vignettes/fleche_bleu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52400" y="106681"/>
            <a:ext cx="266700" cy="4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3379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ttps://i1.wp.com/boneandspine.com/wp-content/uploads/2015/01/mri-retrocalcaneal-bursiti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4500" y="0"/>
            <a:ext cx="6903720" cy="6743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70800" y="584200"/>
            <a:ext cx="2946400" cy="369332"/>
          </a:xfrm>
          <a:prstGeom prst="rect">
            <a:avLst/>
          </a:prstGeom>
          <a:noFill/>
        </p:spPr>
        <p:txBody>
          <a:bodyPr wrap="square" rtlCol="0">
            <a:spAutoFit/>
          </a:bodyPr>
          <a:lstStyle/>
          <a:p>
            <a:r>
              <a:rPr lang="en-US" dirty="0" err="1"/>
              <a:t>Retrocalcaneal</a:t>
            </a:r>
            <a:r>
              <a:rPr lang="en-US" dirty="0"/>
              <a:t> Bursitis MRI</a:t>
            </a:r>
          </a:p>
        </p:txBody>
      </p:sp>
    </p:spTree>
    <p:extLst>
      <p:ext uri="{BB962C8B-B14F-4D97-AF65-F5344CB8AC3E}">
        <p14:creationId xmlns:p14="http://schemas.microsoft.com/office/powerpoint/2010/main" val="19360080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Morton’s Neuroma</a:t>
            </a:r>
          </a:p>
        </p:txBody>
      </p:sp>
      <p:pic>
        <p:nvPicPr>
          <p:cNvPr id="1026" name="Picture 2" descr="euroma and adherent fibrofatty tissue.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35300" y="1420253"/>
            <a:ext cx="6121400" cy="4574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3509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Criteria</a:t>
            </a:r>
          </a:p>
        </p:txBody>
      </p:sp>
      <p:sp>
        <p:nvSpPr>
          <p:cNvPr id="3" name="Content Placeholder 2"/>
          <p:cNvSpPr>
            <a:spLocks noGrp="1"/>
          </p:cNvSpPr>
          <p:nvPr>
            <p:ph idx="1"/>
          </p:nvPr>
        </p:nvSpPr>
        <p:spPr>
          <a:xfrm>
            <a:off x="838200" y="2943225"/>
            <a:ext cx="10515600" cy="2225675"/>
          </a:xfrm>
        </p:spPr>
        <p:txBody>
          <a:bodyPr/>
          <a:lstStyle/>
          <a:p>
            <a:r>
              <a:rPr lang="en-US" dirty="0"/>
              <a:t>Episodic of increasing frequency</a:t>
            </a:r>
          </a:p>
          <a:p>
            <a:r>
              <a:rPr lang="en-US" dirty="0"/>
              <a:t>Neuropathic pain and dysesthesias </a:t>
            </a:r>
          </a:p>
          <a:p>
            <a:r>
              <a:rPr lang="en-US" dirty="0"/>
              <a:t>Cramping</a:t>
            </a:r>
          </a:p>
          <a:p>
            <a:r>
              <a:rPr lang="en-US" dirty="0"/>
              <a:t>Decreased sensation in the two adjacent toes</a:t>
            </a:r>
          </a:p>
          <a:p>
            <a:endParaRPr lang="en-US" dirty="0"/>
          </a:p>
        </p:txBody>
      </p:sp>
    </p:spTree>
    <p:extLst>
      <p:ext uri="{BB962C8B-B14F-4D97-AF65-F5344CB8AC3E}">
        <p14:creationId xmlns:p14="http://schemas.microsoft.com/office/powerpoint/2010/main" val="522191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DDx</a:t>
            </a:r>
            <a:endParaRPr lang="en-US" dirty="0"/>
          </a:p>
        </p:txBody>
      </p:sp>
      <p:sp>
        <p:nvSpPr>
          <p:cNvPr id="4" name="Title 1"/>
          <p:cNvSpPr txBox="1">
            <a:spLocks/>
          </p:cNvSpPr>
          <p:nvPr/>
        </p:nvSpPr>
        <p:spPr>
          <a:xfrm>
            <a:off x="838200" y="4032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4986933" y="1956595"/>
            <a:ext cx="2218134" cy="44362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86450" y="4813300"/>
            <a:ext cx="419100" cy="369332"/>
          </a:xfrm>
          <a:prstGeom prst="rect">
            <a:avLst/>
          </a:prstGeom>
          <a:noFill/>
        </p:spPr>
        <p:txBody>
          <a:bodyPr wrap="square" rtlCol="0">
            <a:spAutoFit/>
          </a:bodyPr>
          <a:lstStyle/>
          <a:p>
            <a:r>
              <a:rPr lang="en-US" dirty="0"/>
              <a:t>2</a:t>
            </a:r>
          </a:p>
        </p:txBody>
      </p:sp>
      <p:sp>
        <p:nvSpPr>
          <p:cNvPr id="3" name="TextBox 2">
            <a:extLst>
              <a:ext uri="{FF2B5EF4-FFF2-40B4-BE49-F238E27FC236}">
                <a16:creationId xmlns:a16="http://schemas.microsoft.com/office/drawing/2014/main" id="{8B690505-B1C3-AE44-BE44-260DBF5A520E}"/>
              </a:ext>
            </a:extLst>
          </p:cNvPr>
          <p:cNvSpPr txBox="1"/>
          <p:nvPr/>
        </p:nvSpPr>
        <p:spPr>
          <a:xfrm>
            <a:off x="838201" y="1867786"/>
            <a:ext cx="2698898" cy="646331"/>
          </a:xfrm>
          <a:prstGeom prst="rect">
            <a:avLst/>
          </a:prstGeom>
          <a:noFill/>
        </p:spPr>
        <p:txBody>
          <a:bodyPr wrap="square" rtlCol="0">
            <a:spAutoFit/>
          </a:bodyPr>
          <a:lstStyle/>
          <a:p>
            <a:pPr marL="285750" indent="-285750" algn="l">
              <a:buFont typeface="Arial" panose="020B0604020202020204" pitchFamily="34" charset="0"/>
              <a:buChar char="•"/>
            </a:pPr>
            <a:r>
              <a:rPr lang="en-US"/>
              <a:t>Plantar fasciopathy</a:t>
            </a:r>
          </a:p>
          <a:p>
            <a:pPr marL="285750" indent="-285750" algn="l">
              <a:buFont typeface="Arial" panose="020B0604020202020204" pitchFamily="34" charset="0"/>
              <a:buChar char="•"/>
            </a:pPr>
            <a:r>
              <a:rPr lang="en-US"/>
              <a:t>Spring ligament injury</a:t>
            </a:r>
          </a:p>
        </p:txBody>
      </p:sp>
    </p:spTree>
    <p:extLst>
      <p:ext uri="{BB962C8B-B14F-4D97-AF65-F5344CB8AC3E}">
        <p14:creationId xmlns:p14="http://schemas.microsoft.com/office/powerpoint/2010/main" val="20140129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http://www.image-echographie.net/tiny_mce/plugins/imagemanager/files/bursitemorton.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43626" b="50680"/>
          <a:stretch/>
        </p:blipFill>
        <p:spPr bwMode="auto">
          <a:xfrm>
            <a:off x="-1" y="0"/>
            <a:ext cx="9530639" cy="6261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626600" y="2540000"/>
            <a:ext cx="2565400" cy="646331"/>
          </a:xfrm>
          <a:prstGeom prst="rect">
            <a:avLst/>
          </a:prstGeom>
          <a:noFill/>
        </p:spPr>
        <p:txBody>
          <a:bodyPr wrap="square" rtlCol="0">
            <a:spAutoFit/>
          </a:bodyPr>
          <a:lstStyle/>
          <a:p>
            <a:r>
              <a:rPr lang="en-US" dirty="0"/>
              <a:t>The green arrows indicate the neuroma </a:t>
            </a:r>
          </a:p>
        </p:txBody>
      </p:sp>
    </p:spTree>
    <p:extLst>
      <p:ext uri="{BB962C8B-B14F-4D97-AF65-F5344CB8AC3E}">
        <p14:creationId xmlns:p14="http://schemas.microsoft.com/office/powerpoint/2010/main" val="16818022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ge result for morton's neuro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186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7100" y="0"/>
            <a:ext cx="9855200" cy="3025775"/>
          </a:xfrm>
        </p:spPr>
        <p:txBody>
          <a:bodyPr>
            <a:normAutofit/>
          </a:bodyPr>
          <a:lstStyle/>
          <a:p>
            <a:pPr marL="0" indent="0">
              <a:buNone/>
            </a:pPr>
            <a:endParaRPr lang="en-US" dirty="0"/>
          </a:p>
          <a:p>
            <a:pPr marL="0" indent="0">
              <a:buNone/>
            </a:pPr>
            <a:r>
              <a:rPr lang="en-US" dirty="0"/>
              <a:t>An ultrasound may reveal a hypoechoic defect in the plantar plate, usually at the distal attachment.  An arthrogram may demonstrate synovial hypertrophy and extravasation of dye into the flexor tendon sheath.  MRI may also demonstrate a tear of the plantar plate with increased signal intensity within the plate, along with a loss of continuity.</a:t>
            </a:r>
          </a:p>
        </p:txBody>
      </p:sp>
      <p:pic>
        <p:nvPicPr>
          <p:cNvPr id="6146" name="Picture 2" descr="mage result for plantar plate t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2892425"/>
            <a:ext cx="6909831" cy="391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9871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Metatarsalgia</a:t>
            </a:r>
            <a:r>
              <a:rPr lang="en-US" dirty="0"/>
              <a:t>		</a:t>
            </a:r>
          </a:p>
        </p:txBody>
      </p:sp>
      <p:sp>
        <p:nvSpPr>
          <p:cNvPr id="3" name="Content Placeholder 2"/>
          <p:cNvSpPr>
            <a:spLocks noGrp="1"/>
          </p:cNvSpPr>
          <p:nvPr>
            <p:ph idx="1"/>
          </p:nvPr>
        </p:nvSpPr>
        <p:spPr>
          <a:xfrm>
            <a:off x="114300" y="1495424"/>
            <a:ext cx="10871200" cy="4727575"/>
          </a:xfrm>
        </p:spPr>
        <p:txBody>
          <a:bodyPr>
            <a:normAutofit/>
          </a:bodyPr>
          <a:lstStyle/>
          <a:p>
            <a:pPr marL="0" indent="0" algn="ctr">
              <a:buNone/>
            </a:pPr>
            <a:r>
              <a:rPr lang="en-US" dirty="0"/>
              <a:t>Given that the term means metatarsal pain, it is not a diagnostic but a restatement of the patient’s symptoms. The forefoot pathologies above that cause pain at the metatarsal heads cause </a:t>
            </a:r>
            <a:r>
              <a:rPr lang="en-US" dirty="0" err="1"/>
              <a:t>metatarsalgia</a:t>
            </a:r>
            <a:r>
              <a:rPr lang="en-US" dirty="0"/>
              <a:t> but the following are also causes:</a:t>
            </a:r>
          </a:p>
          <a:p>
            <a:r>
              <a:rPr lang="en-US" dirty="0"/>
              <a:t>Plantar plate tears</a:t>
            </a:r>
          </a:p>
          <a:p>
            <a:r>
              <a:rPr lang="en-US" dirty="0"/>
              <a:t>Avascular necrosis (children)</a:t>
            </a:r>
          </a:p>
          <a:p>
            <a:r>
              <a:rPr lang="en-US" dirty="0"/>
              <a:t>Bunions</a:t>
            </a:r>
          </a:p>
          <a:p>
            <a:r>
              <a:rPr lang="en-US" dirty="0" err="1"/>
              <a:t>Sesamoiditis</a:t>
            </a:r>
            <a:endParaRPr lang="en-US" dirty="0"/>
          </a:p>
          <a:p>
            <a:r>
              <a:rPr lang="en-US" dirty="0"/>
              <a:t>Arthritis</a:t>
            </a:r>
          </a:p>
          <a:p>
            <a:r>
              <a:rPr lang="en-US" dirty="0"/>
              <a:t>Neuropathy (commonest is diabetic)</a:t>
            </a:r>
          </a:p>
          <a:p>
            <a:endParaRPr lang="en-US" dirty="0"/>
          </a:p>
          <a:p>
            <a:endParaRPr lang="en-US" dirty="0"/>
          </a:p>
          <a:p>
            <a:endParaRPr lang="en-US" dirty="0"/>
          </a:p>
        </p:txBody>
      </p:sp>
    </p:spTree>
    <p:extLst>
      <p:ext uri="{BB962C8B-B14F-4D97-AF65-F5344CB8AC3E}">
        <p14:creationId xmlns:p14="http://schemas.microsoft.com/office/powerpoint/2010/main" val="6612299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apsm.org.au/images/images_raw/439111578.jpg"/>
          <p:cNvPicPr>
            <a:picLocks noChangeAspect="1" noChangeArrowheads="1"/>
          </p:cNvPicPr>
          <p:nvPr/>
        </p:nvPicPr>
        <p:blipFill rotWithShape="1">
          <a:blip r:embed="rId2">
            <a:extLst>
              <a:ext uri="{28A0092B-C50C-407E-A947-70E740481C1C}">
                <a14:useLocalDpi xmlns:a14="http://schemas.microsoft.com/office/drawing/2010/main" val="0"/>
              </a:ext>
            </a:extLst>
          </a:blip>
          <a:srcRect l="1079" t="7172" r="-1079" b="8366"/>
          <a:stretch/>
        </p:blipFill>
        <p:spPr bwMode="auto">
          <a:xfrm>
            <a:off x="6267904" y="3656231"/>
            <a:ext cx="5617682" cy="31044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flipH="1">
            <a:off x="6527855" y="190500"/>
            <a:ext cx="5097781" cy="646331"/>
          </a:xfrm>
          <a:prstGeom prst="rect">
            <a:avLst/>
          </a:prstGeom>
          <a:noFill/>
        </p:spPr>
        <p:txBody>
          <a:bodyPr wrap="square" rtlCol="0">
            <a:spAutoFit/>
          </a:bodyPr>
          <a:lstStyle/>
          <a:p>
            <a:r>
              <a:rPr lang="en-US" sz="3600" dirty="0"/>
              <a:t>Plantar plate tear</a:t>
            </a:r>
          </a:p>
        </p:txBody>
      </p:sp>
      <p:pic>
        <p:nvPicPr>
          <p:cNvPr id="4100" name="Picture 4" descr="http://radsource.us/wp-content/uploads/2009/12/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1" y="0"/>
            <a:ext cx="6081787" cy="48133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67904" y="988536"/>
            <a:ext cx="4902200" cy="1754326"/>
          </a:xfrm>
          <a:prstGeom prst="rect">
            <a:avLst/>
          </a:prstGeom>
        </p:spPr>
        <p:txBody>
          <a:bodyPr wrap="square">
            <a:spAutoFit/>
          </a:bodyPr>
          <a:lstStyle/>
          <a:p>
            <a:r>
              <a:rPr lang="en-US" dirty="0"/>
              <a:t>Most commonly experienced by middle aged women whose feet have a tendency to over-pronate or roll in, a </a:t>
            </a:r>
            <a:r>
              <a:rPr lang="en-US" b="1" dirty="0"/>
              <a:t>plantar plate tear</a:t>
            </a:r>
            <a:r>
              <a:rPr lang="en-US" dirty="0"/>
              <a:t> is often a cause of persistent pain and swelling in the ball of the foot. It is also commonly associated with a bunion and a hammer toe.</a:t>
            </a:r>
          </a:p>
        </p:txBody>
      </p:sp>
      <p:sp>
        <p:nvSpPr>
          <p:cNvPr id="5" name="Rectangle 4"/>
          <p:cNvSpPr/>
          <p:nvPr/>
        </p:nvSpPr>
        <p:spPr>
          <a:xfrm>
            <a:off x="6394904" y="2876381"/>
            <a:ext cx="5016500" cy="646331"/>
          </a:xfrm>
          <a:prstGeom prst="rect">
            <a:avLst/>
          </a:prstGeom>
        </p:spPr>
        <p:txBody>
          <a:bodyPr wrap="square">
            <a:spAutoFit/>
          </a:bodyPr>
          <a:lstStyle/>
          <a:p>
            <a:r>
              <a:rPr lang="en-US" i="1" dirty="0"/>
              <a:t>https://</a:t>
            </a:r>
            <a:r>
              <a:rPr lang="en-US" i="1" dirty="0" err="1"/>
              <a:t>www.myfootdr.com.au</a:t>
            </a:r>
            <a:r>
              <a:rPr lang="en-US" i="1" dirty="0"/>
              <a:t>/conditions-treated/plantar-plate-tear/</a:t>
            </a:r>
            <a:endParaRPr lang="en-US" dirty="0"/>
          </a:p>
        </p:txBody>
      </p:sp>
    </p:spTree>
    <p:extLst>
      <p:ext uri="{BB962C8B-B14F-4D97-AF65-F5344CB8AC3E}">
        <p14:creationId xmlns:p14="http://schemas.microsoft.com/office/powerpoint/2010/main" val="18088694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a:t>
            </a:r>
          </a:p>
        </p:txBody>
      </p:sp>
      <p:sp>
        <p:nvSpPr>
          <p:cNvPr id="3" name="Content Placeholder 2"/>
          <p:cNvSpPr>
            <a:spLocks noGrp="1"/>
          </p:cNvSpPr>
          <p:nvPr>
            <p:ph idx="1"/>
          </p:nvPr>
        </p:nvSpPr>
        <p:spPr>
          <a:xfrm>
            <a:off x="838200" y="2689225"/>
            <a:ext cx="10515600" cy="2822575"/>
          </a:xfrm>
        </p:spPr>
        <p:txBody>
          <a:bodyPr/>
          <a:lstStyle/>
          <a:p>
            <a:r>
              <a:rPr lang="en-US"/>
              <a:t>The </a:t>
            </a:r>
            <a:r>
              <a:rPr lang="en-US" dirty="0"/>
              <a:t>second metatarsophalangeal joint is most likely to be affected as it is the longest metatarsal and has unopposed </a:t>
            </a:r>
            <a:r>
              <a:rPr lang="en-US" dirty="0" err="1"/>
              <a:t>lumbricals</a:t>
            </a:r>
            <a:r>
              <a:rPr lang="en-US" dirty="0"/>
              <a:t> and no plantar </a:t>
            </a:r>
            <a:r>
              <a:rPr lang="en-US" dirty="0" err="1"/>
              <a:t>interossei</a:t>
            </a:r>
            <a:r>
              <a:rPr lang="en-US" dirty="0"/>
              <a:t> insertions.  Plantar plate tears usually result from repetitive overload from abnormal forefoot loading patterns resulting from hallux valgus, excessive pronation, short first metatarsal or long second metatarsal.  The tear usually arises from the base of the proximal phalanx.1</a:t>
            </a:r>
          </a:p>
        </p:txBody>
      </p:sp>
      <p:sp>
        <p:nvSpPr>
          <p:cNvPr id="4" name="Rectangle 3"/>
          <p:cNvSpPr/>
          <p:nvPr/>
        </p:nvSpPr>
        <p:spPr>
          <a:xfrm>
            <a:off x="4316527" y="6311900"/>
            <a:ext cx="2720745" cy="369332"/>
          </a:xfrm>
          <a:prstGeom prst="rect">
            <a:avLst/>
          </a:prstGeom>
        </p:spPr>
        <p:txBody>
          <a:bodyPr wrap="none">
            <a:spAutoFit/>
          </a:bodyPr>
          <a:lstStyle/>
          <a:p>
            <a:r>
              <a:rPr lang="en-US" dirty="0"/>
              <a:t>http://</a:t>
            </a:r>
            <a:r>
              <a:rPr lang="en-US" dirty="0" err="1"/>
              <a:t>www.aapsm.org.au</a:t>
            </a:r>
            <a:r>
              <a:rPr lang="en-US" dirty="0"/>
              <a:t>/</a:t>
            </a:r>
          </a:p>
        </p:txBody>
      </p:sp>
    </p:spTree>
    <p:extLst>
      <p:ext uri="{BB962C8B-B14F-4D97-AF65-F5344CB8AC3E}">
        <p14:creationId xmlns:p14="http://schemas.microsoft.com/office/powerpoint/2010/main" val="12558461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01" y="0"/>
            <a:ext cx="6108700" cy="6108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311900" y="260340"/>
            <a:ext cx="5308600" cy="4247317"/>
          </a:xfrm>
          <a:prstGeom prst="rect">
            <a:avLst/>
          </a:prstGeom>
        </p:spPr>
        <p:txBody>
          <a:bodyPr wrap="square">
            <a:spAutoFit/>
          </a:bodyPr>
          <a:lstStyle/>
          <a:p>
            <a:r>
              <a:rPr lang="en-US" dirty="0"/>
              <a:t>Tears of the plantar plate may be the most common cause of pain under the second metatarsophalangeal joint, though it can occur at any of the metatarsophalangeal joints.  It is also referred to as </a:t>
            </a:r>
            <a:r>
              <a:rPr lang="en-US" dirty="0" err="1"/>
              <a:t>predislocation</a:t>
            </a:r>
            <a:r>
              <a:rPr lang="en-US" dirty="0"/>
              <a:t> syndrome, crossover toe deformity and floating toe syndrome.  A fibrocartilaginous thickening of the metatarsophalangeal joint, the plantar plate serves to:</a:t>
            </a:r>
          </a:p>
          <a:p>
            <a:pPr>
              <a:buFont typeface="Arial" charset="0"/>
              <a:buChar char="•"/>
            </a:pPr>
            <a:endParaRPr lang="en-US" dirty="0"/>
          </a:p>
          <a:p>
            <a:pPr>
              <a:buFont typeface="Arial" charset="0"/>
              <a:buChar char="•"/>
            </a:pPr>
            <a:r>
              <a:rPr lang="en-US" dirty="0"/>
              <a:t>stabilize the metatarsophalangeal joint</a:t>
            </a:r>
          </a:p>
          <a:p>
            <a:pPr>
              <a:buFont typeface="Arial" charset="0"/>
              <a:buChar char="•"/>
            </a:pPr>
            <a:r>
              <a:rPr lang="en-US" dirty="0"/>
              <a:t>assist in the windlass mechanism due its attachment to the plantar fascia</a:t>
            </a:r>
          </a:p>
          <a:p>
            <a:pPr>
              <a:buFont typeface="Arial" charset="0"/>
              <a:buChar char="•"/>
            </a:pPr>
            <a:r>
              <a:rPr lang="en-US" dirty="0"/>
              <a:t>resist hyperextension of the metatarsophalangeal joint</a:t>
            </a:r>
          </a:p>
          <a:p>
            <a:pPr>
              <a:buFont typeface="Arial" charset="0"/>
              <a:buChar char="•"/>
            </a:pPr>
            <a:r>
              <a:rPr lang="en-US" dirty="0"/>
              <a:t>absorb compressive loads</a:t>
            </a:r>
          </a:p>
        </p:txBody>
      </p:sp>
      <p:sp>
        <p:nvSpPr>
          <p:cNvPr id="6" name="Rectangle 5"/>
          <p:cNvSpPr/>
          <p:nvPr/>
        </p:nvSpPr>
        <p:spPr>
          <a:xfrm>
            <a:off x="7605827" y="4603234"/>
            <a:ext cx="2720745" cy="369332"/>
          </a:xfrm>
          <a:prstGeom prst="rect">
            <a:avLst/>
          </a:prstGeom>
        </p:spPr>
        <p:txBody>
          <a:bodyPr wrap="none">
            <a:spAutoFit/>
          </a:bodyPr>
          <a:lstStyle/>
          <a:p>
            <a:r>
              <a:rPr lang="en-US" dirty="0"/>
              <a:t>http://</a:t>
            </a:r>
            <a:r>
              <a:rPr lang="en-US" dirty="0" err="1"/>
              <a:t>www.aapsm.org.au</a:t>
            </a:r>
            <a:r>
              <a:rPr lang="en-US" dirty="0"/>
              <a:t>/</a:t>
            </a:r>
          </a:p>
        </p:txBody>
      </p:sp>
      <p:sp>
        <p:nvSpPr>
          <p:cNvPr id="7" name="Rectangle 6"/>
          <p:cNvSpPr/>
          <p:nvPr/>
        </p:nvSpPr>
        <p:spPr>
          <a:xfrm>
            <a:off x="6311900" y="5068143"/>
            <a:ext cx="5626100" cy="1477328"/>
          </a:xfrm>
          <a:prstGeom prst="rect">
            <a:avLst/>
          </a:prstGeom>
        </p:spPr>
        <p:txBody>
          <a:bodyPr wrap="square">
            <a:spAutoFit/>
          </a:bodyPr>
          <a:lstStyle/>
          <a:p>
            <a:r>
              <a:rPr lang="en-US" dirty="0"/>
              <a:t>Clearly there is inconsistency between practitioners; the sports podiatrist vs. the general practitioner. They have different experiences that lead to differing opinions on epidemiology and cause. Probably both are correct depending on which population is seen. JM</a:t>
            </a:r>
          </a:p>
        </p:txBody>
      </p:sp>
    </p:spTree>
    <p:extLst>
      <p:ext uri="{BB962C8B-B14F-4D97-AF65-F5344CB8AC3E}">
        <p14:creationId xmlns:p14="http://schemas.microsoft.com/office/powerpoint/2010/main" val="9084754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Criteria</a:t>
            </a:r>
          </a:p>
        </p:txBody>
      </p:sp>
      <p:sp>
        <p:nvSpPr>
          <p:cNvPr id="3" name="Content Placeholder 2"/>
          <p:cNvSpPr>
            <a:spLocks noGrp="1"/>
          </p:cNvSpPr>
          <p:nvPr>
            <p:ph idx="1"/>
          </p:nvPr>
        </p:nvSpPr>
        <p:spPr/>
        <p:txBody>
          <a:bodyPr>
            <a:normAutofit fontScale="92500" lnSpcReduction="10000"/>
          </a:bodyPr>
          <a:lstStyle/>
          <a:p>
            <a:r>
              <a:rPr lang="is-IS" dirty="0"/>
              <a:t>…... </a:t>
            </a:r>
            <a:r>
              <a:rPr lang="en-US" dirty="0"/>
              <a:t>complains of localized pain under the metatarsophalangeal joint.  Swelling may be present, extending to the dorsal aspect of the joint.  Pain is aggravated by dorsiflexion of the affected joint.  Neuroma-like symptoms may be experienced by patients due to irritation of the plantar digital nerve from the localized </a:t>
            </a:r>
            <a:r>
              <a:rPr lang="en-US" dirty="0" err="1"/>
              <a:t>oedema</a:t>
            </a:r>
            <a:r>
              <a:rPr lang="en-US" dirty="0"/>
              <a:t>.</a:t>
            </a:r>
            <a:br>
              <a:rPr lang="en-US" dirty="0"/>
            </a:br>
            <a:br>
              <a:rPr lang="en-US" dirty="0"/>
            </a:br>
            <a:r>
              <a:rPr lang="en-US" dirty="0"/>
              <a:t>Examination reveals pain at the base of the proximal phalanx which may be aggravated by dorsiflexion of the joint.  In relaxed stance a dorsiflexion deformity of the toe may be noted.  This is often accompanied by a crossover deformity.  The modified Lachman’s test can also be utilized.  The metatarsal head is stabilized and the proximal phalanx is dorsally translocated (see Fig 3).  A 2mm or 50% joint displacement is a positive sign of plantar plate laxity.</a:t>
            </a:r>
          </a:p>
        </p:txBody>
      </p:sp>
      <p:sp>
        <p:nvSpPr>
          <p:cNvPr id="4" name="Rectangle 3"/>
          <p:cNvSpPr/>
          <p:nvPr/>
        </p:nvSpPr>
        <p:spPr>
          <a:xfrm>
            <a:off x="4316527" y="6311900"/>
            <a:ext cx="2720745" cy="369332"/>
          </a:xfrm>
          <a:prstGeom prst="rect">
            <a:avLst/>
          </a:prstGeom>
        </p:spPr>
        <p:txBody>
          <a:bodyPr wrap="none">
            <a:spAutoFit/>
          </a:bodyPr>
          <a:lstStyle/>
          <a:p>
            <a:r>
              <a:rPr lang="en-US" dirty="0"/>
              <a:t>http://</a:t>
            </a:r>
            <a:r>
              <a:rPr lang="en-US" dirty="0" err="1"/>
              <a:t>www.aapsm.org.au</a:t>
            </a:r>
            <a:r>
              <a:rPr lang="en-US" dirty="0"/>
              <a:t>/</a:t>
            </a:r>
          </a:p>
        </p:txBody>
      </p:sp>
    </p:spTree>
    <p:extLst>
      <p:ext uri="{BB962C8B-B14F-4D97-AF65-F5344CB8AC3E}">
        <p14:creationId xmlns:p14="http://schemas.microsoft.com/office/powerpoint/2010/main" val="1798530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p:txBody>
          <a:bodyPr>
            <a:normAutofit fontScale="92500" lnSpcReduction="10000"/>
          </a:bodyPr>
          <a:lstStyle/>
          <a:p>
            <a:r>
              <a:rPr lang="en-US" dirty="0"/>
              <a:t>Treatment initially consists of icing, NSAIDs, relative rest, plantarflexion strapping of the digit (see Fig 4) and accommodative padding to reduce loads under the affected metatarsophalangeal joint.  Orthoses and a stiff-soled shoe or rocker-bottom shoe are also required.  Orthosis modifications may include a plantar metatarsal pad (the bulk of the pad should sit proximal to the metatarsal heads), anterior shell edge longer to the second metatarsal (Fig 5), and control </a:t>
            </a:r>
            <a:r>
              <a:rPr lang="en-US" dirty="0" err="1"/>
              <a:t>rearfoot</a:t>
            </a:r>
            <a:r>
              <a:rPr lang="en-US" dirty="0"/>
              <a:t> and midfoot forces which may lead to overload at the 2nd MPJ.  Soft top covering options should also be considered.  An extra-articular corticosteroid injection may also be useful.  Primary repair of the plantar plate with or without a flexor tendon transfer may be required in patients that don’t respond to conservative measures.</a:t>
            </a:r>
          </a:p>
        </p:txBody>
      </p:sp>
      <p:sp>
        <p:nvSpPr>
          <p:cNvPr id="4" name="Rectangle 3"/>
          <p:cNvSpPr/>
          <p:nvPr/>
        </p:nvSpPr>
        <p:spPr>
          <a:xfrm>
            <a:off x="4316527" y="6311900"/>
            <a:ext cx="2720745" cy="369332"/>
          </a:xfrm>
          <a:prstGeom prst="rect">
            <a:avLst/>
          </a:prstGeom>
        </p:spPr>
        <p:txBody>
          <a:bodyPr wrap="none">
            <a:spAutoFit/>
          </a:bodyPr>
          <a:lstStyle/>
          <a:p>
            <a:r>
              <a:rPr lang="en-US" dirty="0"/>
              <a:t>http://</a:t>
            </a:r>
            <a:r>
              <a:rPr lang="en-US" dirty="0" err="1"/>
              <a:t>www.aapsm.org.au</a:t>
            </a:r>
            <a:r>
              <a:rPr lang="en-US" dirty="0"/>
              <a:t>/</a:t>
            </a:r>
          </a:p>
        </p:txBody>
      </p:sp>
    </p:spTree>
    <p:extLst>
      <p:ext uri="{BB962C8B-B14F-4D97-AF65-F5344CB8AC3E}">
        <p14:creationId xmlns:p14="http://schemas.microsoft.com/office/powerpoint/2010/main" val="13116585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7600" y="3759200"/>
            <a:ext cx="3505200" cy="523220"/>
          </a:xfrm>
          <a:prstGeom prst="rect">
            <a:avLst/>
          </a:prstGeom>
          <a:noFill/>
        </p:spPr>
        <p:txBody>
          <a:bodyPr wrap="square" rtlCol="0">
            <a:spAutoFit/>
          </a:bodyPr>
          <a:lstStyle/>
          <a:p>
            <a:r>
              <a:rPr lang="en-US" dirty="0">
                <a:solidFill>
                  <a:srgbClr val="FFFF00"/>
                </a:solidFill>
                <a:sym typeface="Wingdings"/>
              </a:rPr>
              <a:t></a:t>
            </a:r>
            <a:r>
              <a:rPr lang="en-US" sz="2800" b="1" dirty="0">
                <a:solidFill>
                  <a:srgbClr val="FFFF00"/>
                </a:solidFill>
                <a:sym typeface="Wingdings"/>
              </a:rPr>
              <a:t>------------</a:t>
            </a:r>
            <a:endParaRPr lang="en-US" sz="2800" b="1" dirty="0">
              <a:solidFill>
                <a:srgbClr val="FFFF00"/>
              </a:solidFill>
            </a:endParaRPr>
          </a:p>
        </p:txBody>
      </p:sp>
      <p:sp>
        <p:nvSpPr>
          <p:cNvPr id="5" name="TextBox 4"/>
          <p:cNvSpPr txBox="1"/>
          <p:nvPr/>
        </p:nvSpPr>
        <p:spPr>
          <a:xfrm>
            <a:off x="6538476" y="132888"/>
            <a:ext cx="4594515" cy="646331"/>
          </a:xfrm>
          <a:prstGeom prst="rect">
            <a:avLst/>
          </a:prstGeom>
          <a:noFill/>
        </p:spPr>
        <p:txBody>
          <a:bodyPr wrap="square" rtlCol="0">
            <a:spAutoFit/>
          </a:bodyPr>
          <a:lstStyle/>
          <a:p>
            <a:r>
              <a:rPr lang="en-US" sz="3600" dirty="0"/>
              <a:t>Avascular necrosis</a:t>
            </a:r>
          </a:p>
        </p:txBody>
      </p:sp>
      <p:sp>
        <p:nvSpPr>
          <p:cNvPr id="2" name="Rectangle 1"/>
          <p:cNvSpPr/>
          <p:nvPr/>
        </p:nvSpPr>
        <p:spPr>
          <a:xfrm>
            <a:off x="5787733" y="1066155"/>
            <a:ext cx="6096000" cy="5909310"/>
          </a:xfrm>
          <a:prstGeom prst="rect">
            <a:avLst/>
          </a:prstGeom>
        </p:spPr>
        <p:txBody>
          <a:bodyPr>
            <a:spAutoFit/>
          </a:bodyPr>
          <a:lstStyle/>
          <a:p>
            <a:r>
              <a:rPr lang="en-US" b="1" dirty="0"/>
              <a:t>Freiberg disease</a:t>
            </a:r>
            <a:r>
              <a:rPr lang="en-US" dirty="0"/>
              <a:t>,</a:t>
            </a:r>
            <a:r>
              <a:rPr lang="en-US" b="1" dirty="0"/>
              <a:t> </a:t>
            </a:r>
            <a:r>
              <a:rPr lang="en-US" dirty="0"/>
              <a:t>also known as </a:t>
            </a:r>
            <a:r>
              <a:rPr lang="en-US" b="1" dirty="0"/>
              <a:t>Freiberg infraction</a:t>
            </a:r>
            <a:r>
              <a:rPr lang="en-US" dirty="0"/>
              <a:t>, is </a:t>
            </a:r>
            <a:r>
              <a:rPr lang="en-US" dirty="0" err="1"/>
              <a:t>osteochondrosis</a:t>
            </a:r>
            <a:r>
              <a:rPr lang="en-US" dirty="0"/>
              <a:t> of metatarsal heads. It typically affects the 2</a:t>
            </a:r>
            <a:r>
              <a:rPr lang="en-US" baseline="30000" dirty="0"/>
              <a:t>nd</a:t>
            </a:r>
            <a:r>
              <a:rPr lang="en-US" dirty="0"/>
              <a:t> metatarsal head (the 3</a:t>
            </a:r>
            <a:r>
              <a:rPr lang="en-US" baseline="30000" dirty="0"/>
              <a:t>rd</a:t>
            </a:r>
            <a:r>
              <a:rPr lang="en-US" dirty="0"/>
              <a:t> and  4</a:t>
            </a:r>
            <a:r>
              <a:rPr lang="en-US" baseline="30000" dirty="0"/>
              <a:t>th</a:t>
            </a:r>
            <a:r>
              <a:rPr lang="en-US" dirty="0"/>
              <a:t> may also be affected). It can be bilateral in up to 10% of cases.</a:t>
            </a:r>
          </a:p>
          <a:p>
            <a:endParaRPr lang="en-US" dirty="0"/>
          </a:p>
          <a:p>
            <a:r>
              <a:rPr lang="en-US" dirty="0"/>
              <a:t>It is commoner in women aged 10-18 (male to female ratio of 1:3) (Other authorities suggest children from 10-15 years without a gender preference).</a:t>
            </a:r>
          </a:p>
          <a:p>
            <a:endParaRPr lang="en-US" dirty="0"/>
          </a:p>
          <a:p>
            <a:r>
              <a:rPr lang="en-US" dirty="0"/>
              <a:t>The cause of Freiberg infraction is controversial and is probably multifactorial.</a:t>
            </a:r>
          </a:p>
          <a:p>
            <a:r>
              <a:rPr lang="en-US" dirty="0"/>
              <a:t>A traumatic insult in the form of either acute or repetitive injury and vascular compromise, perhaps due to an elongated 2</a:t>
            </a:r>
            <a:r>
              <a:rPr lang="en-US" baseline="30000" dirty="0"/>
              <a:t>nd</a:t>
            </a:r>
            <a:r>
              <a:rPr lang="en-US" dirty="0"/>
              <a:t> metatarsal, are the most popular theories, and as it is more commonly seen in women, particularly during adolescence, high-heeled shoes have been postulated as a possible causative factor.</a:t>
            </a:r>
          </a:p>
          <a:p>
            <a:r>
              <a:rPr lang="en-US" dirty="0"/>
              <a:t>Histologically, Freiberg infraction is </a:t>
            </a:r>
            <a:r>
              <a:rPr lang="en-US" dirty="0" err="1"/>
              <a:t>characterised</a:t>
            </a:r>
            <a:r>
              <a:rPr lang="en-US" dirty="0"/>
              <a:t> by the collapse of the subchondral bone, osteonecrosis, and cartilaginous fissures </a:t>
            </a:r>
            <a:r>
              <a:rPr lang="en-US" baseline="30000" dirty="0"/>
              <a:t>1</a:t>
            </a:r>
            <a:r>
              <a:rPr lang="en-US" dirty="0"/>
              <a:t>. </a:t>
            </a:r>
          </a:p>
          <a:p>
            <a:endParaRPr lang="en-US" dirty="0"/>
          </a:p>
        </p:txBody>
      </p:sp>
      <p:sp>
        <p:nvSpPr>
          <p:cNvPr id="3" name="Rectangle 2"/>
          <p:cNvSpPr/>
          <p:nvPr/>
        </p:nvSpPr>
        <p:spPr>
          <a:xfrm>
            <a:off x="491229" y="6440206"/>
            <a:ext cx="4754956" cy="369332"/>
          </a:xfrm>
          <a:prstGeom prst="rect">
            <a:avLst/>
          </a:prstGeom>
        </p:spPr>
        <p:txBody>
          <a:bodyPr wrap="none">
            <a:spAutoFit/>
          </a:bodyPr>
          <a:lstStyle/>
          <a:p>
            <a:r>
              <a:rPr lang="en-US" dirty="0"/>
              <a:t>https://</a:t>
            </a:r>
            <a:r>
              <a:rPr lang="en-US" dirty="0" err="1"/>
              <a:t>radiopaedia.org</a:t>
            </a:r>
            <a:r>
              <a:rPr lang="en-US" dirty="0"/>
              <a:t>/articles/</a:t>
            </a:r>
            <a:r>
              <a:rPr lang="en-US" dirty="0" err="1"/>
              <a:t>freiberg</a:t>
            </a:r>
            <a:r>
              <a:rPr lang="en-US" dirty="0"/>
              <a:t>-disease</a:t>
            </a:r>
          </a:p>
        </p:txBody>
      </p:sp>
      <p:pic>
        <p:nvPicPr>
          <p:cNvPr id="8" name="Picture 2" descr="https://images.radiopaedia.org/images/8515371/fc7eefff7a2450428f3245135b06cc_big_gall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016" y="5888"/>
            <a:ext cx="4473383" cy="6434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350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DDx</a:t>
            </a:r>
          </a:p>
        </p:txBody>
      </p:sp>
      <p:sp>
        <p:nvSpPr>
          <p:cNvPr id="4" name="Title 1"/>
          <p:cNvSpPr txBox="1">
            <a:spLocks/>
          </p:cNvSpPr>
          <p:nvPr/>
        </p:nvSpPr>
        <p:spPr>
          <a:xfrm>
            <a:off x="838200" y="4032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4986933" y="1956595"/>
            <a:ext cx="2218134" cy="44362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9100" y="2159000"/>
            <a:ext cx="4013200" cy="369332"/>
          </a:xfrm>
          <a:prstGeom prst="rect">
            <a:avLst/>
          </a:prstGeom>
          <a:noFill/>
        </p:spPr>
        <p:txBody>
          <a:bodyPr wrap="square" rtlCol="0">
            <a:spAutoFit/>
          </a:bodyPr>
          <a:lstStyle/>
          <a:p>
            <a:pPr marL="285750" indent="-285750">
              <a:buFont typeface="Arial" charset="0"/>
              <a:buChar char="•"/>
            </a:pPr>
            <a:endParaRPr lang="en-US" dirty="0"/>
          </a:p>
        </p:txBody>
      </p:sp>
      <p:sp>
        <p:nvSpPr>
          <p:cNvPr id="7" name="TextBox 6"/>
          <p:cNvSpPr txBox="1"/>
          <p:nvPr/>
        </p:nvSpPr>
        <p:spPr>
          <a:xfrm>
            <a:off x="5829300" y="4216400"/>
            <a:ext cx="241300" cy="369332"/>
          </a:xfrm>
          <a:prstGeom prst="rect">
            <a:avLst/>
          </a:prstGeom>
          <a:noFill/>
        </p:spPr>
        <p:txBody>
          <a:bodyPr wrap="square" rtlCol="0">
            <a:spAutoFit/>
          </a:bodyPr>
          <a:lstStyle/>
          <a:p>
            <a:r>
              <a:rPr lang="en-US"/>
              <a:t>3</a:t>
            </a:r>
          </a:p>
        </p:txBody>
      </p:sp>
    </p:spTree>
    <p:extLst>
      <p:ext uri="{BB962C8B-B14F-4D97-AF65-F5344CB8AC3E}">
        <p14:creationId xmlns:p14="http://schemas.microsoft.com/office/powerpoint/2010/main" val="16322215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5322" y="6216134"/>
            <a:ext cx="4754956" cy="369332"/>
          </a:xfrm>
          <a:prstGeom prst="rect">
            <a:avLst/>
          </a:prstGeom>
        </p:spPr>
        <p:txBody>
          <a:bodyPr wrap="none">
            <a:spAutoFit/>
          </a:bodyPr>
          <a:lstStyle/>
          <a:p>
            <a:r>
              <a:rPr lang="en-US" dirty="0"/>
              <a:t>https://</a:t>
            </a:r>
            <a:r>
              <a:rPr lang="en-US" dirty="0" err="1"/>
              <a:t>radiopaedia.org</a:t>
            </a:r>
            <a:r>
              <a:rPr lang="en-US" dirty="0"/>
              <a:t>/articles/</a:t>
            </a:r>
            <a:r>
              <a:rPr lang="en-US" dirty="0" err="1"/>
              <a:t>freiberg</a:t>
            </a:r>
            <a:r>
              <a:rPr lang="en-US" dirty="0"/>
              <a:t>-disease</a:t>
            </a:r>
          </a:p>
        </p:txBody>
      </p:sp>
      <p:sp>
        <p:nvSpPr>
          <p:cNvPr id="6" name="Rectangle 5"/>
          <p:cNvSpPr/>
          <p:nvPr/>
        </p:nvSpPr>
        <p:spPr>
          <a:xfrm>
            <a:off x="975322" y="1223101"/>
            <a:ext cx="9857778" cy="1477328"/>
          </a:xfrm>
          <a:prstGeom prst="rect">
            <a:avLst/>
          </a:prstGeom>
        </p:spPr>
        <p:txBody>
          <a:bodyPr wrap="square">
            <a:spAutoFit/>
          </a:bodyPr>
          <a:lstStyle/>
          <a:p>
            <a:r>
              <a:rPr lang="en-US" dirty="0"/>
              <a:t>Clinically they present with pain that is increased by weight-bearing, plus swelling and tenderness. So not a lot there to differentiate it from other causes of </a:t>
            </a:r>
            <a:r>
              <a:rPr lang="en-US" dirty="0" err="1"/>
              <a:t>metatarsalgia</a:t>
            </a:r>
            <a:r>
              <a:rPr lang="en-US" dirty="0"/>
              <a:t> except the age and sex of the patient and there is a three to one chance that this guide will be wrong. </a:t>
            </a:r>
          </a:p>
          <a:p>
            <a:endParaRPr lang="en-US" dirty="0"/>
          </a:p>
          <a:p>
            <a:r>
              <a:rPr lang="en-US" dirty="0"/>
              <a:t>Imaging is necessary to differentiate the condition definitively. JM</a:t>
            </a:r>
          </a:p>
        </p:txBody>
      </p:sp>
      <p:sp>
        <p:nvSpPr>
          <p:cNvPr id="7" name="TextBox 6"/>
          <p:cNvSpPr txBox="1"/>
          <p:nvPr/>
        </p:nvSpPr>
        <p:spPr>
          <a:xfrm>
            <a:off x="1358900" y="393785"/>
            <a:ext cx="9474200" cy="769441"/>
          </a:xfrm>
          <a:prstGeom prst="rect">
            <a:avLst/>
          </a:prstGeom>
          <a:noFill/>
        </p:spPr>
        <p:txBody>
          <a:bodyPr wrap="square" rtlCol="0">
            <a:spAutoFit/>
          </a:bodyPr>
          <a:lstStyle/>
          <a:p>
            <a:r>
              <a:rPr lang="en-US" sz="4400" dirty="0"/>
              <a:t>Diagnostic Criteria</a:t>
            </a:r>
          </a:p>
        </p:txBody>
      </p:sp>
      <p:sp>
        <p:nvSpPr>
          <p:cNvPr id="8" name="Rectangle 7"/>
          <p:cNvSpPr/>
          <p:nvPr/>
        </p:nvSpPr>
        <p:spPr>
          <a:xfrm>
            <a:off x="975322" y="2923739"/>
            <a:ext cx="5082578" cy="2862322"/>
          </a:xfrm>
          <a:prstGeom prst="rect">
            <a:avLst/>
          </a:prstGeom>
        </p:spPr>
        <p:txBody>
          <a:bodyPr wrap="square">
            <a:spAutoFit/>
          </a:bodyPr>
          <a:lstStyle/>
          <a:p>
            <a:r>
              <a:rPr lang="en-US" b="1" dirty="0"/>
              <a:t>Plain radiograph</a:t>
            </a:r>
          </a:p>
          <a:p>
            <a:r>
              <a:rPr lang="en-US" dirty="0"/>
              <a:t>These can be split into early and late features:</a:t>
            </a:r>
          </a:p>
          <a:p>
            <a:r>
              <a:rPr lang="en-US" b="1" dirty="0"/>
              <a:t>Early</a:t>
            </a:r>
          </a:p>
          <a:p>
            <a:pPr>
              <a:buFont typeface="Arial" charset="0"/>
              <a:buChar char="•"/>
            </a:pPr>
            <a:r>
              <a:rPr lang="en-US" dirty="0"/>
              <a:t>flattening and cystic lesions of the affected metatarsal head</a:t>
            </a:r>
          </a:p>
          <a:p>
            <a:pPr>
              <a:buFont typeface="Arial" charset="0"/>
              <a:buChar char="•"/>
            </a:pPr>
            <a:r>
              <a:rPr lang="en-US" dirty="0"/>
              <a:t>widening of the metatarsophalangeal (MTP) joint</a:t>
            </a:r>
          </a:p>
          <a:p>
            <a:r>
              <a:rPr lang="en-US" b="1" dirty="0"/>
              <a:t>Late</a:t>
            </a:r>
          </a:p>
          <a:p>
            <a:pPr>
              <a:buFont typeface="Arial" charset="0"/>
              <a:buChar char="•"/>
            </a:pPr>
            <a:r>
              <a:rPr lang="en-US" dirty="0"/>
              <a:t>osteochondral fragments</a:t>
            </a:r>
          </a:p>
          <a:p>
            <a:pPr>
              <a:buFont typeface="Arial" charset="0"/>
              <a:buChar char="•"/>
            </a:pPr>
            <a:r>
              <a:rPr lang="en-US" dirty="0"/>
              <a:t>sclerosis and flattening of the bone</a:t>
            </a:r>
          </a:p>
          <a:p>
            <a:pPr>
              <a:buFont typeface="Arial" charset="0"/>
              <a:buChar char="•"/>
            </a:pPr>
            <a:r>
              <a:rPr lang="en-US" dirty="0"/>
              <a:t>increased cortical thickening</a:t>
            </a:r>
          </a:p>
        </p:txBody>
      </p:sp>
      <p:pic>
        <p:nvPicPr>
          <p:cNvPr id="9" name="Picture 2" descr="mage result for metatarsal avascular necros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28000" y="2225461"/>
            <a:ext cx="4064000" cy="4632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7551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mage result for bunio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7518399" cy="422438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0" descr="mage result for bunions"/>
          <p:cNvSpPr>
            <a:spLocks noChangeAspect="1" noChangeArrowheads="1"/>
          </p:cNvSpPr>
          <p:nvPr/>
        </p:nvSpPr>
        <p:spPr bwMode="auto">
          <a:xfrm>
            <a:off x="1" y="0"/>
            <a:ext cx="385730" cy="3857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6" name="Picture 12" descr="mage result for bun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5293" y="1452164"/>
            <a:ext cx="3896707" cy="54058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647593" y="385730"/>
            <a:ext cx="4760307" cy="584775"/>
          </a:xfrm>
          <a:prstGeom prst="rect">
            <a:avLst/>
          </a:prstGeom>
          <a:noFill/>
        </p:spPr>
        <p:txBody>
          <a:bodyPr wrap="square" rtlCol="0">
            <a:spAutoFit/>
          </a:bodyPr>
          <a:lstStyle/>
          <a:p>
            <a:r>
              <a:rPr lang="en-US" sz="3200" dirty="0"/>
              <a:t>Hallux Valgus and Bunions</a:t>
            </a:r>
          </a:p>
        </p:txBody>
      </p:sp>
      <p:sp>
        <p:nvSpPr>
          <p:cNvPr id="2" name="Rectangle 1"/>
          <p:cNvSpPr/>
          <p:nvPr/>
        </p:nvSpPr>
        <p:spPr>
          <a:xfrm>
            <a:off x="812800" y="4476065"/>
            <a:ext cx="6705600" cy="1754326"/>
          </a:xfrm>
          <a:prstGeom prst="rect">
            <a:avLst/>
          </a:prstGeom>
        </p:spPr>
        <p:txBody>
          <a:bodyPr wrap="square">
            <a:spAutoFit/>
          </a:bodyPr>
          <a:lstStyle/>
          <a:p>
            <a:r>
              <a:rPr lang="en-US" b="1" dirty="0"/>
              <a:t>Comprises of:</a:t>
            </a:r>
          </a:p>
          <a:p>
            <a:endParaRPr lang="en-US" b="1" dirty="0"/>
          </a:p>
          <a:p>
            <a:pPr marL="285750" indent="-285750">
              <a:buFont typeface="Arial" charset="0"/>
              <a:buChar char="•"/>
            </a:pPr>
            <a:r>
              <a:rPr lang="en-US" dirty="0"/>
              <a:t>Medial deviation of the first metatarsal </a:t>
            </a:r>
          </a:p>
          <a:p>
            <a:pPr marL="285750" indent="-285750">
              <a:buFont typeface="Arial" charset="0"/>
              <a:buChar char="•"/>
            </a:pPr>
            <a:r>
              <a:rPr lang="en-US" dirty="0"/>
              <a:t>Lateral deviation and/or rotation of the hallux </a:t>
            </a:r>
          </a:p>
          <a:p>
            <a:pPr marL="285750" indent="-285750">
              <a:buFont typeface="Arial" charset="0"/>
              <a:buChar char="•"/>
            </a:pPr>
            <a:r>
              <a:rPr lang="en-US" dirty="0"/>
              <a:t>Prominence, with or without medial soft-tissue enlargement of the first metatarsal head </a:t>
            </a:r>
          </a:p>
        </p:txBody>
      </p:sp>
      <p:sp>
        <p:nvSpPr>
          <p:cNvPr id="3" name="Rectangle 2"/>
          <p:cNvSpPr/>
          <p:nvPr/>
        </p:nvSpPr>
        <p:spPr>
          <a:xfrm>
            <a:off x="1278367" y="6297405"/>
            <a:ext cx="5774466" cy="369332"/>
          </a:xfrm>
          <a:prstGeom prst="rect">
            <a:avLst/>
          </a:prstGeom>
        </p:spPr>
        <p:txBody>
          <a:bodyPr wrap="none">
            <a:spAutoFit/>
          </a:bodyPr>
          <a:lstStyle/>
          <a:p>
            <a:r>
              <a:rPr lang="en-US" dirty="0"/>
              <a:t>http://</a:t>
            </a:r>
            <a:r>
              <a:rPr lang="en-US" dirty="0" err="1"/>
              <a:t>emedicine.medscape.com</a:t>
            </a:r>
            <a:r>
              <a:rPr lang="en-US" dirty="0"/>
              <a:t>/article/1235796-overview</a:t>
            </a:r>
          </a:p>
        </p:txBody>
      </p:sp>
    </p:spTree>
    <p:extLst>
      <p:ext uri="{BB962C8B-B14F-4D97-AF65-F5344CB8AC3E}">
        <p14:creationId xmlns:p14="http://schemas.microsoft.com/office/powerpoint/2010/main" val="5636135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3900" y="200025"/>
            <a:ext cx="3657600" cy="1325563"/>
          </a:xfrm>
        </p:spPr>
        <p:txBody>
          <a:bodyPr/>
          <a:lstStyle/>
          <a:p>
            <a:r>
              <a:rPr lang="en-US" dirty="0"/>
              <a:t>Hallux </a:t>
            </a:r>
            <a:r>
              <a:rPr lang="en-US" dirty="0" err="1"/>
              <a:t>Rigidus</a:t>
            </a:r>
            <a:r>
              <a:rPr lang="en-US" dirty="0"/>
              <a:t> </a:t>
            </a:r>
          </a:p>
        </p:txBody>
      </p:sp>
      <p:sp>
        <p:nvSpPr>
          <p:cNvPr id="3" name="Content Placeholder 2"/>
          <p:cNvSpPr>
            <a:spLocks noGrp="1"/>
          </p:cNvSpPr>
          <p:nvPr>
            <p:ph idx="1"/>
          </p:nvPr>
        </p:nvSpPr>
        <p:spPr>
          <a:xfrm>
            <a:off x="4940300" y="1254125"/>
            <a:ext cx="6845300" cy="4351338"/>
          </a:xfrm>
        </p:spPr>
        <p:txBody>
          <a:bodyPr>
            <a:normAutofit/>
          </a:bodyPr>
          <a:lstStyle/>
          <a:p>
            <a:pPr marL="0" indent="0" algn="ctr">
              <a:buNone/>
            </a:pPr>
            <a:r>
              <a:rPr lang="en-US" dirty="0"/>
              <a:t>Hallux </a:t>
            </a:r>
            <a:r>
              <a:rPr lang="en-US" dirty="0" err="1"/>
              <a:t>rigidus</a:t>
            </a:r>
            <a:r>
              <a:rPr lang="en-US" dirty="0"/>
              <a:t> is a syndrome with symptoms related to degeneration of the first MTP joint. The symptoms result from cartilage wear, altered joint mechanics, and osteophyte formation, particularly on the dorsal aspect of the first MT head. The pain in hallux </a:t>
            </a:r>
            <a:r>
              <a:rPr lang="en-US" dirty="0" err="1"/>
              <a:t>rigidus</a:t>
            </a:r>
            <a:r>
              <a:rPr lang="en-US" dirty="0"/>
              <a:t> usually derives from impingement of dorsal osteophytes, from shoe-related pressure on prominent osteophytes, or both. Irregularity of the articular cartilage surface(s) can result in pain at the </a:t>
            </a:r>
            <a:r>
              <a:rPr lang="en-US" dirty="0" err="1"/>
              <a:t>extrmes</a:t>
            </a:r>
            <a:r>
              <a:rPr lang="en-US" dirty="0"/>
              <a:t> of motion with activity.</a:t>
            </a:r>
          </a:p>
        </p:txBody>
      </p:sp>
      <p:pic>
        <p:nvPicPr>
          <p:cNvPr id="3074" name="Picture 2" descr="oint-space narrowing, marginal osteophytes, and 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38621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5871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Gout </a:t>
            </a:r>
          </a:p>
        </p:txBody>
      </p:sp>
      <p:sp>
        <p:nvSpPr>
          <p:cNvPr id="7" name="AutoShape 8" descr="mage result for gout in foot"/>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mage result for gout in foot"/>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nflamed foot from g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1" y="1854199"/>
            <a:ext cx="8763000" cy="49369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1854199"/>
            <a:ext cx="3111500" cy="3970318"/>
          </a:xfrm>
          <a:prstGeom prst="rect">
            <a:avLst/>
          </a:prstGeom>
          <a:noFill/>
        </p:spPr>
        <p:txBody>
          <a:bodyPr wrap="square" rtlCol="0">
            <a:spAutoFit/>
          </a:bodyPr>
          <a:lstStyle/>
          <a:p>
            <a:r>
              <a:rPr lang="en-US" dirty="0"/>
              <a:t>Gout can cause pain in joints other than the big toe and it can also cause </a:t>
            </a:r>
            <a:r>
              <a:rPr lang="en-US" dirty="0" err="1"/>
              <a:t>enthisitis</a:t>
            </a:r>
            <a:r>
              <a:rPr lang="en-US" dirty="0"/>
              <a:t> including Achilles tendonitis and plantar fasciitis. The appearance in the photo is pretty acute and may also be caused by infection, so if this turns up in your clinic you should get is seen </a:t>
            </a:r>
            <a:r>
              <a:rPr lang="en-US" i="1" dirty="0"/>
              <a:t>immediately</a:t>
            </a:r>
            <a:r>
              <a:rPr lang="en-US" dirty="0"/>
              <a:t> by a physician who should eliminate the possibility of infection before worrying about gout. </a:t>
            </a:r>
          </a:p>
        </p:txBody>
      </p:sp>
    </p:spTree>
    <p:extLst>
      <p:ext uri="{BB962C8B-B14F-4D97-AF65-F5344CB8AC3E}">
        <p14:creationId xmlns:p14="http://schemas.microsoft.com/office/powerpoint/2010/main" val="12446852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ge result for gout in fo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74800"/>
            <a:ext cx="7774978" cy="5283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521700" y="850900"/>
            <a:ext cx="2895600" cy="2862322"/>
          </a:xfrm>
          <a:prstGeom prst="rect">
            <a:avLst/>
          </a:prstGeom>
          <a:noFill/>
        </p:spPr>
        <p:txBody>
          <a:bodyPr wrap="square" rtlCol="0">
            <a:spAutoFit/>
          </a:bodyPr>
          <a:lstStyle/>
          <a:p>
            <a:r>
              <a:rPr lang="en-US" dirty="0"/>
              <a:t>A little less acute but it will be extremely tender and painful on movement and pressure. </a:t>
            </a:r>
          </a:p>
          <a:p>
            <a:endParaRPr lang="en-US" dirty="0"/>
          </a:p>
          <a:p>
            <a:r>
              <a:rPr lang="en-US" dirty="0"/>
              <a:t>There is no good reason for us to try to treat this when medication works well especially in the acute phase.</a:t>
            </a:r>
          </a:p>
        </p:txBody>
      </p:sp>
    </p:spTree>
    <p:extLst>
      <p:ext uri="{BB962C8B-B14F-4D97-AF65-F5344CB8AC3E}">
        <p14:creationId xmlns:p14="http://schemas.microsoft.com/office/powerpoint/2010/main" val="19669133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A49F7-96F5-4C2C-B829-4195A4D090BF}"/>
              </a:ext>
            </a:extLst>
          </p:cNvPr>
          <p:cNvSpPr txBox="1">
            <a:spLocks/>
          </p:cNvSpPr>
          <p:nvPr/>
        </p:nvSpPr>
        <p:spPr>
          <a:xfrm>
            <a:off x="5524500" y="3956443"/>
            <a:ext cx="6464300"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i="1">
                <a:solidFill>
                  <a:schemeClr val="accent6"/>
                </a:solidFill>
                <a:latin typeface="+mn-lt"/>
              </a:rPr>
              <a:t>Swodeam </a:t>
            </a:r>
            <a:br>
              <a:rPr lang="en-US" sz="5400" b="1" i="1">
                <a:solidFill>
                  <a:schemeClr val="accent6"/>
                </a:solidFill>
                <a:latin typeface="+mn-lt"/>
              </a:rPr>
            </a:br>
            <a:r>
              <a:rPr lang="en-US" sz="5400" b="1" i="1">
                <a:solidFill>
                  <a:schemeClr val="accent6"/>
                </a:solidFill>
                <a:latin typeface="+mn-lt"/>
              </a:rPr>
              <a:t>      Institute</a:t>
            </a:r>
            <a:endParaRPr lang="en-US" sz="5400" b="1" i="1" dirty="0">
              <a:solidFill>
                <a:schemeClr val="accent6"/>
              </a:solidFill>
              <a:latin typeface="+mn-lt"/>
            </a:endParaRPr>
          </a:p>
        </p:txBody>
      </p:sp>
      <p:pic>
        <p:nvPicPr>
          <p:cNvPr id="3" name="Content Placeholder 3">
            <a:extLst>
              <a:ext uri="{FF2B5EF4-FFF2-40B4-BE49-F238E27FC236}">
                <a16:creationId xmlns:a16="http://schemas.microsoft.com/office/drawing/2014/main" id="{557344B5-497F-4B78-908F-88B2131471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8800" y="1371596"/>
            <a:ext cx="6244024" cy="4814095"/>
          </a:xfrm>
          <a:prstGeom prst="rect">
            <a:avLst/>
          </a:prstGeom>
        </p:spPr>
      </p:pic>
    </p:spTree>
    <p:extLst>
      <p:ext uri="{BB962C8B-B14F-4D97-AF65-F5344CB8AC3E}">
        <p14:creationId xmlns:p14="http://schemas.microsoft.com/office/powerpoint/2010/main" val="847169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itle 1"/>
          <p:cNvSpPr txBox="1">
            <a:spLocks/>
          </p:cNvSpPr>
          <p:nvPr/>
        </p:nvSpPr>
        <p:spPr>
          <a:xfrm>
            <a:off x="838200" y="4032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4986933" y="1956595"/>
            <a:ext cx="2218134" cy="44362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73733" y="2855132"/>
            <a:ext cx="4013200" cy="1200329"/>
          </a:xfrm>
          <a:prstGeom prst="rect">
            <a:avLst/>
          </a:prstGeom>
          <a:noFill/>
        </p:spPr>
        <p:txBody>
          <a:bodyPr wrap="square" rtlCol="0">
            <a:spAutoFit/>
          </a:bodyPr>
          <a:lstStyle/>
          <a:p>
            <a:pPr marL="285750" indent="-285750">
              <a:buFont typeface="Arial" panose="020B0604020202020204" pitchFamily="34" charset="0"/>
              <a:buChar char="•"/>
            </a:pPr>
            <a:r>
              <a:rPr lang="en-US"/>
              <a:t>Plantar fasciopathy</a:t>
            </a:r>
          </a:p>
          <a:p>
            <a:pPr marL="285750" indent="-285750">
              <a:buFont typeface="Arial" panose="020B0604020202020204" pitchFamily="34" charset="0"/>
              <a:buChar char="•"/>
            </a:pPr>
            <a:r>
              <a:rPr lang="en-US"/>
              <a:t>Muscle tear</a:t>
            </a:r>
            <a:endParaRPr lang="en-US" dirty="0"/>
          </a:p>
          <a:p>
            <a:endParaRPr lang="en-US" dirty="0"/>
          </a:p>
          <a:p>
            <a:pPr marL="285750" indent="-285750">
              <a:buFont typeface="Arial" charset="0"/>
              <a:buChar char="•"/>
            </a:pPr>
            <a:endParaRPr lang="en-US" dirty="0"/>
          </a:p>
        </p:txBody>
      </p:sp>
      <p:sp>
        <p:nvSpPr>
          <p:cNvPr id="7" name="TextBox 6"/>
          <p:cNvSpPr txBox="1"/>
          <p:nvPr/>
        </p:nvSpPr>
        <p:spPr>
          <a:xfrm>
            <a:off x="5829300" y="4216400"/>
            <a:ext cx="241300" cy="369332"/>
          </a:xfrm>
          <a:prstGeom prst="rect">
            <a:avLst/>
          </a:prstGeom>
          <a:noFill/>
        </p:spPr>
        <p:txBody>
          <a:bodyPr wrap="square" rtlCol="0">
            <a:spAutoFit/>
          </a:bodyPr>
          <a:lstStyle/>
          <a:p>
            <a:r>
              <a:rPr lang="en-US"/>
              <a:t>3</a:t>
            </a:r>
          </a:p>
        </p:txBody>
      </p:sp>
    </p:spTree>
    <p:extLst>
      <p:ext uri="{BB962C8B-B14F-4D97-AF65-F5344CB8AC3E}">
        <p14:creationId xmlns:p14="http://schemas.microsoft.com/office/powerpoint/2010/main" val="1636357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DDx</a:t>
            </a:r>
          </a:p>
        </p:txBody>
      </p:sp>
      <p:sp>
        <p:nvSpPr>
          <p:cNvPr id="4" name="Title 1"/>
          <p:cNvSpPr txBox="1">
            <a:spLocks/>
          </p:cNvSpPr>
          <p:nvPr/>
        </p:nvSpPr>
        <p:spPr>
          <a:xfrm>
            <a:off x="838200" y="4032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4986933" y="1956595"/>
            <a:ext cx="2218134" cy="44362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9100" y="2159000"/>
            <a:ext cx="4013200" cy="369332"/>
          </a:xfrm>
          <a:prstGeom prst="rect">
            <a:avLst/>
          </a:prstGeom>
          <a:noFill/>
        </p:spPr>
        <p:txBody>
          <a:bodyPr wrap="square" rtlCol="0">
            <a:spAutoFit/>
          </a:bodyPr>
          <a:lstStyle/>
          <a:p>
            <a:pPr marL="285750" indent="-285750">
              <a:buFont typeface="Arial" charset="0"/>
              <a:buChar char="•"/>
            </a:pPr>
            <a:endParaRPr lang="en-US" dirty="0"/>
          </a:p>
        </p:txBody>
      </p:sp>
      <p:sp>
        <p:nvSpPr>
          <p:cNvPr id="5" name="TextBox 4"/>
          <p:cNvSpPr txBox="1"/>
          <p:nvPr/>
        </p:nvSpPr>
        <p:spPr>
          <a:xfrm>
            <a:off x="5549900" y="3225800"/>
            <a:ext cx="1333500" cy="369332"/>
          </a:xfrm>
          <a:prstGeom prst="rect">
            <a:avLst/>
          </a:prstGeom>
          <a:noFill/>
        </p:spPr>
        <p:txBody>
          <a:bodyPr wrap="square" rtlCol="0">
            <a:spAutoFit/>
          </a:bodyPr>
          <a:lstStyle/>
          <a:p>
            <a:r>
              <a:rPr lang="en-US"/>
              <a:t>4    4   4   4</a:t>
            </a:r>
          </a:p>
        </p:txBody>
      </p:sp>
    </p:spTree>
    <p:extLst>
      <p:ext uri="{BB962C8B-B14F-4D97-AF65-F5344CB8AC3E}">
        <p14:creationId xmlns:p14="http://schemas.microsoft.com/office/powerpoint/2010/main" val="394577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16425</TotalTime>
  <Words>3849</Words>
  <Application>Microsoft Office PowerPoint</Application>
  <PresentationFormat>Widescreen</PresentationFormat>
  <Paragraphs>341</Paragraphs>
  <Slides>75</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75</vt:i4>
      </vt:variant>
    </vt:vector>
  </HeadingPairs>
  <TitlesOfParts>
    <vt:vector size="80" baseType="lpstr">
      <vt:lpstr>Arial</vt:lpstr>
      <vt:lpstr>Calibri</vt:lpstr>
      <vt:lpstr>Calibri Light</vt:lpstr>
      <vt:lpstr>Times New Roman</vt:lpstr>
      <vt:lpstr>Office Theme</vt:lpstr>
      <vt:lpstr>Swodeam        Institute</vt:lpstr>
      <vt:lpstr>Pathologies </vt:lpstr>
      <vt:lpstr>DDx</vt:lpstr>
      <vt:lpstr>PowerPoint Presentation</vt:lpstr>
      <vt:lpstr>PowerPoint Presentation</vt:lpstr>
      <vt:lpstr>DDx</vt:lpstr>
      <vt:lpstr>DDx</vt:lpstr>
      <vt:lpstr>PowerPoint Presentation</vt:lpstr>
      <vt:lpstr>DDx</vt:lpstr>
      <vt:lpstr>PowerPoint Presentation</vt:lpstr>
      <vt:lpstr>Metarsal and Tarsal Stress Fractures Bursitis Fat pad pathology</vt:lpstr>
      <vt:lpstr>PowerPoint Presentation</vt:lpstr>
      <vt:lpstr>Diagnostic Criteria</vt:lpstr>
      <vt:lpstr>Diagnostic Criteria</vt:lpstr>
      <vt:lpstr>PowerPoint Presentation</vt:lpstr>
      <vt:lpstr>PowerPoint Presentation</vt:lpstr>
      <vt:lpstr>PowerPoint Presentation</vt:lpstr>
      <vt:lpstr>Treatment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Sever’s Disease (Calcaneal Apophysitis) </vt:lpstr>
      <vt:lpstr>PowerPoint Presentation</vt:lpstr>
      <vt:lpstr>Diagnotic Criteria </vt:lpstr>
      <vt:lpstr>Treatment </vt:lpstr>
      <vt:lpstr>PowerPoint Presentation</vt:lpstr>
      <vt:lpstr>PowerPoint Presentation</vt:lpstr>
      <vt:lpstr>PowerPoint Presentation</vt:lpstr>
      <vt:lpstr>PowerPoint Presentation</vt:lpstr>
      <vt:lpstr>Plantar Fasciopathy</vt:lpstr>
      <vt:lpstr>Diagnostic Criterion - Fasciitis</vt:lpstr>
      <vt:lpstr>Diagnostic Criteria</vt:lpstr>
      <vt:lpstr>PowerPoint Presentation</vt:lpstr>
      <vt:lpstr>PowerPoint Presentation</vt:lpstr>
      <vt:lpstr>PowerPoint Presentation</vt:lpstr>
      <vt:lpstr>PowerPoint Presentation</vt:lpstr>
      <vt:lpstr>PowerPoint Presentation</vt:lpstr>
      <vt:lpstr>Fat Pad</vt:lpstr>
      <vt:lpstr>PowerPoint Presentation</vt:lpstr>
      <vt:lpstr>PowerPoint Presentation</vt:lpstr>
      <vt:lpstr>PowerPoint Presentation</vt:lpstr>
      <vt:lpstr>Diagnostic Criteria</vt:lpstr>
      <vt:lpstr>PowerPoint Presentation</vt:lpstr>
      <vt:lpstr>Bursitis</vt:lpstr>
      <vt:lpstr>PowerPoint Presentation</vt:lpstr>
      <vt:lpstr>PowerPoint Presentation</vt:lpstr>
      <vt:lpstr>PowerPoint Presentation</vt:lpstr>
      <vt:lpstr>Diagnostic Criteria</vt:lpstr>
      <vt:lpstr>Causes </vt:lpstr>
      <vt:lpstr>Treatment  </vt:lpstr>
      <vt:lpstr>PowerPoint Presentation</vt:lpstr>
      <vt:lpstr>PowerPoint Presentation</vt:lpstr>
      <vt:lpstr>PowerPoint Presentation</vt:lpstr>
      <vt:lpstr>Morton’s Neuroma</vt:lpstr>
      <vt:lpstr>Diagnostic Criteria</vt:lpstr>
      <vt:lpstr>PowerPoint Presentation</vt:lpstr>
      <vt:lpstr>PowerPoint Presentation</vt:lpstr>
      <vt:lpstr>PowerPoint Presentation</vt:lpstr>
      <vt:lpstr>Metatarsalgia  </vt:lpstr>
      <vt:lpstr>PowerPoint Presentation</vt:lpstr>
      <vt:lpstr>Cause</vt:lpstr>
      <vt:lpstr>PowerPoint Presentation</vt:lpstr>
      <vt:lpstr>Diagnostic Criteria</vt:lpstr>
      <vt:lpstr>Treatment</vt:lpstr>
      <vt:lpstr>PowerPoint Presentation</vt:lpstr>
      <vt:lpstr>PowerPoint Presentation</vt:lpstr>
      <vt:lpstr>PowerPoint Presentation</vt:lpstr>
      <vt:lpstr>Hallux Rigidus </vt:lpstr>
      <vt:lpstr>Gout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James Meadows</cp:lastModifiedBy>
  <cp:revision>130</cp:revision>
  <dcterms:created xsi:type="dcterms:W3CDTF">2017-06-11T18:45:15Z</dcterms:created>
  <dcterms:modified xsi:type="dcterms:W3CDTF">2019-11-24T17:47:56Z</dcterms:modified>
</cp:coreProperties>
</file>