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39" r:id="rId2"/>
    <p:sldId id="271" r:id="rId3"/>
    <p:sldId id="282" r:id="rId4"/>
    <p:sldId id="349" r:id="rId5"/>
    <p:sldId id="281" r:id="rId6"/>
    <p:sldId id="272" r:id="rId7"/>
    <p:sldId id="283" r:id="rId8"/>
    <p:sldId id="284" r:id="rId9"/>
    <p:sldId id="329" r:id="rId10"/>
    <p:sldId id="331" r:id="rId11"/>
    <p:sldId id="330" r:id="rId12"/>
    <p:sldId id="332" r:id="rId13"/>
    <p:sldId id="333" r:id="rId14"/>
    <p:sldId id="334" r:id="rId15"/>
    <p:sldId id="287" r:id="rId16"/>
    <p:sldId id="285" r:id="rId17"/>
    <p:sldId id="316" r:id="rId18"/>
    <p:sldId id="289" r:id="rId19"/>
    <p:sldId id="290" r:id="rId20"/>
    <p:sldId id="291" r:id="rId21"/>
    <p:sldId id="292" r:id="rId22"/>
    <p:sldId id="294" r:id="rId23"/>
    <p:sldId id="295" r:id="rId24"/>
    <p:sldId id="302" r:id="rId25"/>
    <p:sldId id="303" r:id="rId26"/>
    <p:sldId id="304" r:id="rId27"/>
    <p:sldId id="305" r:id="rId28"/>
    <p:sldId id="306" r:id="rId29"/>
    <p:sldId id="307" r:id="rId30"/>
    <p:sldId id="308" r:id="rId31"/>
    <p:sldId id="317" r:id="rId32"/>
    <p:sldId id="325" r:id="rId33"/>
    <p:sldId id="326" r:id="rId34"/>
    <p:sldId id="309" r:id="rId35"/>
    <p:sldId id="319" r:id="rId36"/>
    <p:sldId id="315" r:id="rId37"/>
    <p:sldId id="310" r:id="rId38"/>
    <p:sldId id="311" r:id="rId39"/>
    <p:sldId id="314" r:id="rId40"/>
    <p:sldId id="341" r:id="rId41"/>
    <p:sldId id="275" r:id="rId42"/>
    <p:sldId id="264" r:id="rId43"/>
    <p:sldId id="347" r:id="rId44"/>
    <p:sldId id="348" r:id="rId45"/>
    <p:sldId id="335" r:id="rId46"/>
    <p:sldId id="322" r:id="rId47"/>
    <p:sldId id="265" r:id="rId48"/>
    <p:sldId id="278" r:id="rId49"/>
    <p:sldId id="338" r:id="rId50"/>
    <p:sldId id="266" r:id="rId51"/>
    <p:sldId id="336" r:id="rId52"/>
    <p:sldId id="269" r:id="rId53"/>
    <p:sldId id="257" r:id="rId54"/>
    <p:sldId id="337" r:id="rId55"/>
    <p:sldId id="258" r:id="rId56"/>
    <p:sldId id="340" r:id="rId57"/>
    <p:sldId id="342" r:id="rId58"/>
    <p:sldId id="259" r:id="rId59"/>
    <p:sldId id="343" r:id="rId60"/>
    <p:sldId id="344" r:id="rId61"/>
    <p:sldId id="345" r:id="rId62"/>
    <p:sldId id="346" r:id="rId63"/>
    <p:sldId id="328" r:id="rId64"/>
    <p:sldId id="260" r:id="rId65"/>
    <p:sldId id="323"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6702E"/>
    <a:srgbClr val="000C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25" autoAdjust="0"/>
  </p:normalViewPr>
  <p:slideViewPr>
    <p:cSldViewPr>
      <p:cViewPr varScale="1">
        <p:scale>
          <a:sx n="62" d="100"/>
          <a:sy n="62" d="100"/>
        </p:scale>
        <p:origin x="-159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A7DE8B-E04E-4FF3-B50D-981A0C430D1A}" type="datetimeFigureOut">
              <a:rPr lang="en-US" smtClean="0"/>
              <a:pPr/>
              <a:t>11/14/2019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DF294E-848B-44A1-AC1E-4C9CD8D0C8C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E683856-CB81-48C5-8121-BB187111D93A}" type="datetimeFigureOut">
              <a:rPr lang="en-US"/>
              <a:pPr>
                <a:defRPr/>
              </a:pPr>
              <a:t>11/14/2019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40A1605-63EC-442F-9B25-88417B79501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Hypothetico-deductive_mode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has always</a:t>
            </a:r>
            <a:r>
              <a:rPr lang="en-US" baseline="0" dirty="0" smtClean="0"/>
              <a:t> been in innate and inane prejudice against </a:t>
            </a:r>
            <a:r>
              <a:rPr lang="en-US" baseline="0" dirty="0" err="1" smtClean="0"/>
              <a:t>pathoanatomical</a:t>
            </a:r>
            <a:r>
              <a:rPr lang="en-US" baseline="0" dirty="0" smtClean="0"/>
              <a:t> diagnosis buy the traditional physiotherapist of 50 years ago which has to a large extent survived in non-clinicians today. The large part of the opposition to </a:t>
            </a:r>
            <a:r>
              <a:rPr lang="en-US" baseline="0" dirty="0" err="1" smtClean="0"/>
              <a:t>PADx</a:t>
            </a:r>
            <a:r>
              <a:rPr lang="en-US" baseline="0" dirty="0" smtClean="0"/>
              <a:t> was that it is the physicians job to make the diagnosis and our job to work with it. But as even the newest members of our profession know it is extremely rare to get a sensible musculoskeletal diagnosis from your referrer (things such as muscle tear and low back are the standard), additionally most are now seeing patients on a primary care basis which means you are on your own for the diagnosis.</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a:t>
            </a:r>
            <a:r>
              <a:rPr lang="en-US" baseline="0" dirty="0" smtClean="0"/>
              <a:t> to reason critically and clinically you must have information and have critically processed that information so that the information becomes background knowledge. To complete the process of clinical reasoning with any hope of success you must have and have done the following things. Have good systemic knowledge of basic sciences and possess a minimum of clinical skills.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 able to entice the patient to verbally give you</a:t>
            </a:r>
            <a:r>
              <a:rPr lang="en-US" baseline="0" dirty="0" smtClean="0"/>
              <a:t> the information you need (and entice is often the word) and be able to carry out the appropriate tests necessary.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must then be able to integrate and </a:t>
            </a:r>
            <a:r>
              <a:rPr lang="en-US" dirty="0" err="1" smtClean="0"/>
              <a:t>analyse</a:t>
            </a:r>
            <a:r>
              <a:rPr lang="en-US" dirty="0" smtClean="0"/>
              <a:t> this information, being able to discard irrelevant data.</a:t>
            </a:r>
            <a:r>
              <a:rPr lang="en-US" baseline="0" dirty="0" smtClean="0"/>
              <a:t> You must be logical, rational and reasonable or you’ll be seeing the proverbial zebra.</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word axiom</a:t>
            </a:r>
            <a:r>
              <a:rPr lang="en-US" sz="1200" b="0" i="0" kern="1200" baseline="0" dirty="0" smtClean="0">
                <a:solidFill>
                  <a:schemeClr val="tx1"/>
                </a:solidFill>
                <a:latin typeface="+mn-lt"/>
                <a:ea typeface="+mn-ea"/>
                <a:cs typeface="+mn-cs"/>
              </a:rPr>
              <a:t> may need some clarification before we go to much further. </a:t>
            </a:r>
            <a:r>
              <a:rPr lang="en-US" sz="1200" b="0" i="0" kern="1200" dirty="0" smtClean="0">
                <a:solidFill>
                  <a:schemeClr val="tx1"/>
                </a:solidFill>
                <a:latin typeface="+mn-lt"/>
                <a:ea typeface="+mn-ea"/>
                <a:cs typeface="+mn-cs"/>
              </a:rPr>
              <a:t>An axiom is a statement that is considered self-evident</a:t>
            </a:r>
            <a:r>
              <a:rPr lang="en-US" sz="1200" b="0" i="0" kern="1200" baseline="0" dirty="0" smtClean="0">
                <a:solidFill>
                  <a:schemeClr val="tx1"/>
                </a:solidFill>
                <a:latin typeface="+mn-lt"/>
                <a:ea typeface="+mn-ea"/>
                <a:cs typeface="+mn-cs"/>
              </a:rPr>
              <a:t> and true. Often unproven but they have stood the test of time and either not failed or not failed significantly. As you may realize this is not exactly scientific but it is usually a good tool. As much as possible do not use them unless you need to.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Occam’s (Ockham) razor has been simplified</a:t>
            </a:r>
            <a:r>
              <a:rPr lang="en-US" baseline="0" dirty="0" smtClean="0"/>
              <a:t> to “don’t make things more complex than they need to be”. An extension should be “don’t make them simpler than they are. The most obvious example is to make a single condition the target providing it answers the totality of the presentation. If it doesn’t then multiple pathologies are likely. Similarly, multiple common diagnoses are more likely than a single rare diagnosis and this to follows the rule of Occam in that </a:t>
            </a:r>
            <a:r>
              <a:rPr lang="en-US" baseline="0" dirty="0" err="1" smtClean="0"/>
              <a:t>mutliple</a:t>
            </a:r>
            <a:r>
              <a:rPr lang="en-US" baseline="0" dirty="0" smtClean="0"/>
              <a:t> diagnoses are simpler than one rare condition. Sutton’s law states that the first tests to be used must be those that are most likely to prove positive. And treat the patient not the numbers means that the presentation is more important then the frequency and prevalence of the condition and you should not disregard rare conditions simply because they are rare. </a:t>
            </a:r>
          </a:p>
          <a:p>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domain of the expert who</a:t>
            </a:r>
            <a:r>
              <a:rPr lang="en-US" baseline="0" dirty="0" smtClean="0"/>
              <a:t> has seen the condition many times in most of its disguises. It comes only with reflective experience and cannot be learned in any other way. But as we will see, it can be mimicked.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comes from the social science domains of psychology and it is ability to see patterns of behavior from short interactions. You soon learn to determine the patient’s personality, motivations, involvement etc in a very short period. But it is also a form of pattern recognition and I may use the term synonymously with it.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example given in </a:t>
            </a:r>
            <a:r>
              <a:rPr lang="en-US" baseline="0" dirty="0" err="1" smtClean="0"/>
              <a:t>Gladwell’s</a:t>
            </a:r>
            <a:r>
              <a:rPr lang="en-US" baseline="0" dirty="0" smtClean="0"/>
              <a:t> book “Blink” is buying a car. It is easy and quick narrowing the choice down to two or three from dozens but determining which of the two or three requires a good deal of studying each of them and hours of anguishing about the choice.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word about experts and distinguishing them from pretenders. It has</a:t>
            </a:r>
            <a:r>
              <a:rPr lang="en-US" baseline="0" dirty="0" smtClean="0"/>
              <a:t> been demonstrated that experts and incompetents both evidence high levels of confidence but incompetents have higher levels and do not doubt themselves. Experts, on the other hand, will have less confidence in their conclusion than will over-confident incompetents and in fact their confidence is at lower levels than it should be. Beware of people who have no doubt about their abilities and conclusions.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strength of pattern recognition is that it is fast and almost always accurate. The obvious weaknesses are that </a:t>
            </a:r>
            <a:r>
              <a:rPr lang="en-US" sz="1200" dirty="0" err="1" smtClean="0"/>
              <a:t>inexperieced</a:t>
            </a:r>
            <a:r>
              <a:rPr lang="en-US" sz="1200" dirty="0" smtClean="0"/>
              <a:t> therapists cannot do it and when it goes wrong it goes very </a:t>
            </a:r>
            <a:r>
              <a:rPr lang="en-US" sz="1200" dirty="0" err="1" smtClean="0"/>
              <a:t>very</a:t>
            </a:r>
            <a:r>
              <a:rPr lang="en-US" sz="1200" dirty="0" smtClean="0"/>
              <a:t> wrong. Anchoring occurs at all levels of clinician and in fact is probably more common with the inexperienced but it does happen with experts using pattern recognition sometimes. With the inexperienced therapist they have so much information coming at them that if they meet an unfamiliar presentation (and most are at the beginning) then they grab and hold tightly on to the first datum that makes any sense or that they recognize and nothing can take them off of it. It is also likely that the same mechanism occurs in experts so that when faced with the unfamiliar they continue to use pattern recognition and buoy themselves up with the familiar. </a:t>
            </a:r>
            <a:endParaRPr lang="en-US" sz="1200"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takes quality time to be capable of pattern recognition, it is not just a matter of</a:t>
            </a:r>
            <a:r>
              <a:rPr lang="en-US" baseline="0" dirty="0" smtClean="0"/>
              <a:t> putting in time but being critical of your performance and results and reflecting on cases, particularly difficult ones or those you failed with. It cannot be taught you must develop it and develop your trust in it.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from Wikipedia. </a:t>
            </a:r>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hypothetico</a:t>
            </a:r>
            <a:r>
              <a:rPr lang="en-US" sz="1200" b="0" i="0" kern="1200" dirty="0" smtClean="0">
                <a:solidFill>
                  <a:schemeClr val="tx1"/>
                </a:solidFill>
                <a:latin typeface="+mn-lt"/>
                <a:ea typeface="+mn-ea"/>
                <a:cs typeface="+mn-cs"/>
              </a:rPr>
              <a:t>-deductive model or method is a proposed description of scientific method. According to it, scientific inquiry proceeds by formulating a hypothesis in a form that can be falsifiable, using a test on observable data where the outcome is not yet known. </a:t>
            </a:r>
            <a:r>
              <a:rPr lang="en-US" dirty="0" smtClean="0">
                <a:hlinkClick r:id="rId3"/>
              </a:rPr>
              <a:t>https://en.wikipedia.org/wiki/Hypothetico-deductive_model</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Generally the first thing the patient tells you</a:t>
            </a:r>
            <a:r>
              <a:rPr lang="en-US" baseline="0" dirty="0" smtClean="0"/>
              <a:t> is where the pain is and so H1 is based on that. If the patient talks about the pain quality then H1 may not be possible until more information comes in and usually the follow up question to it is where is the pain and you are away. Trying to get the therapist to make H1 out loud is like pulling teeth; “I need more information before I can do that” is the usual response but it’s not true. The therapist automatically formulates a hypothesis, he/she is just too intimidated to say it out loud. If you can’t formulate a hypothesis then meaningful questions are not possible and random questions does not work. Properly done hypothetic deduction is an evolving algorithm.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Ideally</a:t>
            </a:r>
            <a:r>
              <a:rPr lang="en-US" baseline="0" dirty="0" smtClean="0"/>
              <a:t> </a:t>
            </a:r>
            <a:r>
              <a:rPr lang="en-US" dirty="0" smtClean="0"/>
              <a:t>questioning is focused on the hypothesis and extraneous questions are not be entertained</a:t>
            </a:r>
            <a:r>
              <a:rPr lang="en-US" baseline="0" dirty="0" smtClean="0"/>
              <a:t> as they are distractions. Generally speaking though this doesn’t happen because we are trained not to do this. We have all been told not to make a decision or come to a conclusion until you have all the information possible. This simply doesn’t work and only leads to confusion or worse Anchoring to the bit of information that is familiar.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worth noting that the only reasonably secure “proof” of the diagnosis is that the condition responds to the chosen treatment as expected and scientifically</a:t>
            </a:r>
            <a:r>
              <a:rPr lang="en-US" baseline="0" dirty="0" smtClean="0"/>
              <a:t> speaking even that’s not definite but the patient doesn’t care about that and you are not doing formal research</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Hypothetic</a:t>
            </a:r>
            <a:r>
              <a:rPr lang="en-US" baseline="0" dirty="0" smtClean="0"/>
              <a:t> deduction is practical science in that you formulate a hypothesis based on observation (the first symptom) and you try to prove it (conversely disprove it) by testing it with more tests (test in this sense means questions and objective tests). Anchoring becomes an issue here if the therapist takes in too much information, which is almost always the case and later we will see how script focused deduction tries to reduce this tendency.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a:t>
            </a:r>
            <a:r>
              <a:rPr lang="en-US" baseline="0" dirty="0" smtClean="0"/>
              <a:t> we are told from an early age that more information is better we are timid when it comes to forming H1 and this is a definite bar to accurate reasoning. You cannot, as already stated, ask sensible and pertinent questions if you don’t have some idea of what you are asking about. Hypothetic deduction runs the full gamut of biases and steps must be taken to reduce or eliminate them once the exam is completed.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consider tennis elbow a picture immediately springs into your mind of how the patient will present. The</a:t>
            </a:r>
            <a:r>
              <a:rPr lang="en-US" baseline="0" dirty="0" smtClean="0"/>
              <a:t> illness script is also the presentation of the condition that the patient gives but this is less useful to us than the first for current purposes. If you are very experienced with tennis elbows you will have a broader, deeper and richer illness script than the person who has only seen one or two or even none, just what they have read, but you will have a picture of it in your mind. This is the Illness script.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Without</a:t>
            </a:r>
            <a:r>
              <a:rPr lang="en-US" baseline="0" dirty="0" smtClean="0"/>
              <a:t> knowing which structures are affected by which pathologies you cannot determine the optimal treatment. Treatment based classification systems are not useful when dealing with the condition demonstrating a non-average presentation or when two or more conditions co-exist. Even if we allow the statistics to determine things only about 63% of conditions will fall within one standard deviation of the average leaving you lost with about one third of your patients. You also have to consider that you are totally relying on the ability of the maker of the classification to be correct one hundred percent of the time to arrive at the lower one third.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disclaimer </a:t>
            </a:r>
            <a:r>
              <a:rPr lang="en-US" baseline="0" dirty="0" smtClean="0"/>
              <a:t>this form of clinical reasoning was developed by Jim Meadows and is certainly not mainstream and like all other types of clinical reasoning there is no experimental evidence for it. It is a combination of a modification of essential illness script (EIS) and hypothetic deduction.</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EIS is an average presentation of the condition. For example: tennis elbow is lateral elbow pain, pain on gripping, tenderness along the tendon, pain with isometric wrist extension and radial deviation.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more you add to the EIS the more sensitivity the exam gives and the less the more </a:t>
            </a:r>
            <a:r>
              <a:rPr lang="en-US" baseline="0" dirty="0" err="1" smtClean="0"/>
              <a:t>specficity</a:t>
            </a:r>
            <a:r>
              <a:rPr lang="en-US" baseline="0" dirty="0" smtClean="0"/>
              <a:t>, which is what you are after.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is are few other conditions that have a presentation like this other than a very atypical segmental dysfunction, which is going to be good deal more rare than a disc </a:t>
            </a:r>
            <a:r>
              <a:rPr lang="en-US" baseline="0" dirty="0" err="1" smtClean="0"/>
              <a:t>herniation</a:t>
            </a:r>
            <a:r>
              <a:rPr lang="en-US" baseline="0" dirty="0" smtClean="0"/>
              <a:t>. The other condition that could appear this way is a fracture but there would be a history of trauma and a sudden onset of severe pain.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course will give a number</a:t>
            </a:r>
            <a:r>
              <a:rPr lang="en-US" baseline="0" dirty="0" smtClean="0"/>
              <a:t> of EIS’ but it is up to you to make sure that you agree with them. Follow the steps above.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everything remember that weakness exist.</a:t>
            </a:r>
            <a:r>
              <a:rPr lang="en-US" baseline="0" dirty="0" smtClean="0"/>
              <a:t> The EIS is an average and does not contain the atypical variants. Do not overload the EIS specificity is more important than sensitivity and don’t forget that patient’s symptoms are 100% sensitive for </a:t>
            </a:r>
            <a:r>
              <a:rPr lang="en-US" i="1" baseline="0" dirty="0" smtClean="0"/>
              <a:t>his</a:t>
            </a:r>
            <a:r>
              <a:rPr lang="en-US" baseline="0" dirty="0" smtClean="0"/>
              <a:t> condition.</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not rely on me or any other expert for your illness</a:t>
            </a:r>
            <a:r>
              <a:rPr lang="en-US" baseline="0" dirty="0" smtClean="0"/>
              <a:t> script. Until you are experienced enough to write your own check any provided EIS with your own experience, clinical pathology books and other people. Be skeptical.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five EIS</a:t>
            </a:r>
            <a:r>
              <a:rPr lang="en-US" baseline="0" dirty="0" smtClean="0"/>
              <a:t> </a:t>
            </a:r>
            <a:r>
              <a:rPr lang="en-US" baseline="0" dirty="0" err="1" smtClean="0"/>
              <a:t>forelbow</a:t>
            </a:r>
            <a:r>
              <a:rPr lang="en-US" baseline="0" dirty="0" smtClean="0"/>
              <a:t> pain.</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Script focused deduction combines a modification of the</a:t>
            </a:r>
            <a:r>
              <a:rPr lang="en-US" baseline="0" dirty="0" smtClean="0"/>
              <a:t> illness script with hypothetic deductive reasoning. The modified illness script focuses the hypothetic deductive examination on the hypothesis being tested and prevents extraneous questions that confound the process.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SFHD uses the EIS to focus on the</a:t>
            </a:r>
            <a:r>
              <a:rPr lang="en-US" baseline="0" dirty="0" smtClean="0"/>
              <a:t> hypothesis so that there is no distraction from extraneous questions. It is crucial that Conservatism bias does not occur and the therapist is very open to changing the hypothesis when the assessment information generates a better fit.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 only one hypothesis</a:t>
            </a:r>
            <a:r>
              <a:rPr lang="en-US" baseline="0" dirty="0" smtClean="0"/>
              <a:t> is required but the more times you test a different hypothesis the more likely the final diagnosis will be correct. If you ask questions that are extra to the EIS then there is no point in making an EIS and you are using or rather misusing hypothetic deduction.</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initial symptom</a:t>
            </a:r>
            <a:r>
              <a:rPr lang="en-US" baseline="0" dirty="0" smtClean="0"/>
              <a:t> must, if possible, generate H1, do not wait until you think you have enough to be sure, the testing of the hypothesis will bring about sureness or doubt. Once H1 is present formulate the EIS and only test H1 from it. If once you have exhausted the EIS to your satisfaction then test H1 with bias correction, particularly </a:t>
            </a:r>
            <a:r>
              <a:rPr lang="en-US" baseline="0" dirty="0" err="1" smtClean="0"/>
              <a:t>DDx</a:t>
            </a:r>
            <a:r>
              <a:rPr lang="en-US" baseline="0" dirty="0" smtClean="0"/>
              <a:t> and if this is good you have the working diagnosis. If EIS 1 finds a better fitting hypothesis shift immediately to H2 and test it with EIS 2. This process continues until you have either proved </a:t>
            </a:r>
            <a:r>
              <a:rPr lang="en-US" baseline="0" dirty="0" err="1" smtClean="0"/>
              <a:t>Hn</a:t>
            </a:r>
            <a:r>
              <a:rPr lang="en-US" baseline="0" dirty="0" smtClean="0"/>
              <a:t> or failed to make a diagnosis with this method. Failure may mean errors in the EIS or bias or it may mean that the diagnosis is not amenable to this method. Such things as two or more conditions or atypical presentations causing the symptoms</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this method mimics pattern recognition but you have to make the initial hypothesis immediately and you must be prepared to change</a:t>
            </a:r>
            <a:r>
              <a:rPr lang="en-US" baseline="0" dirty="0" smtClean="0"/>
              <a:t> the hypothesis as required by the questions generating a better fitting hypothesis.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Error and bias exist with this method of reasoning and needs to be dealt with. There are concrete steps you can take for all of these biases</a:t>
            </a:r>
            <a:r>
              <a:rPr lang="en-US" baseline="0" dirty="0" smtClean="0"/>
              <a:t> except conservatism. This is probably as much a personality thing as anything else but consider that changing hypotheses is not a failure, not doing so is.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Clearly premature satisfaction is a major issue with SFHD in that the assessments are deliberately curtailed. To overcome</a:t>
            </a:r>
            <a:r>
              <a:rPr lang="en-US" baseline="0" dirty="0" smtClean="0"/>
              <a:t> this issue you can do a complete examination but only after the diagnosis is made and not before.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EIS</a:t>
            </a:r>
            <a:r>
              <a:rPr lang="en-US" baseline="0" dirty="0" smtClean="0"/>
              <a:t> no more four questions and two tests focused on the EIS are carried out and often no iteration is necessary as this will generate a provisional diagnosis. This provisional diagnosis is subjected to bias correction with </a:t>
            </a:r>
            <a:r>
              <a:rPr lang="en-US" baseline="0" dirty="0" err="1" smtClean="0"/>
              <a:t>DDx</a:t>
            </a:r>
            <a:r>
              <a:rPr lang="en-US" baseline="0" dirty="0" smtClean="0"/>
              <a:t> and a full examination and if this doesn’t change things then the provisional becomes the final working diagnosis.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occasions</a:t>
            </a:r>
            <a:r>
              <a:rPr lang="en-US" baseline="0" dirty="0" smtClean="0"/>
              <a:t> where H1 fails, H2 is generated from the questions and tests already used and further examination that is based on the EIS for H2 carried out. If this works fine, if not then H3 to </a:t>
            </a:r>
            <a:r>
              <a:rPr lang="en-US" baseline="0" dirty="0" err="1" smtClean="0"/>
              <a:t>Hn</a:t>
            </a:r>
            <a:r>
              <a:rPr lang="en-US" baseline="0" dirty="0" smtClean="0"/>
              <a:t> are tested.</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a:t>
            </a:r>
            <a:r>
              <a:rPr lang="en-US" baseline="0" dirty="0" smtClean="0"/>
              <a:t> of using SFHD on lateral elbow pain.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where H1</a:t>
            </a:r>
            <a:r>
              <a:rPr lang="en-US" baseline="0" dirty="0" smtClean="0"/>
              <a:t> is found to be the diagnosis.</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Script</a:t>
            </a:r>
            <a:r>
              <a:rPr lang="en-US" baseline="0" dirty="0" smtClean="0"/>
              <a:t> focused hypothetic deduction mimics the pattern recognition of the expert by modifying the illness script and combining it with hypothetic deduction to allow even brand new therapists to work through a system of repeatedly testing hypotheses focusing only on the illness script of the hypothesis under test. Finally specific bias correction measures are taken after the diagnosis is arrived at.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H1 is not the diagnosis</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problem that commonly arises is that the therapist will want to ask questions about etiology, predispositions, return activities and other things extraneous to the diagnosis. These questions distract from the task at hand, making the diagnosis, and in the case of etiology make no sense. How can you ask about what’s causing the tennis elbow if you do not know at the time that the patient has a tennis elbow. As about them once the diagnosis is made. FOCUS.</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diagnosis is made then you can test to stage the </a:t>
            </a:r>
            <a:r>
              <a:rPr lang="en-US" dirty="0" err="1" smtClean="0"/>
              <a:t>tendonopathy</a:t>
            </a:r>
            <a:r>
              <a:rPr lang="en-US" dirty="0" smtClean="0"/>
              <a:t>, </a:t>
            </a:r>
            <a:r>
              <a:rPr lang="en-US" dirty="0" err="1" smtClean="0"/>
              <a:t>itis</a:t>
            </a:r>
            <a:r>
              <a:rPr lang="en-US" baseline="0" dirty="0" smtClean="0"/>
              <a:t> or </a:t>
            </a:r>
            <a:r>
              <a:rPr lang="en-US" baseline="0" dirty="0" err="1" smtClean="0"/>
              <a:t>osis</a:t>
            </a:r>
            <a:r>
              <a:rPr lang="en-US" baseline="0" dirty="0" smtClean="0"/>
              <a:t>,</a:t>
            </a:r>
            <a:r>
              <a:rPr lang="en-US" dirty="0" smtClean="0"/>
              <a:t> the biomechanics</a:t>
            </a:r>
            <a:r>
              <a:rPr lang="en-US" baseline="0" dirty="0" smtClean="0"/>
              <a:t> if appropriate, etc. There is no point in looking at the biomechanics for example is you do not know there is a biomechanical dysfunction present.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 with the answer to the question</a:t>
            </a:r>
            <a:r>
              <a:rPr lang="en-US" baseline="0" dirty="0" smtClean="0"/>
              <a:t> (Q1) what’s your problem the patient’s answer (A1) is pain over the lateral elbow. H1 is naturally tennis elbow so questions from the EIS Q2, and 3 are answered appropriately along the bottom row all strengthening H1. These lead to the first test T1 which leads to the second, and if appropriately positive leads to the provisional diagnosis of tennis elbow and then bias correction. When Q2 or 3 get inappropriate responses then H2, in this case </a:t>
            </a:r>
            <a:r>
              <a:rPr lang="en-US" baseline="0" dirty="0" err="1" smtClean="0"/>
              <a:t>articular</a:t>
            </a:r>
            <a:r>
              <a:rPr lang="en-US" baseline="0" dirty="0" smtClean="0"/>
              <a:t> dysfunction is generated and the process continues using the EIS for </a:t>
            </a:r>
            <a:r>
              <a:rPr lang="en-US" baseline="0" dirty="0" err="1" smtClean="0"/>
              <a:t>articular</a:t>
            </a:r>
            <a:r>
              <a:rPr lang="en-US" baseline="0" dirty="0" smtClean="0"/>
              <a:t> dysfunction. As can be seen the more hypotheses that are generated the more focused information is generated and the more likely the final diagnosis is to be correct.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a:t>
            </a:r>
            <a:r>
              <a:rPr lang="en-US" baseline="0" dirty="0" smtClean="0"/>
              <a:t> the lines to each of the four types of headache SFHD.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a:t>
            </a:r>
            <a:r>
              <a:rPr lang="en-US" baseline="0" dirty="0" smtClean="0"/>
              <a:t> is more authoritative if you add a Latin tag.</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Atypical</a:t>
            </a:r>
            <a:r>
              <a:rPr lang="en-US" baseline="0" dirty="0" smtClean="0"/>
              <a:t> variants and multiple pathologies take more experience and skill than does the more simple conditions. </a:t>
            </a:r>
            <a:r>
              <a:rPr lang="en-US" dirty="0" smtClean="0"/>
              <a:t>The expectation is that</a:t>
            </a:r>
            <a:r>
              <a:rPr lang="en-US" baseline="0" dirty="0" smtClean="0"/>
              <a:t> as your experience progresses your ability to assess and your knowledge of more complex conditions will improve and increase.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63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Technique is</a:t>
            </a:r>
            <a:r>
              <a:rPr lang="en-US" baseline="0" dirty="0" smtClean="0"/>
              <a:t> easy, it’s just a motor skill that can be mastered with practice but clinical reasoning is more difficult because you do have to overcome your bias and it is more complex than snapping joints. </a:t>
            </a:r>
            <a:r>
              <a:rPr lang="en-US" dirty="0" smtClean="0"/>
              <a:t>If you concentrate as much on refining your clinical</a:t>
            </a:r>
            <a:r>
              <a:rPr lang="en-US" baseline="0" dirty="0" smtClean="0"/>
              <a:t> reasoning abilities as you will learning and practicing techniques you will do well. This entails being skeptical of your results and reflecting on your practice especially your failures. Experience isn’t about how many years you practice it is about learning from you practice and you do this by reflecting about it.</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Clinical</a:t>
            </a:r>
            <a:r>
              <a:rPr lang="en-US" baseline="0" dirty="0" smtClean="0"/>
              <a:t> reasoning is a subset of critical reasoning that is necessary in all spheres of rational problem solving in every part of life.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Making </a:t>
            </a:r>
            <a:r>
              <a:rPr lang="en-US" baseline="0" dirty="0" smtClean="0"/>
              <a:t>a diagnosis entails three main inputs, formal knowledge you learned in school, from books and others, experiential knowledge that you have garnered over the years and information received directly from the patient’s history and response to your tests. You generate your hypothesis as soon as you have sufficient information from the patient to do and the hypothesis is tested as more information comes in and is mixed with your innate knowledge. Eventually this generates a diagnosis or you saying I have no idea what the hell this is and sending for a second opinion. The diagnosis is used to make a prognosis and a treatment plan. Final testing of the diagnosis is when treatment is applied, if the patient responds as you expect your diagnosis is proved, at least for all practical purposes and if not then you have either messed up the treatment or the diagnosis.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problem with differential</a:t>
            </a:r>
            <a:r>
              <a:rPr lang="en-US" baseline="0" dirty="0" smtClean="0"/>
              <a:t> diagnosis is clearly evidenced by the TV series House. Listing a bunch of diagnosis that fulfills all of the information is cumbersome and to it add that we cannot employ objective tests such as imaging and lab studies to test each potential diagnosis. However, </a:t>
            </a:r>
            <a:r>
              <a:rPr lang="en-US" baseline="0" dirty="0" err="1" smtClean="0"/>
              <a:t>DDx</a:t>
            </a:r>
            <a:r>
              <a:rPr lang="en-US" baseline="0" dirty="0" smtClean="0"/>
              <a:t> is a useful tool for certain types of bias correction such as anchoring and we will use it as such.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that you are taking a clinical reasoning course I have every expectation that you would rather problem</a:t>
            </a:r>
            <a:r>
              <a:rPr lang="en-US" baseline="0" dirty="0" smtClean="0"/>
              <a:t> solve rather than follow somebody else’s direction, particularly as you have no idea of how good the authority is. This way any mistakes are you own but all the successes belong to you. </a:t>
            </a:r>
            <a:endParaRPr lang="en-US" dirty="0"/>
          </a:p>
        </p:txBody>
      </p:sp>
      <p:sp>
        <p:nvSpPr>
          <p:cNvPr id="4" name="Slide Number Placeholder 3"/>
          <p:cNvSpPr>
            <a:spLocks noGrp="1"/>
          </p:cNvSpPr>
          <p:nvPr>
            <p:ph type="sldNum" sz="quarter" idx="10"/>
          </p:nvPr>
        </p:nvSpPr>
        <p:spPr/>
        <p:txBody>
          <a:bodyPr/>
          <a:lstStyle/>
          <a:p>
            <a:pPr>
              <a:defRPr/>
            </a:pPr>
            <a:fld id="{040A1605-63EC-442F-9B25-88417B795016}"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8A4708-4014-45F0-AF3A-39207C6BBDCC}" type="datetime1">
              <a:rPr lang="en-US" smtClean="0"/>
              <a:t>11/14/2019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6" name="Slide Number Placeholder 5"/>
          <p:cNvSpPr>
            <a:spLocks noGrp="1"/>
          </p:cNvSpPr>
          <p:nvPr>
            <p:ph type="sldNum" sz="quarter" idx="12"/>
          </p:nvPr>
        </p:nvSpPr>
        <p:spPr/>
        <p:txBody>
          <a:bodyPr/>
          <a:lstStyle>
            <a:lvl1pPr>
              <a:defRPr/>
            </a:lvl1pPr>
          </a:lstStyle>
          <a:p>
            <a:pPr>
              <a:defRPr/>
            </a:pPr>
            <a:fld id="{C4F835C3-F3CF-4D3F-9D7E-8CBB93F2491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A54299-A8D9-493B-9DEA-861D600B03CC}" type="datetime1">
              <a:rPr lang="en-US" smtClean="0"/>
              <a:t>11/14/2019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6" name="Slide Number Placeholder 5"/>
          <p:cNvSpPr>
            <a:spLocks noGrp="1"/>
          </p:cNvSpPr>
          <p:nvPr>
            <p:ph type="sldNum" sz="quarter" idx="12"/>
          </p:nvPr>
        </p:nvSpPr>
        <p:spPr/>
        <p:txBody>
          <a:bodyPr/>
          <a:lstStyle>
            <a:lvl1pPr>
              <a:defRPr/>
            </a:lvl1pPr>
          </a:lstStyle>
          <a:p>
            <a:pPr>
              <a:defRPr/>
            </a:pPr>
            <a:fld id="{0A01FF7D-0B02-4FEE-ADC6-D7F0C8E5BA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05E4D2-2311-4FDE-9185-7004820A2545}" type="datetime1">
              <a:rPr lang="en-US" smtClean="0"/>
              <a:t>11/14/2019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6" name="Slide Number Placeholder 5"/>
          <p:cNvSpPr>
            <a:spLocks noGrp="1"/>
          </p:cNvSpPr>
          <p:nvPr>
            <p:ph type="sldNum" sz="quarter" idx="12"/>
          </p:nvPr>
        </p:nvSpPr>
        <p:spPr/>
        <p:txBody>
          <a:bodyPr/>
          <a:lstStyle>
            <a:lvl1pPr>
              <a:defRPr/>
            </a:lvl1pPr>
          </a:lstStyle>
          <a:p>
            <a:pPr>
              <a:defRPr/>
            </a:pPr>
            <a:fld id="{823B0208-38AC-42D6-A087-0CE0F1D96B3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C9BDD2-925D-415A-9A03-DC8737A8C218}" type="datetime1">
              <a:rPr lang="en-US" smtClean="0"/>
              <a:t>11/14/2019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6" name="Slide Number Placeholder 5"/>
          <p:cNvSpPr>
            <a:spLocks noGrp="1"/>
          </p:cNvSpPr>
          <p:nvPr>
            <p:ph type="sldNum" sz="quarter" idx="12"/>
          </p:nvPr>
        </p:nvSpPr>
        <p:spPr/>
        <p:txBody>
          <a:bodyPr/>
          <a:lstStyle>
            <a:lvl1pPr>
              <a:defRPr/>
            </a:lvl1pPr>
          </a:lstStyle>
          <a:p>
            <a:pPr>
              <a:defRPr/>
            </a:pPr>
            <a:fld id="{0D8E0484-7E8D-46F3-BD4C-CABE420F20D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A5A461-21CB-4778-8F67-A58E65B4C0FB}" type="datetime1">
              <a:rPr lang="en-US" smtClean="0"/>
              <a:t>11/14/2019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6" name="Slide Number Placeholder 5"/>
          <p:cNvSpPr>
            <a:spLocks noGrp="1"/>
          </p:cNvSpPr>
          <p:nvPr>
            <p:ph type="sldNum" sz="quarter" idx="12"/>
          </p:nvPr>
        </p:nvSpPr>
        <p:spPr/>
        <p:txBody>
          <a:bodyPr/>
          <a:lstStyle>
            <a:lvl1pPr>
              <a:defRPr/>
            </a:lvl1pPr>
          </a:lstStyle>
          <a:p>
            <a:pPr>
              <a:defRPr/>
            </a:pPr>
            <a:fld id="{0DD72748-A3B2-42F4-A1B1-0D4EB577975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A29056-0C5B-4C0A-A48E-3EAFD8E8CB68}" type="datetime1">
              <a:rPr lang="en-US" smtClean="0"/>
              <a:t>11/14/2019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7" name="Slide Number Placeholder 5"/>
          <p:cNvSpPr>
            <a:spLocks noGrp="1"/>
          </p:cNvSpPr>
          <p:nvPr>
            <p:ph type="sldNum" sz="quarter" idx="12"/>
          </p:nvPr>
        </p:nvSpPr>
        <p:spPr/>
        <p:txBody>
          <a:bodyPr/>
          <a:lstStyle>
            <a:lvl1pPr>
              <a:defRPr/>
            </a:lvl1pPr>
          </a:lstStyle>
          <a:p>
            <a:pPr>
              <a:defRPr/>
            </a:pPr>
            <a:fld id="{563F24AF-5942-4761-8D64-EEB07BCE41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5F03A50-0EF4-444F-9DA7-972D469138F8}" type="datetime1">
              <a:rPr lang="en-US" smtClean="0"/>
              <a:t>11/14/2019</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9" name="Slide Number Placeholder 5"/>
          <p:cNvSpPr>
            <a:spLocks noGrp="1"/>
          </p:cNvSpPr>
          <p:nvPr>
            <p:ph type="sldNum" sz="quarter" idx="12"/>
          </p:nvPr>
        </p:nvSpPr>
        <p:spPr/>
        <p:txBody>
          <a:bodyPr/>
          <a:lstStyle>
            <a:lvl1pPr>
              <a:defRPr/>
            </a:lvl1pPr>
          </a:lstStyle>
          <a:p>
            <a:pPr>
              <a:defRPr/>
            </a:pPr>
            <a:fld id="{996CCBA2-3EB7-40F6-8BE7-F4B06F7CFC6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4DC071-96D3-423E-A3DD-A4CFBA7A0EA8}" type="datetime1">
              <a:rPr lang="en-US" smtClean="0"/>
              <a:t>11/14/2019</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5" name="Slide Number Placeholder 5"/>
          <p:cNvSpPr>
            <a:spLocks noGrp="1"/>
          </p:cNvSpPr>
          <p:nvPr>
            <p:ph type="sldNum" sz="quarter" idx="12"/>
          </p:nvPr>
        </p:nvSpPr>
        <p:spPr/>
        <p:txBody>
          <a:bodyPr/>
          <a:lstStyle>
            <a:lvl1pPr>
              <a:defRPr/>
            </a:lvl1pPr>
          </a:lstStyle>
          <a:p>
            <a:pPr>
              <a:defRPr/>
            </a:pPr>
            <a:fld id="{BDF33F79-C125-46A2-821E-B5EE7D185BC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7E8F49-48D0-4DBD-9CF5-00A6939FD69E}" type="datetime1">
              <a:rPr lang="en-US" smtClean="0"/>
              <a:t>11/14/2019</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4" name="Slide Number Placeholder 5"/>
          <p:cNvSpPr>
            <a:spLocks noGrp="1"/>
          </p:cNvSpPr>
          <p:nvPr>
            <p:ph type="sldNum" sz="quarter" idx="12"/>
          </p:nvPr>
        </p:nvSpPr>
        <p:spPr/>
        <p:txBody>
          <a:bodyPr/>
          <a:lstStyle>
            <a:lvl1pPr>
              <a:defRPr/>
            </a:lvl1pPr>
          </a:lstStyle>
          <a:p>
            <a:pPr>
              <a:defRPr/>
            </a:pPr>
            <a:fld id="{0CBC6F25-E50A-436B-864F-2621A011CDD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1E677D-DCCD-4CD4-8E36-DD07D64F5F82}" type="datetime1">
              <a:rPr lang="en-US" smtClean="0"/>
              <a:t>11/14/2019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7" name="Slide Number Placeholder 5"/>
          <p:cNvSpPr>
            <a:spLocks noGrp="1"/>
          </p:cNvSpPr>
          <p:nvPr>
            <p:ph type="sldNum" sz="quarter" idx="12"/>
          </p:nvPr>
        </p:nvSpPr>
        <p:spPr/>
        <p:txBody>
          <a:bodyPr/>
          <a:lstStyle>
            <a:lvl1pPr>
              <a:defRPr/>
            </a:lvl1pPr>
          </a:lstStyle>
          <a:p>
            <a:pPr>
              <a:defRPr/>
            </a:pPr>
            <a:fld id="{F616A565-5F65-4055-8DD2-B30DD0A6FC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4421C4-B1E8-45D3-9F89-2B427EFD775D}" type="datetime1">
              <a:rPr lang="en-US" smtClean="0"/>
              <a:t>11/14/2019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IMPACT - Compiled by Jim Meadows</a:t>
            </a:r>
            <a:endParaRPr lang="en-US"/>
          </a:p>
        </p:txBody>
      </p:sp>
      <p:sp>
        <p:nvSpPr>
          <p:cNvPr id="7" name="Slide Number Placeholder 5"/>
          <p:cNvSpPr>
            <a:spLocks noGrp="1"/>
          </p:cNvSpPr>
          <p:nvPr>
            <p:ph type="sldNum" sz="quarter" idx="12"/>
          </p:nvPr>
        </p:nvSpPr>
        <p:spPr/>
        <p:txBody>
          <a:bodyPr/>
          <a:lstStyle>
            <a:lvl1pPr>
              <a:defRPr/>
            </a:lvl1pPr>
          </a:lstStyle>
          <a:p>
            <a:pPr>
              <a:defRPr/>
            </a:pPr>
            <a:fld id="{AB9933F1-C000-4F16-A358-0115F5698AC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EECD46-0016-4081-BE1F-35A327F4AF4F}" type="datetime1">
              <a:rPr lang="en-US" smtClean="0"/>
              <a:t>11/14/2019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t>IMPACT - Compiled by Jim Meadows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66CC7DE-7019-4FE7-9C50-E3C0E62A5F4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6.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12.wa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www.dreamstime.com/stock-image-apple-and-slice-2-image8447801"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dreamstime.com/royalty-free-stock-photo-concentration-crerativity-image747190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7.wav"/><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2.bin"/><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26.png"/><Relationship Id="rId5" Type="http://schemas.openxmlformats.org/officeDocument/2006/relationships/image" Target="../media/image27.jpeg"/><Relationship Id="rId4" Type="http://schemas.openxmlformats.org/officeDocument/2006/relationships/hyperlink" Target="http://www.dreamstime.com/royalty-free-stock-image-running-out-of-time-image3765416"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26.png"/><Relationship Id="rId5" Type="http://schemas.openxmlformats.org/officeDocument/2006/relationships/hyperlink" Target="https://en.wikipedia.org/wiki/Hypothetico-deductive_model" TargetMode="External"/><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5.wav"/><Relationship Id="rId6" Type="http://schemas.openxmlformats.org/officeDocument/2006/relationships/image" Target="../media/image26.png"/><Relationship Id="rId5" Type="http://schemas.openxmlformats.org/officeDocument/2006/relationships/image" Target="../media/image29.jpeg"/><Relationship Id="rId4" Type="http://schemas.openxmlformats.org/officeDocument/2006/relationships/hyperlink" Target="http://www.dreamstime.com/royalty-free-stock-image-businessman-holds-a-pencil-and-erases-a-mistake-image7811096"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26.png"/><Relationship Id="rId4" Type="http://schemas.openxmlformats.org/officeDocument/2006/relationships/image" Target="../media/image30.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audio" Target="../media/audio27.wav"/><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dreamstime.com/stock-photography-baby-is-wired-image90242"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26.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0.wav"/><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oleObject" Target="../embeddings/oleObject3.bin"/><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1.wav"/><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oleObject" Target="../embeddings/oleObject4.bin"/><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2.wav"/><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47.wav"/><Relationship Id="rId5" Type="http://schemas.openxmlformats.org/officeDocument/2006/relationships/image" Target="../media/image26.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48.wav"/><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49.wav"/><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audio" Target="../media/audio50.wav"/><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5.wav"/><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6.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405245" y="675409"/>
            <a:ext cx="7689273" cy="3990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US" altLang="en-US" sz="4400" dirty="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9330" y="4739398"/>
            <a:ext cx="734436" cy="853981"/>
          </a:xfrm>
          <a:prstGeom prst="rect">
            <a:avLst/>
          </a:prstGeom>
        </p:spPr>
      </p:pic>
      <p:sp>
        <p:nvSpPr>
          <p:cNvPr id="4" name="Title 2"/>
          <p:cNvSpPr txBox="1">
            <a:spLocks/>
          </p:cNvSpPr>
          <p:nvPr/>
        </p:nvSpPr>
        <p:spPr>
          <a:xfrm>
            <a:off x="241300" y="123827"/>
            <a:ext cx="3125355" cy="35415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smtClean="0">
                <a:ln>
                  <a:noFill/>
                </a:ln>
                <a:solidFill>
                  <a:schemeClr val="tx1"/>
                </a:solidFill>
                <a:effectLst/>
                <a:uLnTx/>
                <a:uFillTx/>
                <a:latin typeface="+mj-lt"/>
                <a:ea typeface="+mj-ea"/>
                <a:cs typeface="+mj-cs"/>
              </a:rPr>
              <a:t>Provider Disclaimer</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3"/>
          <p:cNvSpPr txBox="1">
            <a:spLocks/>
          </p:cNvSpPr>
          <p:nvPr/>
        </p:nvSpPr>
        <p:spPr>
          <a:xfrm>
            <a:off x="405245" y="551863"/>
            <a:ext cx="7886700" cy="5267046"/>
          </a:xfrm>
          <a:prstGeom prst="rect">
            <a:avLst/>
          </a:prstGeom>
        </p:spPr>
        <p:txBody>
          <a:bodyPr>
            <a:normAutofit/>
          </a:bodyPr>
          <a:lstStyle/>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In compliance with continuing education requirements, all presenters must disclose any financial or other associations with the manufacturers of commercial products, suppliers of commercial services or commercial supporters as well as any use of unlabeled product(s) under investigational use.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Athletico</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Physical Therapy</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event committee and the presenters for this event do not have financial or other associations  with the manufacturers of commercial products, suppliers of commercial services or commercial supporters.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800" b="0" i="1"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This presentation does not involve the unlabeled use of a product or product under investigational use.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rgbClr val="FF0000"/>
                </a:solidFill>
                <a:effectLst/>
                <a:uLnTx/>
                <a:uFillTx/>
                <a:latin typeface="+mn-lt"/>
                <a:ea typeface="+mn-ea"/>
                <a:cs typeface="+mn-cs"/>
              </a:rPr>
              <a:t>There was no commercial support for this activity.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400" b="0" i="1"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400" b="0" i="1" u="none" strike="noStrike" kern="1200" cap="none" spc="0" normalizeH="0" baseline="0" noProof="0" dirty="0">
              <a:ln>
                <a:noFill/>
              </a:ln>
              <a:solidFill>
                <a:schemeClr val="tx1"/>
              </a:solidFill>
              <a:effectLst/>
              <a:uLnTx/>
              <a:uFillTx/>
              <a:latin typeface="+mn-lt"/>
              <a:ea typeface="+mn-ea"/>
              <a:cs typeface="+mn-cs"/>
            </a:endParaRPr>
          </a:p>
        </p:txBody>
      </p:sp>
      <p:sp>
        <p:nvSpPr>
          <p:cNvPr id="6" name="Date Placeholder 5"/>
          <p:cNvSpPr>
            <a:spLocks noGrp="1"/>
          </p:cNvSpPr>
          <p:nvPr>
            <p:ph type="dt" sz="half" idx="10"/>
          </p:nvPr>
        </p:nvSpPr>
        <p:spPr/>
        <p:txBody>
          <a:bodyPr/>
          <a:lstStyle/>
          <a:p>
            <a:pPr>
              <a:defRPr/>
            </a:pPr>
            <a:fld id="{42B80EE4-EB1B-4076-8E94-579F6C85F1B3}" type="datetime1">
              <a:rPr lang="en-US" smtClean="0"/>
              <a:t>11/14/2019</a:t>
            </a:fld>
            <a:endParaRPr lang="en-US"/>
          </a:p>
        </p:txBody>
      </p:sp>
      <p:sp>
        <p:nvSpPr>
          <p:cNvPr id="7" name="Slide Number Placeholder 6"/>
          <p:cNvSpPr>
            <a:spLocks noGrp="1"/>
          </p:cNvSpPr>
          <p:nvPr>
            <p:ph type="sldNum" sz="quarter" idx="12"/>
          </p:nvPr>
        </p:nvSpPr>
        <p:spPr/>
        <p:txBody>
          <a:bodyPr/>
          <a:lstStyle/>
          <a:p>
            <a:pPr>
              <a:defRPr/>
            </a:pPr>
            <a:fld id="{0CBC6F25-E50A-436B-864F-2621A011CDD1}" type="slidenum">
              <a:rPr lang="en-US" smtClean="0"/>
              <a:pPr>
                <a:defRPr/>
              </a:pPr>
              <a:t>1</a:t>
            </a:fld>
            <a:endParaRPr lang="en-US"/>
          </a:p>
        </p:txBody>
      </p:sp>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019800"/>
          </a:xfrm>
        </p:spPr>
        <p:txBody>
          <a:bodyPr rtlCol="0">
            <a:normAutofit lnSpcReduction="10000"/>
          </a:bodyPr>
          <a:lstStyle/>
          <a:p>
            <a:pPr fontAlgn="auto">
              <a:spcAft>
                <a:spcPts val="0"/>
              </a:spcAft>
              <a:buFont typeface="Arial" pitchFamily="34" charset="0"/>
              <a:buChar char="•"/>
              <a:defRPr/>
            </a:pPr>
            <a:r>
              <a:rPr lang="en-US" dirty="0"/>
              <a:t>i</a:t>
            </a:r>
            <a:r>
              <a:rPr lang="en-US" dirty="0" smtClean="0"/>
              <a:t>t is important that we do not lose site of the fact that the only way we can innovate new techniques, models and philosophies is to understand what is happening with our patients and how our treatments help. Classification systems do not allow this and so should be eliminated from our approach</a:t>
            </a:r>
          </a:p>
          <a:p>
            <a:pPr fontAlgn="auto">
              <a:spcAft>
                <a:spcPts val="0"/>
              </a:spcAft>
              <a:buFont typeface="Arial" pitchFamily="34" charset="0"/>
              <a:buChar char="•"/>
              <a:defRPr/>
            </a:pPr>
            <a:r>
              <a:rPr lang="en-US" dirty="0" smtClean="0"/>
              <a:t>In addition the regression to a syndrome approach in which clusters of signs and symptoms rather than specific pathologies are used to determine treatment makes for </a:t>
            </a:r>
            <a:r>
              <a:rPr lang="en-US" dirty="0" err="1" smtClean="0"/>
              <a:t>dumbed</a:t>
            </a:r>
            <a:r>
              <a:rPr lang="en-US" dirty="0" smtClean="0"/>
              <a:t> down therapists</a:t>
            </a:r>
          </a:p>
          <a:p>
            <a:pPr fontAlgn="auto">
              <a:spcAft>
                <a:spcPts val="0"/>
              </a:spcAft>
              <a:buFont typeface="Arial" pitchFamily="34" charset="0"/>
              <a:buNone/>
              <a:defRPr/>
            </a:pPr>
            <a:endParaRPr lang="en-US" dirty="0" smtClean="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2F35BB8D-7A65-4AD4-A050-738B443ED596}" type="slidenum">
              <a:rPr lang="en-US"/>
              <a:pPr>
                <a:defRPr/>
              </a:pPr>
              <a:t>10</a:t>
            </a:fld>
            <a:endParaRPr lang="en-US" dirty="0"/>
          </a:p>
        </p:txBody>
      </p:sp>
      <p:sp>
        <p:nvSpPr>
          <p:cNvPr id="6" name="Date Placeholder 5"/>
          <p:cNvSpPr>
            <a:spLocks noGrp="1"/>
          </p:cNvSpPr>
          <p:nvPr>
            <p:ph type="dt" sz="quarter" idx="10"/>
          </p:nvPr>
        </p:nvSpPr>
        <p:spPr/>
        <p:txBody>
          <a:bodyPr/>
          <a:lstStyle/>
          <a:p>
            <a:pPr>
              <a:defRPr/>
            </a:pPr>
            <a:fld id="{776B5F82-4EF8-4460-8B98-537F0AEAEBB6}" type="datetime1">
              <a:rPr lang="en-US" smtClean="0"/>
              <a:t>11/14/2019</a:t>
            </a:fld>
            <a:endParaRPr lang="en-US" dirty="0"/>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848600" y="65532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7"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76200"/>
            <a:ext cx="8229600" cy="1143000"/>
          </a:xfrm>
        </p:spPr>
        <p:txBody>
          <a:bodyPr/>
          <a:lstStyle/>
          <a:p>
            <a:r>
              <a:rPr lang="en-US" smtClean="0"/>
              <a:t>Non-pathoanatomical Diagnosis</a:t>
            </a:r>
          </a:p>
        </p:txBody>
      </p:sp>
      <p:sp>
        <p:nvSpPr>
          <p:cNvPr id="18435" name="Content Placeholder 2"/>
          <p:cNvSpPr>
            <a:spLocks noGrp="1"/>
          </p:cNvSpPr>
          <p:nvPr>
            <p:ph idx="1"/>
          </p:nvPr>
        </p:nvSpPr>
        <p:spPr>
          <a:xfrm>
            <a:off x="457200" y="1143000"/>
            <a:ext cx="8229600" cy="4953000"/>
          </a:xfrm>
        </p:spPr>
        <p:txBody>
          <a:bodyPr/>
          <a:lstStyle/>
          <a:p>
            <a:r>
              <a:rPr lang="en-US" dirty="0" smtClean="0"/>
              <a:t>There is currently a trend in physical therapy to move away from </a:t>
            </a:r>
            <a:r>
              <a:rPr lang="en-US" dirty="0" err="1" smtClean="0"/>
              <a:t>pathoanatomical</a:t>
            </a:r>
            <a:r>
              <a:rPr lang="en-US" dirty="0" smtClean="0"/>
              <a:t> diagnosis (and </a:t>
            </a:r>
            <a:r>
              <a:rPr lang="en-US" dirty="0" err="1" smtClean="0"/>
              <a:t>incidently</a:t>
            </a:r>
            <a:r>
              <a:rPr lang="en-US" dirty="0" smtClean="0"/>
              <a:t> differential diagnosis) and towards treatment based classification systems</a:t>
            </a:r>
          </a:p>
          <a:p>
            <a:r>
              <a:rPr lang="en-US" dirty="0" smtClean="0"/>
              <a:t>There is very little evidence but much opinion about the weakness of the </a:t>
            </a:r>
            <a:r>
              <a:rPr lang="en-US" dirty="0" err="1" smtClean="0"/>
              <a:t>pathoanatomical</a:t>
            </a:r>
            <a:r>
              <a:rPr lang="en-US" dirty="0" smtClean="0"/>
              <a:t> diagnosis but it is built on solid construct and it is the system used in allopathic medicine</a:t>
            </a:r>
          </a:p>
          <a:p>
            <a:endParaRPr lang="en-US" dirty="0" smtClean="0"/>
          </a:p>
        </p:txBody>
      </p:sp>
      <p:sp>
        <p:nvSpPr>
          <p:cNvPr id="4" name="Slide Number Placeholder 3"/>
          <p:cNvSpPr>
            <a:spLocks noGrp="1"/>
          </p:cNvSpPr>
          <p:nvPr>
            <p:ph type="sldNum" sz="quarter" idx="12"/>
          </p:nvPr>
        </p:nvSpPr>
        <p:spPr/>
        <p:txBody>
          <a:bodyPr/>
          <a:lstStyle/>
          <a:p>
            <a:pPr>
              <a:defRPr/>
            </a:pPr>
            <a:fld id="{D5EC5CAC-F0D6-4615-94C5-8CFF8F3CF806}" type="slidenum">
              <a:rPr lang="en-US"/>
              <a:pPr>
                <a:defRPr/>
              </a:pPr>
              <a:t>11</a:t>
            </a:fld>
            <a:endParaRPr lang="en-US" dirty="0"/>
          </a:p>
        </p:txBody>
      </p:sp>
      <p:sp>
        <p:nvSpPr>
          <p:cNvPr id="6" name="Date Placeholder 5"/>
          <p:cNvSpPr>
            <a:spLocks noGrp="1"/>
          </p:cNvSpPr>
          <p:nvPr>
            <p:ph type="dt" sz="quarter" idx="10"/>
          </p:nvPr>
        </p:nvSpPr>
        <p:spPr/>
        <p:txBody>
          <a:bodyPr/>
          <a:lstStyle/>
          <a:p>
            <a:pPr>
              <a:defRPr/>
            </a:pPr>
            <a:fld id="{7F2066EC-BA81-4E77-91FB-A80CB8D2E691}" type="datetime1">
              <a:rPr lang="en-US" smtClean="0"/>
              <a:t>11/14/2019</a:t>
            </a:fld>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6934200" y="60198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6"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r>
              <a:rPr lang="en-US" smtClean="0"/>
              <a:t>Clinical Reasoning Requirements</a:t>
            </a:r>
          </a:p>
        </p:txBody>
      </p:sp>
      <p:sp>
        <p:nvSpPr>
          <p:cNvPr id="3" name="Content Placeholder 2"/>
          <p:cNvSpPr>
            <a:spLocks noGrp="1"/>
          </p:cNvSpPr>
          <p:nvPr>
            <p:ph idx="1"/>
          </p:nvPr>
        </p:nvSpPr>
        <p:spPr>
          <a:xfrm>
            <a:off x="533400" y="1143000"/>
            <a:ext cx="8229600" cy="5029200"/>
          </a:xfrm>
        </p:spPr>
        <p:txBody>
          <a:bodyPr rtlCol="0">
            <a:normAutofit/>
          </a:bodyPr>
          <a:lstStyle/>
          <a:p>
            <a:pPr marL="514350" indent="-514350" fontAlgn="auto">
              <a:spcAft>
                <a:spcPts val="0"/>
              </a:spcAft>
              <a:buFont typeface="+mj-lt"/>
              <a:buAutoNum type="arabicPeriod"/>
              <a:defRPr/>
            </a:pPr>
            <a:r>
              <a:rPr lang="en-US" dirty="0" smtClean="0"/>
              <a:t>Systemic Knowledge</a:t>
            </a:r>
          </a:p>
          <a:p>
            <a:pPr lvl="1" fontAlgn="auto">
              <a:spcAft>
                <a:spcPts val="0"/>
              </a:spcAft>
              <a:buFont typeface="Arial" pitchFamily="34" charset="0"/>
              <a:buChar char="–"/>
              <a:defRPr/>
            </a:pPr>
            <a:r>
              <a:rPr lang="en-US" dirty="0" smtClean="0"/>
              <a:t>Anatomy</a:t>
            </a:r>
          </a:p>
          <a:p>
            <a:pPr lvl="1" fontAlgn="auto">
              <a:spcAft>
                <a:spcPts val="0"/>
              </a:spcAft>
              <a:buFont typeface="Arial" pitchFamily="34" charset="0"/>
              <a:buChar char="–"/>
              <a:defRPr/>
            </a:pPr>
            <a:r>
              <a:rPr lang="en-US" dirty="0" smtClean="0"/>
              <a:t>Pathology</a:t>
            </a:r>
          </a:p>
          <a:p>
            <a:pPr lvl="1" fontAlgn="auto">
              <a:spcAft>
                <a:spcPts val="0"/>
              </a:spcAft>
              <a:buFont typeface="Arial" pitchFamily="34" charset="0"/>
              <a:buChar char="–"/>
              <a:defRPr/>
            </a:pPr>
            <a:r>
              <a:rPr lang="en-US" dirty="0" smtClean="0"/>
              <a:t>Physiology</a:t>
            </a:r>
          </a:p>
          <a:p>
            <a:pPr lvl="1" fontAlgn="auto">
              <a:spcAft>
                <a:spcPts val="0"/>
              </a:spcAft>
              <a:buFont typeface="Arial" pitchFamily="34" charset="0"/>
              <a:buChar char="–"/>
              <a:defRPr/>
            </a:pPr>
            <a:r>
              <a:rPr lang="en-US" dirty="0" smtClean="0"/>
              <a:t>Biomechanics </a:t>
            </a:r>
          </a:p>
          <a:p>
            <a:pPr marL="914400" lvl="1" indent="-514350" fontAlgn="auto">
              <a:spcAft>
                <a:spcPts val="0"/>
              </a:spcAft>
              <a:buFont typeface="Arial" pitchFamily="34" charset="0"/>
              <a:buChar char="–"/>
              <a:defRPr/>
            </a:pPr>
            <a:r>
              <a:rPr lang="en-US" dirty="0" smtClean="0"/>
              <a:t>Research  and non-research data</a:t>
            </a:r>
          </a:p>
          <a:p>
            <a:pPr lvl="2" fontAlgn="auto">
              <a:spcAft>
                <a:spcPts val="0"/>
              </a:spcAft>
              <a:buFont typeface="Arial" pitchFamily="34" charset="0"/>
              <a:buChar char="•"/>
              <a:defRPr/>
            </a:pPr>
            <a:r>
              <a:rPr lang="en-US" dirty="0" smtClean="0"/>
              <a:t>Prevalence and incidence</a:t>
            </a:r>
          </a:p>
          <a:p>
            <a:pPr lvl="2" fontAlgn="auto">
              <a:spcAft>
                <a:spcPts val="0"/>
              </a:spcAft>
              <a:buFont typeface="Arial" pitchFamily="34" charset="0"/>
              <a:buChar char="•"/>
              <a:defRPr/>
            </a:pPr>
            <a:r>
              <a:rPr lang="en-US" dirty="0" smtClean="0"/>
              <a:t>Sensitivity</a:t>
            </a:r>
            <a:r>
              <a:rPr lang="en-US" dirty="0"/>
              <a:t> </a:t>
            </a:r>
            <a:r>
              <a:rPr lang="en-US" dirty="0" smtClean="0"/>
              <a:t>and specificity values (likelihood ratios)</a:t>
            </a:r>
          </a:p>
          <a:p>
            <a:pPr lvl="2" fontAlgn="auto">
              <a:spcAft>
                <a:spcPts val="0"/>
              </a:spcAft>
              <a:buFont typeface="Arial" pitchFamily="34" charset="0"/>
              <a:buNone/>
              <a:defRPr/>
            </a:pPr>
            <a:endParaRPr lang="en-US" dirty="0" smtClean="0"/>
          </a:p>
          <a:p>
            <a:pPr lvl="2"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a:p>
            <a:pPr marL="514350" indent="-514350" fontAlgn="auto">
              <a:spcAft>
                <a:spcPts val="0"/>
              </a:spcAft>
              <a:buFont typeface="+mj-lt"/>
              <a:buAutoNum type="arabicPeriod"/>
              <a:defRPr/>
            </a:pPr>
            <a:endParaRPr lang="en-US" dirty="0"/>
          </a:p>
        </p:txBody>
      </p:sp>
      <p:sp>
        <p:nvSpPr>
          <p:cNvPr id="4" name="Slide Number Placeholder 3"/>
          <p:cNvSpPr>
            <a:spLocks noGrp="1"/>
          </p:cNvSpPr>
          <p:nvPr>
            <p:ph type="sldNum" sz="quarter" idx="12"/>
          </p:nvPr>
        </p:nvSpPr>
        <p:spPr/>
        <p:txBody>
          <a:bodyPr/>
          <a:lstStyle/>
          <a:p>
            <a:pPr>
              <a:defRPr/>
            </a:pPr>
            <a:fld id="{532C1DDD-591E-45D5-8C07-BA886C518768}" type="slidenum">
              <a:rPr lang="en-US"/>
              <a:pPr>
                <a:defRPr/>
              </a:pPr>
              <a:t>12</a:t>
            </a:fld>
            <a:endParaRPr lang="en-US" dirty="0"/>
          </a:p>
        </p:txBody>
      </p:sp>
      <p:sp>
        <p:nvSpPr>
          <p:cNvPr id="6" name="Date Placeholder 5"/>
          <p:cNvSpPr>
            <a:spLocks noGrp="1"/>
          </p:cNvSpPr>
          <p:nvPr>
            <p:ph type="dt" sz="quarter" idx="10"/>
          </p:nvPr>
        </p:nvSpPr>
        <p:spPr/>
        <p:txBody>
          <a:bodyPr/>
          <a:lstStyle/>
          <a:p>
            <a:pPr>
              <a:defRPr/>
            </a:pPr>
            <a:fld id="{3B9BF29F-47ED-4B18-9A4E-99A47EDCDA4B}" type="datetime1">
              <a:rPr lang="en-US" smtClean="0"/>
              <a:t>11/14/2019</a:t>
            </a:fld>
            <a:endParaRPr lang="en-US" dirty="0"/>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620000" y="62484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5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pPr marL="514350" indent="-514350">
              <a:buFont typeface="Calibri" pitchFamily="34" charset="0"/>
              <a:buAutoNum type="arabicPeriod" startAt="3"/>
            </a:pPr>
            <a:endParaRPr lang="en-US" smtClean="0"/>
          </a:p>
          <a:p>
            <a:pPr marL="514350" indent="-514350">
              <a:buFont typeface="Calibri" pitchFamily="34" charset="0"/>
              <a:buAutoNum type="arabicPeriod" startAt="3"/>
            </a:pPr>
            <a:endParaRPr lang="en-US" smtClean="0"/>
          </a:p>
          <a:p>
            <a:pPr marL="514350" indent="-514350">
              <a:buFont typeface="Arial" charset="0"/>
              <a:buNone/>
            </a:pPr>
            <a:r>
              <a:rPr lang="en-US" smtClean="0"/>
              <a:t>2. Patient Information </a:t>
            </a:r>
          </a:p>
          <a:p>
            <a:pPr marL="914400" lvl="1" indent="-514350"/>
            <a:r>
              <a:rPr lang="en-US" smtClean="0"/>
              <a:t>From the patient – signs and symptoms</a:t>
            </a:r>
          </a:p>
          <a:p>
            <a:pPr marL="914400" lvl="1" indent="-514350"/>
            <a:r>
              <a:rPr lang="en-US" smtClean="0"/>
              <a:t>About the patient – objective test results</a:t>
            </a:r>
          </a:p>
        </p:txBody>
      </p:sp>
      <p:sp>
        <p:nvSpPr>
          <p:cNvPr id="4" name="Slide Number Placeholder 3"/>
          <p:cNvSpPr>
            <a:spLocks noGrp="1"/>
          </p:cNvSpPr>
          <p:nvPr>
            <p:ph type="sldNum" sz="quarter" idx="12"/>
          </p:nvPr>
        </p:nvSpPr>
        <p:spPr/>
        <p:txBody>
          <a:bodyPr/>
          <a:lstStyle/>
          <a:p>
            <a:pPr>
              <a:defRPr/>
            </a:pPr>
            <a:fld id="{9BAC29F1-B946-4A02-86DF-80970CF74691}" type="slidenum">
              <a:rPr lang="en-US"/>
              <a:pPr>
                <a:defRPr/>
              </a:pPr>
              <a:t>13</a:t>
            </a:fld>
            <a:endParaRPr lang="en-US" dirty="0"/>
          </a:p>
        </p:txBody>
      </p:sp>
      <p:sp>
        <p:nvSpPr>
          <p:cNvPr id="6" name="Date Placeholder 5"/>
          <p:cNvSpPr>
            <a:spLocks noGrp="1"/>
          </p:cNvSpPr>
          <p:nvPr>
            <p:ph type="dt" sz="quarter" idx="10"/>
          </p:nvPr>
        </p:nvSpPr>
        <p:spPr/>
        <p:txBody>
          <a:bodyPr/>
          <a:lstStyle/>
          <a:p>
            <a:pPr>
              <a:defRPr/>
            </a:pPr>
            <a:fld id="{8C9D66CF-C5F5-46B7-9905-75592D468CF3}" type="datetime1">
              <a:rPr lang="en-US" smtClean="0"/>
              <a:t>11/14/2019</a:t>
            </a:fld>
            <a:endParaRPr lang="en-US" dirty="0"/>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315200" y="65532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p:txBody>
          <a:bodyPr/>
          <a:lstStyle/>
          <a:p>
            <a:pPr marL="514350" indent="-514350">
              <a:buFont typeface="Calibri" pitchFamily="34" charset="0"/>
              <a:buAutoNum type="arabicPeriod" startAt="4"/>
            </a:pPr>
            <a:r>
              <a:rPr lang="en-US" dirty="0" smtClean="0"/>
              <a:t>Cognitive reasoning in the form of integration and analysis of all necessary information. It must be:</a:t>
            </a:r>
          </a:p>
          <a:p>
            <a:pPr marL="914400" lvl="1" indent="-514350">
              <a:buFont typeface="Calibri" pitchFamily="34" charset="0"/>
              <a:buAutoNum type="alphaLcPeriod"/>
            </a:pPr>
            <a:r>
              <a:rPr lang="en-US" dirty="0" smtClean="0"/>
              <a:t>Logical</a:t>
            </a:r>
          </a:p>
          <a:p>
            <a:pPr marL="914400" lvl="1" indent="-514350">
              <a:buFont typeface="Calibri" pitchFamily="34" charset="0"/>
              <a:buAutoNum type="alphaLcPeriod"/>
            </a:pPr>
            <a:r>
              <a:rPr lang="en-US" dirty="0" smtClean="0"/>
              <a:t>Rational</a:t>
            </a:r>
          </a:p>
          <a:p>
            <a:pPr marL="914400" lvl="1" indent="-514350">
              <a:buFont typeface="Calibri" pitchFamily="34" charset="0"/>
              <a:buAutoNum type="alphaLcPeriod"/>
            </a:pPr>
            <a:r>
              <a:rPr lang="en-US" dirty="0" smtClean="0"/>
              <a:t>Reasonable</a:t>
            </a:r>
          </a:p>
          <a:p>
            <a:pPr marL="514350" indent="-514350">
              <a:buFont typeface="Calibri" pitchFamily="34" charset="0"/>
              <a:buAutoNum type="arabicPeriod" startAt="4"/>
            </a:pPr>
            <a:r>
              <a:rPr lang="en-US" dirty="0" smtClean="0"/>
              <a:t>Bias/error reduction</a:t>
            </a:r>
          </a:p>
        </p:txBody>
      </p:sp>
      <p:pic>
        <p:nvPicPr>
          <p:cNvPr id="4" name="Content Placeholder 3" descr="dreamstime_5119845 why.jpg"/>
          <p:cNvPicPr>
            <a:picLocks noChangeAspect="1"/>
          </p:cNvPicPr>
          <p:nvPr/>
        </p:nvPicPr>
        <p:blipFill>
          <a:blip r:embed="rId4" cstate="print"/>
          <a:stretch>
            <a:fillRect/>
          </a:stretch>
        </p:blipFill>
        <p:spPr>
          <a:xfrm>
            <a:off x="6629400" y="4267200"/>
            <a:ext cx="1981200" cy="1981200"/>
          </a:xfrm>
          <a:prstGeom prst="ellipse">
            <a:avLst/>
          </a:prstGeom>
          <a:ln>
            <a:noFill/>
          </a:ln>
          <a:effectLst>
            <a:softEdge rad="112500"/>
          </a:effectLst>
        </p:spPr>
      </p:pic>
      <p:sp>
        <p:nvSpPr>
          <p:cNvPr id="5" name="Slide Number Placeholder 4"/>
          <p:cNvSpPr>
            <a:spLocks noGrp="1"/>
          </p:cNvSpPr>
          <p:nvPr>
            <p:ph type="sldNum" sz="quarter" idx="12"/>
          </p:nvPr>
        </p:nvSpPr>
        <p:spPr/>
        <p:txBody>
          <a:bodyPr/>
          <a:lstStyle/>
          <a:p>
            <a:pPr>
              <a:defRPr/>
            </a:pPr>
            <a:fld id="{20D61E02-A536-4202-A2A7-2CCCA34B41A5}" type="slidenum">
              <a:rPr lang="en-US"/>
              <a:pPr>
                <a:defRPr/>
              </a:pPr>
              <a:t>14</a:t>
            </a:fld>
            <a:endParaRPr lang="en-US" dirty="0"/>
          </a:p>
        </p:txBody>
      </p:sp>
      <p:sp>
        <p:nvSpPr>
          <p:cNvPr id="7" name="Date Placeholder 6"/>
          <p:cNvSpPr>
            <a:spLocks noGrp="1"/>
          </p:cNvSpPr>
          <p:nvPr>
            <p:ph type="dt" sz="quarter" idx="10"/>
          </p:nvPr>
        </p:nvSpPr>
        <p:spPr/>
        <p:txBody>
          <a:bodyPr/>
          <a:lstStyle/>
          <a:p>
            <a:pPr>
              <a:defRPr/>
            </a:pPr>
            <a:fld id="{78F4BCE2-7C83-4043-B4F2-877C92A13D02}" type="datetime1">
              <a:rPr lang="en-US" smtClean="0"/>
              <a:t>11/14/2019</a:t>
            </a:fld>
            <a:endParaRPr lang="en-US" dirty="0"/>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6934200" y="61722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5"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Clinical Reasoning Methods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Slide Number Placeholder 3"/>
          <p:cNvSpPr>
            <a:spLocks noGrp="1"/>
          </p:cNvSpPr>
          <p:nvPr>
            <p:ph type="sldNum" sz="quarter" idx="12"/>
          </p:nvPr>
        </p:nvSpPr>
        <p:spPr>
          <a:xfrm>
            <a:off x="6553200" y="6310312"/>
            <a:ext cx="2133600" cy="365125"/>
          </a:xfrm>
        </p:spPr>
        <p:txBody>
          <a:bodyPr/>
          <a:lstStyle/>
          <a:p>
            <a:fld id="{BB9D9C57-38D2-4CF3-8F55-0AF44E3402FF}" type="slidenum">
              <a:rPr lang="en-US" smtClean="0"/>
              <a:pPr/>
              <a:t>15</a:t>
            </a:fld>
            <a:endParaRPr lang="en-US"/>
          </a:p>
        </p:txBody>
      </p:sp>
      <p:pic>
        <p:nvPicPr>
          <p:cNvPr id="4" name="Picture 2" descr="Skeleton X-ray - Puzzling 2 Stock Photos"/>
          <p:cNvPicPr>
            <a:picLocks noChangeAspect="1" noChangeArrowheads="1"/>
          </p:cNvPicPr>
          <p:nvPr/>
        </p:nvPicPr>
        <p:blipFill>
          <a:blip r:embed="rId3" cstate="print"/>
          <a:srcRect/>
          <a:stretch>
            <a:fillRect/>
          </a:stretch>
        </p:blipFill>
        <p:spPr bwMode="auto">
          <a:xfrm>
            <a:off x="2590800" y="1325562"/>
            <a:ext cx="4114800" cy="4114800"/>
          </a:xfrm>
          <a:prstGeom prst="ellipse">
            <a:avLst/>
          </a:prstGeom>
          <a:ln>
            <a:noFill/>
          </a:ln>
          <a:effectLst>
            <a:softEdge rad="112500"/>
          </a:effectLst>
        </p:spPr>
      </p:pic>
      <p:sp>
        <p:nvSpPr>
          <p:cNvPr id="5" name="TextBox 4"/>
          <p:cNvSpPr txBox="1"/>
          <p:nvPr/>
        </p:nvSpPr>
        <p:spPr>
          <a:xfrm>
            <a:off x="304800" y="5516562"/>
            <a:ext cx="8534400" cy="707886"/>
          </a:xfrm>
          <a:prstGeom prst="rect">
            <a:avLst/>
          </a:prstGeom>
          <a:noFill/>
        </p:spPr>
        <p:txBody>
          <a:bodyPr wrap="square" rtlCol="0">
            <a:spAutoFit/>
          </a:bodyPr>
          <a:lstStyle/>
          <a:p>
            <a:pPr algn="ctr"/>
            <a:r>
              <a:rPr lang="en-US" sz="4000" b="1" dirty="0" smtClean="0">
                <a:solidFill>
                  <a:srgbClr val="FF0000"/>
                </a:solidFill>
              </a:rPr>
              <a:t>Above all Else, Knowledge and Logic</a:t>
            </a:r>
            <a:endParaRPr lang="en-US" sz="4000" b="1" dirty="0">
              <a:solidFill>
                <a:srgbClr val="FF0000"/>
              </a:solidFill>
            </a:endParaRPr>
          </a:p>
        </p:txBody>
      </p:sp>
      <p:sp>
        <p:nvSpPr>
          <p:cNvPr id="6" name="Date Placeholder 5"/>
          <p:cNvSpPr>
            <a:spLocks noGrp="1"/>
          </p:cNvSpPr>
          <p:nvPr>
            <p:ph type="dt" sz="half" idx="10"/>
          </p:nvPr>
        </p:nvSpPr>
        <p:spPr/>
        <p:txBody>
          <a:bodyPr/>
          <a:lstStyle/>
          <a:p>
            <a:pPr>
              <a:defRPr/>
            </a:pPr>
            <a:fld id="{6479C4C9-96D3-42EE-9E98-81705967B8C3}" type="datetime1">
              <a:rPr lang="en-US" smtClean="0"/>
              <a:t>11/14/2019</a:t>
            </a:fld>
            <a:endParaRPr lang="en-US"/>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0480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Methods and Tools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txBox="1">
            <a:spLocks/>
          </p:cNvSpPr>
          <p:nvPr/>
        </p:nvSpPr>
        <p:spPr>
          <a:xfrm>
            <a:off x="533400" y="2057400"/>
            <a:ext cx="8229600" cy="2667000"/>
          </a:xfrm>
          <a:prstGeom prst="rect">
            <a:avLst/>
          </a:prstGeom>
        </p:spPr>
        <p:txBody>
          <a:bodyPr>
            <a:normAutofit fontScale="92500" lnSpcReduction="10000"/>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Axioms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Pattern Recognition</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Algorithms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Hypothetic-deduction</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Essential Illness Scripts</a:t>
            </a:r>
          </a:p>
        </p:txBody>
      </p:sp>
      <p:sp>
        <p:nvSpPr>
          <p:cNvPr id="4" name="Date Placeholder 3"/>
          <p:cNvSpPr>
            <a:spLocks noGrp="1"/>
          </p:cNvSpPr>
          <p:nvPr>
            <p:ph type="dt" sz="half" idx="10"/>
          </p:nvPr>
        </p:nvSpPr>
        <p:spPr/>
        <p:txBody>
          <a:bodyPr/>
          <a:lstStyle/>
          <a:p>
            <a:pPr>
              <a:defRPr/>
            </a:pPr>
            <a:fld id="{59916805-A4F6-46F3-BAAC-C9C58BDE9141}"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CBC6F25-E50A-436B-864F-2621A011CDD1}" type="slidenum">
              <a:rPr lang="en-US" smtClean="0"/>
              <a:pPr>
                <a:defRPr/>
              </a:pPr>
              <a:t>16</a:t>
            </a:fld>
            <a:endParaRPr lang="en-US"/>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7162800" y="62484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4602" fill="hold"/>
                                        <p:tgtEl>
                                          <p:spTgt spid="6"/>
                                        </p:tgtEl>
                                      </p:cBhvr>
                                    </p:cmd>
                                  </p:childTnLst>
                                </p:cTn>
                              </p:par>
                            </p:childTnLst>
                          </p:cTn>
                        </p:par>
                      </p:childTnLst>
                    </p:cTn>
                  </p:par>
                </p:childTnLst>
              </p:cTn>
              <p:nextCondLst>
                <p:cond evt="onClick" delay="0">
                  <p:tgtEl>
                    <p:spTgt spid="6"/>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33400" y="1524000"/>
            <a:ext cx="8229600" cy="4953000"/>
          </a:xfrm>
          <a:prstGeom prst="rect">
            <a:avLst/>
          </a:prstGeom>
        </p:spPr>
        <p:txBody>
          <a:bodyPr>
            <a:normAutofit/>
          </a:bodyPr>
          <a:lstStyle/>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Occam’s razor</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Sutton’s law (go where the money is) </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Treat the patient, not the numbers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990600" y="838200"/>
            <a:ext cx="5715000" cy="769441"/>
          </a:xfrm>
          <a:prstGeom prst="rect">
            <a:avLst/>
          </a:prstGeom>
          <a:noFill/>
        </p:spPr>
        <p:txBody>
          <a:bodyPr wrap="square" rtlCol="0">
            <a:spAutoFit/>
          </a:bodyPr>
          <a:lstStyle/>
          <a:p>
            <a:pPr algn="ctr"/>
            <a:r>
              <a:rPr lang="en-US" sz="4400" dirty="0" smtClean="0"/>
              <a:t>Axioms</a:t>
            </a:r>
            <a:endParaRPr lang="en-US" sz="4400" dirty="0"/>
          </a:p>
        </p:txBody>
      </p:sp>
      <p:sp>
        <p:nvSpPr>
          <p:cNvPr id="4" name="Date Placeholder 3"/>
          <p:cNvSpPr>
            <a:spLocks noGrp="1"/>
          </p:cNvSpPr>
          <p:nvPr>
            <p:ph type="dt" sz="half" idx="10"/>
          </p:nvPr>
        </p:nvSpPr>
        <p:spPr/>
        <p:txBody>
          <a:bodyPr/>
          <a:lstStyle/>
          <a:p>
            <a:pPr>
              <a:defRPr/>
            </a:pPr>
            <a:fld id="{9799194A-B1C3-4964-AB05-F3680881A75E}" type="datetime1">
              <a:rPr lang="en-US" smtClean="0"/>
              <a:t>11/14/2019</a:t>
            </a:fld>
            <a:endParaRPr lang="en-US"/>
          </a:p>
        </p:txBody>
      </p:sp>
      <p:sp>
        <p:nvSpPr>
          <p:cNvPr id="6" name="Slide Number Placeholder 5"/>
          <p:cNvSpPr>
            <a:spLocks noGrp="1"/>
          </p:cNvSpPr>
          <p:nvPr>
            <p:ph type="sldNum" sz="quarter" idx="12"/>
          </p:nvPr>
        </p:nvSpPr>
        <p:spPr/>
        <p:txBody>
          <a:bodyPr/>
          <a:lstStyle/>
          <a:p>
            <a:pPr>
              <a:defRPr/>
            </a:pPr>
            <a:fld id="{0CBC6F25-E50A-436B-864F-2621A011CDD1}" type="slidenum">
              <a:rPr lang="en-US" smtClean="0"/>
              <a:pPr>
                <a:defRPr/>
              </a:pPr>
              <a:t>17</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162800" y="62484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25"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Pattern Recognition: Thin Slicing </a:t>
            </a:r>
            <a:br>
              <a:rPr lang="en-US" dirty="0" smtClean="0"/>
            </a:br>
            <a:endParaRPr lang="en-US" dirty="0"/>
          </a:p>
        </p:txBody>
      </p:sp>
      <p:sp>
        <p:nvSpPr>
          <p:cNvPr id="3" name="Content Placeholder 2"/>
          <p:cNvSpPr>
            <a:spLocks noGrp="1"/>
          </p:cNvSpPr>
          <p:nvPr>
            <p:ph idx="1"/>
          </p:nvPr>
        </p:nvSpPr>
        <p:spPr>
          <a:xfrm>
            <a:off x="304800" y="1447800"/>
            <a:ext cx="5562600" cy="4724400"/>
          </a:xfrm>
        </p:spPr>
        <p:txBody>
          <a:bodyPr>
            <a:normAutofit lnSpcReduction="10000"/>
          </a:bodyPr>
          <a:lstStyle/>
          <a:p>
            <a:pPr algn="ctr">
              <a:buNone/>
            </a:pPr>
            <a:r>
              <a:rPr lang="en-US" dirty="0" smtClean="0"/>
              <a:t>Using a minimum of information to reach a correct decision or diagnosis. The diagnosis is often made within seconds of the patient being seen with the clinician only needing to ask a couple of confirmatory questions and undertake one or two tests to reduce the risk of error</a:t>
            </a:r>
          </a:p>
          <a:p>
            <a:endParaRPr lang="en-US" dirty="0" smtClean="0"/>
          </a:p>
        </p:txBody>
      </p:sp>
      <p:sp>
        <p:nvSpPr>
          <p:cNvPr id="6" name="Slide Number Placeholder 5"/>
          <p:cNvSpPr>
            <a:spLocks noGrp="1"/>
          </p:cNvSpPr>
          <p:nvPr>
            <p:ph type="sldNum" sz="quarter" idx="12"/>
          </p:nvPr>
        </p:nvSpPr>
        <p:spPr/>
        <p:txBody>
          <a:bodyPr/>
          <a:lstStyle/>
          <a:p>
            <a:fld id="{BB9D9C57-38D2-4CF3-8F55-0AF44E3402FF}" type="slidenum">
              <a:rPr lang="en-US" smtClean="0"/>
              <a:pPr/>
              <a:t>18</a:t>
            </a:fld>
            <a:endParaRPr lang="en-US" dirty="0"/>
          </a:p>
        </p:txBody>
      </p:sp>
      <p:pic>
        <p:nvPicPr>
          <p:cNvPr id="35842" name="Picture 2" descr="http://thumbs.dreamstime.com/thumbimg_372/1236416703TEMC70.jpg">
            <a:hlinkClick r:id="rId4"/>
          </p:cNvPr>
          <p:cNvPicPr>
            <a:picLocks noChangeAspect="1" noChangeArrowheads="1"/>
          </p:cNvPicPr>
          <p:nvPr/>
        </p:nvPicPr>
        <p:blipFill>
          <a:blip r:embed="rId5" cstate="print"/>
          <a:srcRect t="37644"/>
          <a:stretch>
            <a:fillRect/>
          </a:stretch>
        </p:blipFill>
        <p:spPr bwMode="auto">
          <a:xfrm>
            <a:off x="5627399" y="2438400"/>
            <a:ext cx="3516600" cy="3276600"/>
          </a:xfrm>
          <a:prstGeom prst="ellipse">
            <a:avLst/>
          </a:prstGeom>
          <a:ln>
            <a:noFill/>
          </a:ln>
          <a:effectLst>
            <a:softEdge rad="112500"/>
          </a:effectLst>
        </p:spPr>
      </p:pic>
      <p:sp>
        <p:nvSpPr>
          <p:cNvPr id="7" name="Date Placeholder 6"/>
          <p:cNvSpPr>
            <a:spLocks noGrp="1"/>
          </p:cNvSpPr>
          <p:nvPr>
            <p:ph type="dt" sz="half" idx="10"/>
          </p:nvPr>
        </p:nvSpPr>
        <p:spPr/>
        <p:txBody>
          <a:bodyPr/>
          <a:lstStyle/>
          <a:p>
            <a:pPr>
              <a:defRPr/>
            </a:pPr>
            <a:fld id="{69FA0166-917F-43E4-9B22-943C083DD8D8}" type="datetime1">
              <a:rPr lang="en-US" smtClean="0"/>
              <a:t>11/14/2019</a:t>
            </a:fld>
            <a:endParaRPr lang="en-US"/>
          </a:p>
        </p:txBody>
      </p:sp>
      <p:pic>
        <p:nvPicPr>
          <p:cNvPr id="10" name="Recorded Sound">
            <a:hlinkClick r:id="" action="ppaction://media"/>
          </p:cNvPr>
          <p:cNvPicPr>
            <a:picLocks noRot="1" noChangeAspect="1"/>
          </p:cNvPicPr>
          <p:nvPr>
            <a:wavAudioFile r:embed="rId1" name="Recorded Sound"/>
          </p:nvPr>
        </p:nvPicPr>
        <p:blipFill>
          <a:blip r:embed="rId6" cstate="print"/>
          <a:stretch>
            <a:fillRect/>
          </a:stretch>
        </p:blipFill>
        <p:spPr>
          <a:xfrm>
            <a:off x="7543800" y="65532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9"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thumbs.dreamstime.com/thumbimg_344/122946232220UjO3.jpg">
            <a:hlinkClick r:id="rId4"/>
          </p:cNvPr>
          <p:cNvPicPr>
            <a:picLocks noChangeAspect="1" noChangeArrowheads="1"/>
          </p:cNvPicPr>
          <p:nvPr/>
        </p:nvPicPr>
        <p:blipFill>
          <a:blip r:embed="rId5" cstate="print"/>
          <a:srcRect/>
          <a:stretch>
            <a:fillRect/>
          </a:stretch>
        </p:blipFill>
        <p:spPr bwMode="auto">
          <a:xfrm>
            <a:off x="6019800" y="3707763"/>
            <a:ext cx="3124200" cy="3150237"/>
          </a:xfrm>
          <a:prstGeom prst="ellipse">
            <a:avLst/>
          </a:prstGeom>
          <a:ln>
            <a:noFill/>
          </a:ln>
          <a:effectLst>
            <a:softEdge rad="112500"/>
          </a:effectLst>
        </p:spPr>
      </p:pic>
      <p:sp>
        <p:nvSpPr>
          <p:cNvPr id="3" name="Content Placeholder 2"/>
          <p:cNvSpPr>
            <a:spLocks noGrp="1"/>
          </p:cNvSpPr>
          <p:nvPr>
            <p:ph idx="1"/>
          </p:nvPr>
        </p:nvSpPr>
        <p:spPr>
          <a:xfrm>
            <a:off x="457200" y="1676400"/>
            <a:ext cx="8229600" cy="2971800"/>
          </a:xfrm>
        </p:spPr>
        <p:txBody>
          <a:bodyPr>
            <a:normAutofit/>
          </a:bodyPr>
          <a:lstStyle/>
          <a:p>
            <a:pPr algn="ctr">
              <a:buNone/>
            </a:pPr>
            <a:r>
              <a:rPr lang="en-US" dirty="0" smtClean="0"/>
              <a:t>Thin slicing has been demonstrated many times to be an effective method of problem solving for many decades and it is known by many other names most commonly “a gut feeling” or “subconscious”</a:t>
            </a:r>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19</a:t>
            </a:fld>
            <a:endParaRPr lang="en-US"/>
          </a:p>
        </p:txBody>
      </p:sp>
      <p:sp>
        <p:nvSpPr>
          <p:cNvPr id="5" name="TextBox 4"/>
          <p:cNvSpPr txBox="1"/>
          <p:nvPr/>
        </p:nvSpPr>
        <p:spPr>
          <a:xfrm>
            <a:off x="228600" y="381000"/>
            <a:ext cx="2438400" cy="369332"/>
          </a:xfrm>
          <a:prstGeom prst="rect">
            <a:avLst/>
          </a:prstGeom>
          <a:noFill/>
        </p:spPr>
        <p:txBody>
          <a:bodyPr wrap="square" rtlCol="0">
            <a:spAutoFit/>
          </a:bodyPr>
          <a:lstStyle/>
          <a:p>
            <a:r>
              <a:rPr lang="en-US" dirty="0" smtClean="0"/>
              <a:t>Pattern Recognition</a:t>
            </a:r>
            <a:endParaRPr lang="en-US" dirty="0"/>
          </a:p>
        </p:txBody>
      </p:sp>
      <p:sp>
        <p:nvSpPr>
          <p:cNvPr id="6" name="Date Placeholder 5"/>
          <p:cNvSpPr>
            <a:spLocks noGrp="1"/>
          </p:cNvSpPr>
          <p:nvPr>
            <p:ph type="dt" sz="half" idx="10"/>
          </p:nvPr>
        </p:nvSpPr>
        <p:spPr/>
        <p:txBody>
          <a:bodyPr/>
          <a:lstStyle/>
          <a:p>
            <a:pPr>
              <a:defRPr/>
            </a:pPr>
            <a:fld id="{C70733E1-5D07-419D-861A-2755FCADEE8B}"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58674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keleton X-ray - Puzzling 2 Stock Photos"/>
          <p:cNvPicPr/>
          <p:nvPr/>
        </p:nvPicPr>
        <p:blipFill>
          <a:blip r:embed="rId3" cstate="print"/>
          <a:srcRect/>
          <a:stretch>
            <a:fillRect/>
          </a:stretch>
        </p:blipFill>
        <p:spPr bwMode="auto">
          <a:xfrm>
            <a:off x="2514600" y="1371600"/>
            <a:ext cx="4114800" cy="4114800"/>
          </a:xfrm>
          <a:prstGeom prst="ellipse">
            <a:avLst/>
          </a:prstGeom>
          <a:ln>
            <a:noFill/>
          </a:ln>
          <a:effectLst>
            <a:softEdge rad="112500"/>
          </a:effectLst>
        </p:spPr>
      </p:pic>
      <p:sp>
        <p:nvSpPr>
          <p:cNvPr id="22" name="TextBox 21"/>
          <p:cNvSpPr txBox="1"/>
          <p:nvPr/>
        </p:nvSpPr>
        <p:spPr>
          <a:xfrm>
            <a:off x="1143000" y="457200"/>
            <a:ext cx="6096000" cy="1107996"/>
          </a:xfrm>
          <a:prstGeom prst="rect">
            <a:avLst/>
          </a:prstGeom>
          <a:noFill/>
        </p:spPr>
        <p:txBody>
          <a:bodyPr wrap="square" rtlCol="0">
            <a:spAutoFit/>
          </a:bodyPr>
          <a:lstStyle/>
          <a:p>
            <a:r>
              <a:rPr lang="en-US" sz="4400" b="1" dirty="0" smtClean="0">
                <a:solidFill>
                  <a:srgbClr val="FF0000"/>
                </a:solidFill>
                <a:latin typeface="Impact" pitchFamily="34" charset="0"/>
              </a:rPr>
              <a:t>                   </a:t>
            </a:r>
            <a:r>
              <a:rPr lang="en-US" sz="6600" b="1" dirty="0" smtClean="0">
                <a:solidFill>
                  <a:srgbClr val="FF0000"/>
                </a:solidFill>
                <a:latin typeface="Impact" pitchFamily="34" charset="0"/>
              </a:rPr>
              <a:t>  IMPACT</a:t>
            </a:r>
            <a:endParaRPr lang="en-US" sz="6600" b="1" dirty="0">
              <a:solidFill>
                <a:srgbClr val="FF0000"/>
              </a:solidFill>
              <a:latin typeface="Impact" pitchFamily="34" charset="0"/>
            </a:endParaRPr>
          </a:p>
        </p:txBody>
      </p:sp>
      <p:sp>
        <p:nvSpPr>
          <p:cNvPr id="23" name="TextBox 22"/>
          <p:cNvSpPr txBox="1"/>
          <p:nvPr/>
        </p:nvSpPr>
        <p:spPr>
          <a:xfrm>
            <a:off x="381000" y="5486400"/>
            <a:ext cx="8534400" cy="707886"/>
          </a:xfrm>
          <a:prstGeom prst="rect">
            <a:avLst/>
          </a:prstGeom>
          <a:noFill/>
        </p:spPr>
        <p:txBody>
          <a:bodyPr wrap="square" rtlCol="0">
            <a:spAutoFit/>
          </a:bodyPr>
          <a:lstStyle/>
          <a:p>
            <a:r>
              <a:rPr lang="en-US" sz="4000" b="1" dirty="0" smtClean="0">
                <a:solidFill>
                  <a:srgbClr val="FF0000"/>
                </a:solidFill>
                <a:latin typeface="Impact" pitchFamily="34" charset="0"/>
              </a:rPr>
              <a:t>SCRIPT FOCUSED HYPOTHETIC DEDUCTION</a:t>
            </a:r>
            <a:endParaRPr lang="en-US" sz="4000" b="1" dirty="0">
              <a:solidFill>
                <a:srgbClr val="FF0000"/>
              </a:solidFill>
              <a:latin typeface="Impact" pitchFamily="34" charset="0"/>
            </a:endParaRPr>
          </a:p>
        </p:txBody>
      </p:sp>
      <p:sp>
        <p:nvSpPr>
          <p:cNvPr id="24" name="Date Placeholder 23"/>
          <p:cNvSpPr>
            <a:spLocks noGrp="1"/>
          </p:cNvSpPr>
          <p:nvPr>
            <p:ph type="dt" sz="half" idx="10"/>
          </p:nvPr>
        </p:nvSpPr>
        <p:spPr/>
        <p:txBody>
          <a:bodyPr/>
          <a:lstStyle/>
          <a:p>
            <a:pPr>
              <a:defRPr/>
            </a:pPr>
            <a:fld id="{2F524961-EF46-40BB-A01D-3FB8009D9D21}" type="datetime1">
              <a:rPr lang="en-US" smtClean="0"/>
              <a:t>11/14/2019</a:t>
            </a:fld>
            <a:endParaRPr lang="en-US"/>
          </a:p>
        </p:txBody>
      </p:sp>
      <p:sp>
        <p:nvSpPr>
          <p:cNvPr id="25" name="Slide Number Placeholder 24"/>
          <p:cNvSpPr>
            <a:spLocks noGrp="1"/>
          </p:cNvSpPr>
          <p:nvPr>
            <p:ph type="sldNum" sz="quarter" idx="12"/>
          </p:nvPr>
        </p:nvSpPr>
        <p:spPr/>
        <p:txBody>
          <a:bodyPr/>
          <a:lstStyle/>
          <a:p>
            <a:pPr>
              <a:defRPr/>
            </a:pPr>
            <a:fld id="{0CBC6F25-E50A-436B-864F-2621A011CDD1}" type="slidenum">
              <a:rPr lang="en-US" smtClean="0"/>
              <a:pPr>
                <a:defRPr/>
              </a:pPr>
              <a:t>2</a:t>
            </a:fld>
            <a:endParaRPr lang="en-US"/>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72000"/>
          </a:xfrm>
        </p:spPr>
        <p:txBody>
          <a:bodyPr>
            <a:normAutofit/>
          </a:bodyPr>
          <a:lstStyle/>
          <a:p>
            <a:r>
              <a:rPr lang="en-US" dirty="0" smtClean="0"/>
              <a:t>Though counter-intuitive there is  good evidence going back many years that decisions can be made about very complex problems with a minimum amount of information often better than when there is an abundance of information. </a:t>
            </a:r>
          </a:p>
          <a:p>
            <a:r>
              <a:rPr lang="en-US" dirty="0" smtClean="0"/>
              <a:t>On the other hand a simple decision may need as much information as can be obtained. </a:t>
            </a:r>
            <a:endParaRPr lang="en-US" dirty="0"/>
          </a:p>
        </p:txBody>
      </p:sp>
      <p:sp>
        <p:nvSpPr>
          <p:cNvPr id="4" name="TextBox 3"/>
          <p:cNvSpPr txBox="1"/>
          <p:nvPr/>
        </p:nvSpPr>
        <p:spPr>
          <a:xfrm>
            <a:off x="304800" y="5715000"/>
            <a:ext cx="8458200" cy="923330"/>
          </a:xfrm>
          <a:prstGeom prst="rect">
            <a:avLst/>
          </a:prstGeom>
          <a:noFill/>
        </p:spPr>
        <p:txBody>
          <a:bodyPr wrap="square" rtlCol="0">
            <a:spAutoFit/>
          </a:bodyPr>
          <a:lstStyle/>
          <a:p>
            <a:r>
              <a:rPr lang="en-US" sz="1200" dirty="0" smtClean="0"/>
              <a:t>Klein, G. The Power of Intuition, in Sources of Power. MIT Press, Cambridge. 1998</a:t>
            </a:r>
          </a:p>
          <a:p>
            <a:r>
              <a:rPr lang="en-US" sz="1200" dirty="0" smtClean="0"/>
              <a:t>Oskamp, S. Overconfidence in Case Study Judgments. J Cons Psychol 39:3 1965</a:t>
            </a:r>
          </a:p>
          <a:p>
            <a:r>
              <a:rPr lang="en-US" sz="1200" dirty="0" smtClean="0"/>
              <a:t>Reilly, B. et al. Triage of patients with chest pain in the emergency department. A J Medicine 112 2002</a:t>
            </a:r>
          </a:p>
          <a:p>
            <a:endParaRPr lang="en-US" dirty="0" smtClean="0"/>
          </a:p>
        </p:txBody>
      </p:sp>
      <p:sp>
        <p:nvSpPr>
          <p:cNvPr id="5" name="Slide Number Placeholder 4"/>
          <p:cNvSpPr>
            <a:spLocks noGrp="1"/>
          </p:cNvSpPr>
          <p:nvPr>
            <p:ph type="sldNum" sz="quarter" idx="12"/>
          </p:nvPr>
        </p:nvSpPr>
        <p:spPr/>
        <p:txBody>
          <a:bodyPr/>
          <a:lstStyle/>
          <a:p>
            <a:fld id="{4ED32BA3-E34B-4845-9A59-44F2EEB6FAF1}" type="slidenum">
              <a:rPr lang="en-US" smtClean="0"/>
              <a:pPr/>
              <a:t>20</a:t>
            </a:fld>
            <a:endParaRPr lang="en-US" dirty="0"/>
          </a:p>
        </p:txBody>
      </p:sp>
      <p:sp>
        <p:nvSpPr>
          <p:cNvPr id="6" name="TextBox 5"/>
          <p:cNvSpPr txBox="1"/>
          <p:nvPr/>
        </p:nvSpPr>
        <p:spPr>
          <a:xfrm>
            <a:off x="228600" y="381000"/>
            <a:ext cx="2438400" cy="369332"/>
          </a:xfrm>
          <a:prstGeom prst="rect">
            <a:avLst/>
          </a:prstGeom>
          <a:noFill/>
        </p:spPr>
        <p:txBody>
          <a:bodyPr wrap="square" rtlCol="0">
            <a:spAutoFit/>
          </a:bodyPr>
          <a:lstStyle/>
          <a:p>
            <a:r>
              <a:rPr lang="en-US" dirty="0" smtClean="0"/>
              <a:t>Pattern Recognition</a:t>
            </a:r>
            <a:endParaRPr lang="en-US" dirty="0"/>
          </a:p>
        </p:txBody>
      </p:sp>
      <p:sp>
        <p:nvSpPr>
          <p:cNvPr id="7" name="Date Placeholder 6"/>
          <p:cNvSpPr>
            <a:spLocks noGrp="1"/>
          </p:cNvSpPr>
          <p:nvPr>
            <p:ph type="dt" sz="half" idx="10"/>
          </p:nvPr>
        </p:nvSpPr>
        <p:spPr/>
        <p:txBody>
          <a:bodyPr/>
          <a:lstStyle/>
          <a:p>
            <a:pPr>
              <a:defRPr/>
            </a:pPr>
            <a:fld id="{D3C01950-6A34-4455-B4EA-42B64E649591}" type="datetime1">
              <a:rPr lang="en-US" smtClean="0"/>
              <a:t>11/14/2019</a:t>
            </a:fld>
            <a:endParaRPr lang="en-US"/>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772400" y="63246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34"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21</a:t>
            </a:fld>
            <a:endParaRPr lang="en-US"/>
          </a:p>
        </p:txBody>
      </p:sp>
      <p:sp>
        <p:nvSpPr>
          <p:cNvPr id="4" name="TextBox 3"/>
          <p:cNvSpPr txBox="1"/>
          <p:nvPr/>
        </p:nvSpPr>
        <p:spPr>
          <a:xfrm>
            <a:off x="2590800" y="685800"/>
            <a:ext cx="6172200" cy="276999"/>
          </a:xfrm>
          <a:prstGeom prst="rect">
            <a:avLst/>
          </a:prstGeom>
          <a:noFill/>
        </p:spPr>
        <p:txBody>
          <a:bodyPr wrap="square" rtlCol="0">
            <a:spAutoFit/>
          </a:bodyPr>
          <a:lstStyle/>
          <a:p>
            <a:r>
              <a:rPr lang="en-US" sz="1200" dirty="0" smtClean="0"/>
              <a:t>Over-confidence in Case Study </a:t>
            </a:r>
            <a:r>
              <a:rPr lang="en-US" sz="1200" dirty="0" err="1" smtClean="0"/>
              <a:t>Judgements</a:t>
            </a:r>
            <a:r>
              <a:rPr lang="en-US" sz="1200" dirty="0" smtClean="0"/>
              <a:t>. </a:t>
            </a:r>
            <a:r>
              <a:rPr lang="en-US" sz="1200" dirty="0" err="1" smtClean="0"/>
              <a:t>Oskamp</a:t>
            </a:r>
            <a:r>
              <a:rPr lang="en-US" sz="1200" dirty="0" smtClean="0"/>
              <a:t>, S. J Consult </a:t>
            </a:r>
            <a:r>
              <a:rPr lang="en-US" sz="1200" dirty="0" err="1" smtClean="0"/>
              <a:t>Psychol</a:t>
            </a:r>
            <a:r>
              <a:rPr lang="en-US" sz="1200" dirty="0" smtClean="0"/>
              <a:t> 29:3 1965 </a:t>
            </a:r>
            <a:endParaRPr lang="en-US" sz="1200" dirty="0"/>
          </a:p>
        </p:txBody>
      </p:sp>
      <p:graphicFrame>
        <p:nvGraphicFramePr>
          <p:cNvPr id="190468" name="Object 4"/>
          <p:cNvGraphicFramePr>
            <a:graphicFrameLocks noChangeAspect="1"/>
          </p:cNvGraphicFramePr>
          <p:nvPr/>
        </p:nvGraphicFramePr>
        <p:xfrm>
          <a:off x="609600" y="592138"/>
          <a:ext cx="7596255" cy="6265862"/>
        </p:xfrm>
        <a:graphic>
          <a:graphicData uri="http://schemas.openxmlformats.org/presentationml/2006/ole">
            <p:oleObj spid="_x0000_s35842" name="WizFlow Flowchart" r:id="rId5" imgW="8058240" imgH="6647400" progId="">
              <p:embed/>
            </p:oleObj>
          </a:graphicData>
        </a:graphic>
      </p:graphicFrame>
      <p:sp>
        <p:nvSpPr>
          <p:cNvPr id="5" name="TextBox 4"/>
          <p:cNvSpPr txBox="1"/>
          <p:nvPr/>
        </p:nvSpPr>
        <p:spPr>
          <a:xfrm>
            <a:off x="228600" y="381000"/>
            <a:ext cx="2438400" cy="369332"/>
          </a:xfrm>
          <a:prstGeom prst="rect">
            <a:avLst/>
          </a:prstGeom>
          <a:noFill/>
        </p:spPr>
        <p:txBody>
          <a:bodyPr wrap="square" rtlCol="0">
            <a:spAutoFit/>
          </a:bodyPr>
          <a:lstStyle/>
          <a:p>
            <a:r>
              <a:rPr lang="en-US" dirty="0" smtClean="0"/>
              <a:t>Pattern Recognition</a:t>
            </a:r>
            <a:endParaRPr lang="en-US" dirty="0"/>
          </a:p>
        </p:txBody>
      </p:sp>
      <p:sp>
        <p:nvSpPr>
          <p:cNvPr id="6" name="Date Placeholder 5"/>
          <p:cNvSpPr>
            <a:spLocks noGrp="1"/>
          </p:cNvSpPr>
          <p:nvPr>
            <p:ph type="dt" sz="half" idx="10"/>
          </p:nvPr>
        </p:nvSpPr>
        <p:spPr/>
        <p:txBody>
          <a:bodyPr/>
          <a:lstStyle/>
          <a:p>
            <a:pPr>
              <a:defRPr/>
            </a:pPr>
            <a:fld id="{15CC8901-FF85-4541-834F-F06ADDED3222}" type="datetime1">
              <a:rPr lang="en-US" smtClean="0"/>
              <a:t>11/14/2019</a:t>
            </a:fld>
            <a:endParaRPr lang="en-US"/>
          </a:p>
        </p:txBody>
      </p:sp>
      <p:pic>
        <p:nvPicPr>
          <p:cNvPr id="7" name="Recorded Sound">
            <a:hlinkClick r:id="" action="ppaction://media"/>
          </p:cNvPr>
          <p:cNvPicPr>
            <a:picLocks noRot="1" noChangeAspect="1"/>
          </p:cNvPicPr>
          <p:nvPr>
            <a:wavAudioFile r:embed="rId2" name="Recorded Sound"/>
          </p:nvPr>
        </p:nvPicPr>
        <p:blipFill>
          <a:blip r:embed="rId6" cstate="print"/>
          <a:stretch>
            <a:fillRect/>
          </a:stretch>
        </p:blipFill>
        <p:spPr>
          <a:xfrm>
            <a:off x="6705600" y="65532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2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Strengths and Biases and Weakness of Pattern Recognition</a:t>
            </a:r>
            <a:endParaRPr lang="en-US" dirty="0"/>
          </a:p>
        </p:txBody>
      </p:sp>
      <p:sp>
        <p:nvSpPr>
          <p:cNvPr id="3" name="Content Placeholder 2"/>
          <p:cNvSpPr>
            <a:spLocks noGrp="1"/>
          </p:cNvSpPr>
          <p:nvPr>
            <p:ph idx="1"/>
          </p:nvPr>
        </p:nvSpPr>
        <p:spPr>
          <a:xfrm>
            <a:off x="457200" y="1981200"/>
            <a:ext cx="8229600" cy="4191000"/>
          </a:xfrm>
        </p:spPr>
        <p:txBody>
          <a:bodyPr>
            <a:normAutofit/>
          </a:bodyPr>
          <a:lstStyle/>
          <a:p>
            <a:r>
              <a:rPr lang="en-US" dirty="0" smtClean="0"/>
              <a:t>It is fast and generally very accurate</a:t>
            </a:r>
          </a:p>
          <a:p>
            <a:r>
              <a:rPr lang="en-US" dirty="0" smtClean="0"/>
              <a:t>The main bias here is diagnostic and information anchoring; that is if heavily invested in the diagnosis the therapist may not change it when necessary. </a:t>
            </a:r>
          </a:p>
          <a:p>
            <a:r>
              <a:rPr lang="en-US" dirty="0" smtClean="0"/>
              <a:t>De-biasing takes the form of actively trying to disprove the diagnosis so ask and do other than confirmatory questions and tests</a:t>
            </a:r>
          </a:p>
          <a:p>
            <a:pPr>
              <a:buNone/>
            </a:pPr>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22</a:t>
            </a:fld>
            <a:endParaRPr lang="en-US" dirty="0"/>
          </a:p>
        </p:txBody>
      </p:sp>
      <p:sp>
        <p:nvSpPr>
          <p:cNvPr id="5" name="TextBox 4"/>
          <p:cNvSpPr txBox="1"/>
          <p:nvPr/>
        </p:nvSpPr>
        <p:spPr>
          <a:xfrm>
            <a:off x="3352800" y="6248400"/>
            <a:ext cx="2438400" cy="369332"/>
          </a:xfrm>
          <a:prstGeom prst="rect">
            <a:avLst/>
          </a:prstGeom>
          <a:noFill/>
        </p:spPr>
        <p:txBody>
          <a:bodyPr wrap="square" rtlCol="0">
            <a:spAutoFit/>
          </a:bodyPr>
          <a:lstStyle/>
          <a:p>
            <a:r>
              <a:rPr lang="en-US" dirty="0" smtClean="0"/>
              <a:t>Pattern Recognition</a:t>
            </a:r>
            <a:endParaRPr lang="en-US" dirty="0"/>
          </a:p>
        </p:txBody>
      </p:sp>
      <p:sp>
        <p:nvSpPr>
          <p:cNvPr id="6" name="Date Placeholder 5"/>
          <p:cNvSpPr>
            <a:spLocks noGrp="1"/>
          </p:cNvSpPr>
          <p:nvPr>
            <p:ph type="dt" sz="half" idx="10"/>
          </p:nvPr>
        </p:nvSpPr>
        <p:spPr/>
        <p:txBody>
          <a:bodyPr/>
          <a:lstStyle/>
          <a:p>
            <a:pPr>
              <a:defRPr/>
            </a:pPr>
            <a:fld id="{85A4FA0B-EA40-4582-BBCB-9129649B27A0}"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848600" y="61722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2671" fill="hold"/>
                                        <p:tgtEl>
                                          <p:spTgt spid="7"/>
                                        </p:tgtEl>
                                      </p:cBhvr>
                                    </p:cmd>
                                  </p:childTnLst>
                                </p:cTn>
                              </p:par>
                            </p:childTnLst>
                          </p:cTn>
                        </p:par>
                      </p:childTnLst>
                    </p:cTn>
                  </p:par>
                </p:childTnLst>
              </p:cTn>
              <p:nextCondLst>
                <p:cond evt="onClick" delay="0">
                  <p:tgtEl>
                    <p:spTgt spid="7"/>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609600"/>
            <a:ext cx="5334000" cy="5867400"/>
          </a:xfrm>
        </p:spPr>
        <p:txBody>
          <a:bodyPr>
            <a:normAutofit lnSpcReduction="10000"/>
          </a:bodyPr>
          <a:lstStyle/>
          <a:p>
            <a:r>
              <a:rPr lang="en-US" dirty="0" smtClean="0"/>
              <a:t>Developing trust in your ability to thin slice may be problematic, that is trust in a minimum of information rather than a maximum</a:t>
            </a:r>
          </a:p>
          <a:p>
            <a:r>
              <a:rPr lang="en-US" dirty="0" smtClean="0"/>
              <a:t>Probably the biggest problem with this method of clinical reasoning is that it does not seem teachable, rather the clinician has to allow it to develop over time and not be afraid to trust it</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23</a:t>
            </a:fld>
            <a:endParaRPr lang="en-US"/>
          </a:p>
        </p:txBody>
      </p:sp>
      <p:pic>
        <p:nvPicPr>
          <p:cNvPr id="57346" name="Picture 2" descr="http://thumbs.dreamstime.com/thumbimg_214/1196630255483F7t.jpg">
            <a:hlinkClick r:id="rId4"/>
          </p:cNvPr>
          <p:cNvPicPr>
            <a:picLocks noChangeAspect="1" noChangeArrowheads="1"/>
          </p:cNvPicPr>
          <p:nvPr/>
        </p:nvPicPr>
        <p:blipFill>
          <a:blip r:embed="rId5" cstate="print"/>
          <a:srcRect/>
          <a:stretch>
            <a:fillRect/>
          </a:stretch>
        </p:blipFill>
        <p:spPr bwMode="auto">
          <a:xfrm>
            <a:off x="304800" y="838200"/>
            <a:ext cx="3276600" cy="5342194"/>
          </a:xfrm>
          <a:prstGeom prst="rect">
            <a:avLst/>
          </a:prstGeom>
          <a:noFill/>
        </p:spPr>
      </p:pic>
      <p:sp>
        <p:nvSpPr>
          <p:cNvPr id="5" name="Date Placeholder 4"/>
          <p:cNvSpPr>
            <a:spLocks noGrp="1"/>
          </p:cNvSpPr>
          <p:nvPr>
            <p:ph type="dt" sz="half" idx="10"/>
          </p:nvPr>
        </p:nvSpPr>
        <p:spPr/>
        <p:txBody>
          <a:bodyPr/>
          <a:lstStyle/>
          <a:p>
            <a:pPr>
              <a:defRPr/>
            </a:pPr>
            <a:fld id="{7A4F5159-6C99-468A-B2BD-6CD8EBB49DC0}" type="datetime1">
              <a:rPr lang="en-US" smtClean="0"/>
              <a:t>11/14/2019</a:t>
            </a:fld>
            <a:endParaRPr lang="en-US"/>
          </a:p>
        </p:txBody>
      </p:sp>
      <p:pic>
        <p:nvPicPr>
          <p:cNvPr id="6" name="Recorded Sound">
            <a:hlinkClick r:id="" action="ppaction://media"/>
          </p:cNvPr>
          <p:cNvPicPr>
            <a:picLocks noRot="1" noChangeAspect="1"/>
          </p:cNvPicPr>
          <p:nvPr>
            <a:wavAudioFile r:embed="rId1" name="Recorded Sound"/>
          </p:nvPr>
        </p:nvPicPr>
        <p:blipFill>
          <a:blip r:embed="rId6" cstate="print"/>
          <a:stretch>
            <a:fillRect/>
          </a:stretch>
        </p:blipFill>
        <p:spPr>
          <a:xfrm>
            <a:off x="7467600" y="62484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629" fill="hold"/>
                                        <p:tgtEl>
                                          <p:spTgt spid="6"/>
                                        </p:tgtEl>
                                      </p:cBhvr>
                                    </p:cmd>
                                  </p:childTnLst>
                                </p:cTn>
                              </p:par>
                            </p:childTnLst>
                          </p:cTn>
                        </p:par>
                      </p:childTnLst>
                    </p:cTn>
                  </p:par>
                </p:childTnLst>
              </p:cTn>
              <p:nextCondLst>
                <p:cond evt="onClick" delay="0">
                  <p:tgtEl>
                    <p:spTgt spid="6"/>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Jim Meadows\Local Settings\Temporary Internet Files\Content.IE5\ANP8LGTT\MMAG00595_0000[1].gif"/>
          <p:cNvPicPr>
            <a:picLocks noChangeAspect="1" noChangeArrowheads="1" noCrop="1"/>
          </p:cNvPicPr>
          <p:nvPr/>
        </p:nvPicPr>
        <p:blipFill>
          <a:blip r:embed="rId4" cstate="print"/>
          <a:srcRect/>
          <a:stretch>
            <a:fillRect/>
          </a:stretch>
        </p:blipFill>
        <p:spPr bwMode="auto">
          <a:xfrm>
            <a:off x="7315200" y="304800"/>
            <a:ext cx="1828800" cy="1901228"/>
          </a:xfrm>
          <a:prstGeom prst="rect">
            <a:avLst/>
          </a:prstGeom>
          <a:noFill/>
        </p:spPr>
      </p:pic>
      <p:sp>
        <p:nvSpPr>
          <p:cNvPr id="2" name="Title 1"/>
          <p:cNvSpPr>
            <a:spLocks noGrp="1"/>
          </p:cNvSpPr>
          <p:nvPr>
            <p:ph type="title"/>
          </p:nvPr>
        </p:nvSpPr>
        <p:spPr/>
        <p:txBody>
          <a:bodyPr>
            <a:normAutofit fontScale="90000"/>
          </a:bodyPr>
          <a:lstStyle/>
          <a:p>
            <a:r>
              <a:rPr lang="en-US" dirty="0" smtClean="0"/>
              <a:t>Hypothetic-deduction:</a:t>
            </a:r>
            <a:br>
              <a:rPr lang="en-US" dirty="0" smtClean="0"/>
            </a:br>
            <a:r>
              <a:rPr lang="en-US" dirty="0"/>
              <a:t>t</a:t>
            </a:r>
            <a:r>
              <a:rPr lang="en-US" dirty="0" smtClean="0"/>
              <a:t>he </a:t>
            </a:r>
            <a:r>
              <a:rPr lang="en-US" dirty="0"/>
              <a:t>U</a:t>
            </a:r>
            <a:r>
              <a:rPr lang="en-US" dirty="0" smtClean="0"/>
              <a:t>ltimate Heuristic</a:t>
            </a:r>
            <a:br>
              <a:rPr lang="en-US" dirty="0" smtClean="0"/>
            </a:br>
            <a:endParaRPr lang="en-US" dirty="0"/>
          </a:p>
        </p:txBody>
      </p:sp>
      <p:sp>
        <p:nvSpPr>
          <p:cNvPr id="3" name="Content Placeholder 2"/>
          <p:cNvSpPr>
            <a:spLocks noGrp="1"/>
          </p:cNvSpPr>
          <p:nvPr>
            <p:ph idx="1"/>
          </p:nvPr>
        </p:nvSpPr>
        <p:spPr>
          <a:xfrm>
            <a:off x="609600" y="2286000"/>
            <a:ext cx="8229600" cy="3581400"/>
          </a:xfrm>
        </p:spPr>
        <p:txBody>
          <a:bodyPr>
            <a:normAutofit/>
          </a:bodyPr>
          <a:lstStyle/>
          <a:p>
            <a:r>
              <a:rPr lang="en-US" dirty="0" smtClean="0"/>
              <a:t>This is the most widely used method  of clinical reasoning by the non-expert</a:t>
            </a:r>
          </a:p>
          <a:p>
            <a:r>
              <a:rPr lang="en-US" dirty="0" smtClean="0"/>
              <a:t>It is the generation of a hypothesis from minimal information which is then tested </a:t>
            </a:r>
          </a:p>
          <a:p>
            <a:r>
              <a:rPr lang="en-US" dirty="0" smtClean="0"/>
              <a:t>It is used from the first glimpse of the patient to the final test</a:t>
            </a:r>
          </a:p>
          <a:p>
            <a:endParaRPr lang="en-US" dirty="0"/>
          </a:p>
        </p:txBody>
      </p:sp>
      <p:sp>
        <p:nvSpPr>
          <p:cNvPr id="5" name="Slide Number Placeholder 4"/>
          <p:cNvSpPr>
            <a:spLocks noGrp="1"/>
          </p:cNvSpPr>
          <p:nvPr>
            <p:ph type="sldNum" sz="quarter" idx="12"/>
          </p:nvPr>
        </p:nvSpPr>
        <p:spPr/>
        <p:txBody>
          <a:bodyPr/>
          <a:lstStyle/>
          <a:p>
            <a:fld id="{4ED32BA3-E34B-4845-9A59-44F2EEB6FAF1}" type="slidenum">
              <a:rPr lang="en-US" smtClean="0"/>
              <a:pPr/>
              <a:t>24</a:t>
            </a:fld>
            <a:endParaRPr lang="en-US" dirty="0"/>
          </a:p>
        </p:txBody>
      </p:sp>
      <p:sp>
        <p:nvSpPr>
          <p:cNvPr id="6" name="Date Placeholder 5"/>
          <p:cNvSpPr>
            <a:spLocks noGrp="1"/>
          </p:cNvSpPr>
          <p:nvPr>
            <p:ph type="dt" sz="half" idx="10"/>
          </p:nvPr>
        </p:nvSpPr>
        <p:spPr/>
        <p:txBody>
          <a:bodyPr/>
          <a:lstStyle/>
          <a:p>
            <a:pPr>
              <a:defRPr/>
            </a:pPr>
            <a:fld id="{69616097-DCC2-445E-9034-38686D467E9F}" type="datetime1">
              <a:rPr lang="en-US" smtClean="0"/>
              <a:t>11/14/2019</a:t>
            </a:fld>
            <a:endParaRPr lang="en-US"/>
          </a:p>
        </p:txBody>
      </p:sp>
      <p:sp>
        <p:nvSpPr>
          <p:cNvPr id="7" name="TextBox 6"/>
          <p:cNvSpPr txBox="1"/>
          <p:nvPr/>
        </p:nvSpPr>
        <p:spPr>
          <a:xfrm>
            <a:off x="1905000" y="5943600"/>
            <a:ext cx="4953000" cy="307777"/>
          </a:xfrm>
          <a:prstGeom prst="rect">
            <a:avLst/>
          </a:prstGeom>
          <a:noFill/>
        </p:spPr>
        <p:txBody>
          <a:bodyPr wrap="square" rtlCol="0">
            <a:spAutoFit/>
          </a:bodyPr>
          <a:lstStyle/>
          <a:p>
            <a:r>
              <a:rPr lang="en-US" sz="1400" dirty="0" smtClean="0">
                <a:hlinkClick r:id="rId5"/>
              </a:rPr>
              <a:t>https://en.wikipedia.org/wiki/Hypothetico-deductive_model</a:t>
            </a:r>
            <a:endParaRPr lang="en-US" sz="1400" dirty="0"/>
          </a:p>
        </p:txBody>
      </p:sp>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7543800" y="63246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386" fill="hold"/>
                                        <p:tgtEl>
                                          <p:spTgt spid="8"/>
                                        </p:tgtEl>
                                      </p:cBhvr>
                                    </p:cmd>
                                  </p:childTnLst>
                                </p:cTn>
                              </p:par>
                            </p:childTnLst>
                          </p:cTn>
                        </p:par>
                      </p:childTnLst>
                    </p:cTn>
                  </p:par>
                </p:childTnLst>
              </p:cTn>
              <p:nextCondLst>
                <p:cond evt="onClick" delay="0">
                  <p:tgtEl>
                    <p:spTgt spid="8"/>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0"/>
            <a:ext cx="8229600" cy="2514600"/>
          </a:xfrm>
        </p:spPr>
        <p:txBody>
          <a:bodyPr>
            <a:normAutofit lnSpcReduction="10000"/>
          </a:bodyPr>
          <a:lstStyle/>
          <a:p>
            <a:r>
              <a:rPr lang="en-US" dirty="0" smtClean="0"/>
              <a:t>The first hypothesis (H1) is usually based on knowledge of the anatomy underlying the pain, the observation of the patient, and the statistical probability of the condition being present</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25</a:t>
            </a:fld>
            <a:endParaRPr lang="en-US"/>
          </a:p>
        </p:txBody>
      </p:sp>
      <p:sp>
        <p:nvSpPr>
          <p:cNvPr id="5" name="TextBox 4"/>
          <p:cNvSpPr txBox="1"/>
          <p:nvPr/>
        </p:nvSpPr>
        <p:spPr>
          <a:xfrm>
            <a:off x="304800" y="685800"/>
            <a:ext cx="3733800" cy="369332"/>
          </a:xfrm>
          <a:prstGeom prst="rect">
            <a:avLst/>
          </a:prstGeom>
          <a:noFill/>
        </p:spPr>
        <p:txBody>
          <a:bodyPr wrap="square" rtlCol="0">
            <a:spAutoFit/>
          </a:bodyPr>
          <a:lstStyle/>
          <a:p>
            <a:r>
              <a:rPr lang="en-US" dirty="0" smtClean="0"/>
              <a:t>Hypothetic Deduction</a:t>
            </a:r>
            <a:endParaRPr lang="en-US" dirty="0"/>
          </a:p>
        </p:txBody>
      </p:sp>
      <p:sp>
        <p:nvSpPr>
          <p:cNvPr id="6" name="Date Placeholder 5"/>
          <p:cNvSpPr>
            <a:spLocks noGrp="1"/>
          </p:cNvSpPr>
          <p:nvPr>
            <p:ph type="dt" sz="half" idx="10"/>
          </p:nvPr>
        </p:nvSpPr>
        <p:spPr/>
        <p:txBody>
          <a:bodyPr/>
          <a:lstStyle/>
          <a:p>
            <a:pPr>
              <a:defRPr/>
            </a:pPr>
            <a:fld id="{FECB1006-502C-4CFB-A9B5-0E7279CD301E}"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7724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2895600"/>
          </a:xfrm>
        </p:spPr>
        <p:txBody>
          <a:bodyPr/>
          <a:lstStyle/>
          <a:p>
            <a:r>
              <a:rPr lang="en-US" dirty="0" smtClean="0"/>
              <a:t>H1 is tested with a question focused on the hypothesis</a:t>
            </a:r>
          </a:p>
          <a:p>
            <a:r>
              <a:rPr lang="en-US" dirty="0" smtClean="0"/>
              <a:t>The hypothesis fails when a key question or group of questions weakens it sufficiently but at the same time generates H2</a:t>
            </a:r>
            <a:endParaRPr lang="en-US" dirty="0"/>
          </a:p>
          <a:p>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26</a:t>
            </a:fld>
            <a:endParaRPr lang="en-US" dirty="0"/>
          </a:p>
        </p:txBody>
      </p:sp>
      <p:sp>
        <p:nvSpPr>
          <p:cNvPr id="5" name="TextBox 4"/>
          <p:cNvSpPr txBox="1"/>
          <p:nvPr/>
        </p:nvSpPr>
        <p:spPr>
          <a:xfrm>
            <a:off x="304800" y="685800"/>
            <a:ext cx="3733800" cy="369332"/>
          </a:xfrm>
          <a:prstGeom prst="rect">
            <a:avLst/>
          </a:prstGeom>
          <a:noFill/>
        </p:spPr>
        <p:txBody>
          <a:bodyPr wrap="square" rtlCol="0">
            <a:spAutoFit/>
          </a:bodyPr>
          <a:lstStyle/>
          <a:p>
            <a:r>
              <a:rPr lang="en-US" dirty="0" smtClean="0"/>
              <a:t>Hypothetic Deduction</a:t>
            </a:r>
            <a:endParaRPr lang="en-US" dirty="0"/>
          </a:p>
        </p:txBody>
      </p:sp>
      <p:sp>
        <p:nvSpPr>
          <p:cNvPr id="6" name="Date Placeholder 5"/>
          <p:cNvSpPr>
            <a:spLocks noGrp="1"/>
          </p:cNvSpPr>
          <p:nvPr>
            <p:ph type="dt" sz="half" idx="10"/>
          </p:nvPr>
        </p:nvSpPr>
        <p:spPr/>
        <p:txBody>
          <a:bodyPr/>
          <a:lstStyle/>
          <a:p>
            <a:pPr>
              <a:defRPr/>
            </a:pPr>
            <a:fld id="{9FC2E0F7-A90C-4F13-BEB1-B7D41FD90CB9}"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543800" y="62484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525963"/>
          </a:xfrm>
        </p:spPr>
        <p:txBody>
          <a:bodyPr>
            <a:normAutofit lnSpcReduction="10000"/>
          </a:bodyPr>
          <a:lstStyle/>
          <a:p>
            <a:r>
              <a:rPr lang="en-US" dirty="0" smtClean="0"/>
              <a:t> By the end of the subjective examination the clinician may have changed the hypothesis a number of time but should have at least 70% confidence that the hypothesis will turn out to be the correct diagnosis</a:t>
            </a:r>
          </a:p>
          <a:p>
            <a:r>
              <a:rPr lang="en-US" dirty="0" smtClean="0"/>
              <a:t>The objective examination is therefore primarily undertaken to convert the hypothesis into the diagnosis by “proving” it and make it more precise</a:t>
            </a:r>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27</a:t>
            </a:fld>
            <a:endParaRPr lang="en-US" dirty="0"/>
          </a:p>
        </p:txBody>
      </p:sp>
      <p:sp>
        <p:nvSpPr>
          <p:cNvPr id="5" name="TextBox 4"/>
          <p:cNvSpPr txBox="1"/>
          <p:nvPr/>
        </p:nvSpPr>
        <p:spPr>
          <a:xfrm>
            <a:off x="304800" y="685800"/>
            <a:ext cx="3733800" cy="369332"/>
          </a:xfrm>
          <a:prstGeom prst="rect">
            <a:avLst/>
          </a:prstGeom>
          <a:noFill/>
        </p:spPr>
        <p:txBody>
          <a:bodyPr wrap="square" rtlCol="0">
            <a:spAutoFit/>
          </a:bodyPr>
          <a:lstStyle/>
          <a:p>
            <a:r>
              <a:rPr lang="en-US" dirty="0" smtClean="0"/>
              <a:t>Hypothetic Deduction</a:t>
            </a:r>
            <a:endParaRPr lang="en-US" dirty="0"/>
          </a:p>
        </p:txBody>
      </p:sp>
      <p:sp>
        <p:nvSpPr>
          <p:cNvPr id="6" name="Date Placeholder 5"/>
          <p:cNvSpPr>
            <a:spLocks noGrp="1"/>
          </p:cNvSpPr>
          <p:nvPr>
            <p:ph type="dt" sz="half" idx="10"/>
          </p:nvPr>
        </p:nvSpPr>
        <p:spPr/>
        <p:txBody>
          <a:bodyPr/>
          <a:lstStyle/>
          <a:p>
            <a:pPr>
              <a:defRPr/>
            </a:pPr>
            <a:fld id="{895EFC57-6637-4D33-862B-EC5C98BD38AE}"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4676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6749" fill="hold"/>
                                        <p:tgtEl>
                                          <p:spTgt spid="7"/>
                                        </p:tgtEl>
                                      </p:cBhvr>
                                    </p:cmd>
                                  </p:childTnLst>
                                </p:cTn>
                              </p:par>
                            </p:childTnLst>
                          </p:cTn>
                        </p:par>
                      </p:childTnLst>
                    </p:cTn>
                  </p:par>
                </p:childTnLst>
              </p:cTn>
              <p:nextCondLst>
                <p:cond evt="onClick" delay="0">
                  <p:tgtEl>
                    <p:spTgt spid="7"/>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lstStyle/>
          <a:p>
            <a:r>
              <a:rPr lang="en-US" dirty="0" smtClean="0"/>
              <a:t>Strengths and Weaknesses</a:t>
            </a:r>
            <a:endParaRPr lang="en-US" dirty="0"/>
          </a:p>
        </p:txBody>
      </p:sp>
      <p:sp>
        <p:nvSpPr>
          <p:cNvPr id="3" name="Content Placeholder 2"/>
          <p:cNvSpPr>
            <a:spLocks noGrp="1"/>
          </p:cNvSpPr>
          <p:nvPr>
            <p:ph idx="1"/>
          </p:nvPr>
        </p:nvSpPr>
        <p:spPr>
          <a:xfrm>
            <a:off x="381000" y="2971800"/>
            <a:ext cx="8229600" cy="3352800"/>
          </a:xfrm>
        </p:spPr>
        <p:txBody>
          <a:bodyPr>
            <a:normAutofit fontScale="92500" lnSpcReduction="10000"/>
          </a:bodyPr>
          <a:lstStyle/>
          <a:p>
            <a:r>
              <a:rPr lang="en-US" dirty="0" smtClean="0"/>
              <a:t>It is scientific in the very real sense of the word and constantly has an end point in view, proving (or disproving </a:t>
            </a:r>
            <a:r>
              <a:rPr lang="en-US" dirty="0" err="1" smtClean="0"/>
              <a:t>Hn</a:t>
            </a:r>
            <a:r>
              <a:rPr lang="en-US" dirty="0" smtClean="0"/>
              <a:t>)</a:t>
            </a:r>
          </a:p>
          <a:p>
            <a:r>
              <a:rPr lang="en-US" dirty="0" smtClean="0"/>
              <a:t>The clinician should be kept focused by the hypothesis</a:t>
            </a:r>
          </a:p>
          <a:p>
            <a:r>
              <a:rPr lang="en-US" dirty="0" smtClean="0"/>
              <a:t>The real weakness is the inability of most therapists to stay focused on the hypothesis</a:t>
            </a:r>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28</a:t>
            </a:fld>
            <a:endParaRPr lang="en-US" dirty="0"/>
          </a:p>
        </p:txBody>
      </p:sp>
      <p:sp>
        <p:nvSpPr>
          <p:cNvPr id="5" name="TextBox 4"/>
          <p:cNvSpPr txBox="1"/>
          <p:nvPr/>
        </p:nvSpPr>
        <p:spPr>
          <a:xfrm>
            <a:off x="304800" y="685800"/>
            <a:ext cx="3733800" cy="369332"/>
          </a:xfrm>
          <a:prstGeom prst="rect">
            <a:avLst/>
          </a:prstGeom>
          <a:noFill/>
        </p:spPr>
        <p:txBody>
          <a:bodyPr wrap="square" rtlCol="0">
            <a:spAutoFit/>
          </a:bodyPr>
          <a:lstStyle/>
          <a:p>
            <a:r>
              <a:rPr lang="en-US" dirty="0" smtClean="0"/>
              <a:t>Hypothetic Deduction</a:t>
            </a:r>
            <a:endParaRPr lang="en-US" dirty="0"/>
          </a:p>
        </p:txBody>
      </p:sp>
      <p:sp>
        <p:nvSpPr>
          <p:cNvPr id="6" name="Date Placeholder 5"/>
          <p:cNvSpPr>
            <a:spLocks noGrp="1"/>
          </p:cNvSpPr>
          <p:nvPr>
            <p:ph type="dt" sz="half" idx="10"/>
          </p:nvPr>
        </p:nvSpPr>
        <p:spPr/>
        <p:txBody>
          <a:bodyPr/>
          <a:lstStyle/>
          <a:p>
            <a:pPr>
              <a:defRPr/>
            </a:pPr>
            <a:fld id="{5C0C7BC3-3146-45DF-96FE-639055F1FFD1}"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4676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953000"/>
          </a:xfrm>
        </p:spPr>
        <p:txBody>
          <a:bodyPr>
            <a:normAutofit/>
          </a:bodyPr>
          <a:lstStyle/>
          <a:p>
            <a:r>
              <a:rPr lang="en-US" dirty="0" smtClean="0"/>
              <a:t>The therapist is often reluctant to take the first step by forming H1 until all information has been collected</a:t>
            </a:r>
          </a:p>
          <a:p>
            <a:r>
              <a:rPr lang="en-US" dirty="0" smtClean="0"/>
              <a:t>The probability of diagnostic and information anchoring, base rate neglect or regression to the familiar bias are distinct.  Therefore active steps must be taken to reduce bias.</a:t>
            </a:r>
            <a:endParaRPr lang="en-US" dirty="0"/>
          </a:p>
        </p:txBody>
      </p:sp>
      <p:sp>
        <p:nvSpPr>
          <p:cNvPr id="5" name="Slide Number Placeholder 4"/>
          <p:cNvSpPr>
            <a:spLocks noGrp="1"/>
          </p:cNvSpPr>
          <p:nvPr>
            <p:ph type="sldNum" sz="quarter" idx="12"/>
          </p:nvPr>
        </p:nvSpPr>
        <p:spPr/>
        <p:txBody>
          <a:bodyPr/>
          <a:lstStyle/>
          <a:p>
            <a:fld id="{4ED32BA3-E34B-4845-9A59-44F2EEB6FAF1}" type="slidenum">
              <a:rPr lang="en-US" smtClean="0"/>
              <a:pPr/>
              <a:t>29</a:t>
            </a:fld>
            <a:endParaRPr lang="en-US" dirty="0"/>
          </a:p>
        </p:txBody>
      </p:sp>
      <p:pic>
        <p:nvPicPr>
          <p:cNvPr id="114690" name="Picture 2" descr="http://thumbs.dreamstime.com/thumbimg_355/12323368397P11vA.jpg">
            <a:hlinkClick r:id="rId4"/>
          </p:cNvPr>
          <p:cNvPicPr>
            <a:picLocks noChangeAspect="1" noChangeArrowheads="1"/>
          </p:cNvPicPr>
          <p:nvPr/>
        </p:nvPicPr>
        <p:blipFill>
          <a:blip r:embed="rId5" cstate="print"/>
          <a:srcRect l="27500"/>
          <a:stretch>
            <a:fillRect/>
          </a:stretch>
        </p:blipFill>
        <p:spPr bwMode="auto">
          <a:xfrm>
            <a:off x="6629400" y="4475655"/>
            <a:ext cx="2590800" cy="2382345"/>
          </a:xfrm>
          <a:prstGeom prst="ellipse">
            <a:avLst/>
          </a:prstGeom>
          <a:ln>
            <a:noFill/>
          </a:ln>
          <a:effectLst>
            <a:softEdge rad="112500"/>
          </a:effectLst>
        </p:spPr>
      </p:pic>
      <p:sp>
        <p:nvSpPr>
          <p:cNvPr id="6" name="TextBox 5"/>
          <p:cNvSpPr txBox="1"/>
          <p:nvPr/>
        </p:nvSpPr>
        <p:spPr>
          <a:xfrm>
            <a:off x="304800" y="685800"/>
            <a:ext cx="3733800" cy="369332"/>
          </a:xfrm>
          <a:prstGeom prst="rect">
            <a:avLst/>
          </a:prstGeom>
          <a:noFill/>
        </p:spPr>
        <p:txBody>
          <a:bodyPr wrap="square" rtlCol="0">
            <a:spAutoFit/>
          </a:bodyPr>
          <a:lstStyle/>
          <a:p>
            <a:r>
              <a:rPr lang="en-US" dirty="0" smtClean="0"/>
              <a:t>Hypothetic Deduction</a:t>
            </a:r>
            <a:endParaRPr lang="en-US" dirty="0"/>
          </a:p>
        </p:txBody>
      </p:sp>
      <p:sp>
        <p:nvSpPr>
          <p:cNvPr id="7" name="Date Placeholder 6"/>
          <p:cNvSpPr>
            <a:spLocks noGrp="1"/>
          </p:cNvSpPr>
          <p:nvPr>
            <p:ph type="dt" sz="half" idx="10"/>
          </p:nvPr>
        </p:nvSpPr>
        <p:spPr/>
        <p:txBody>
          <a:bodyPr/>
          <a:lstStyle/>
          <a:p>
            <a:pPr>
              <a:defRPr/>
            </a:pPr>
            <a:fld id="{5A64ABC6-23C6-417A-A275-BECB5E54073F}" type="datetime1">
              <a:rPr lang="en-US" smtClean="0"/>
              <a:t>11/14/2019</a:t>
            </a:fld>
            <a:endParaRPr lang="en-US"/>
          </a:p>
        </p:txBody>
      </p:sp>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6096000" y="65532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8381" fill="hold"/>
                                        <p:tgtEl>
                                          <p:spTgt spid="8"/>
                                        </p:tgtEl>
                                      </p:cBhvr>
                                    </p:cmd>
                                  </p:childTnLst>
                                </p:cTn>
                              </p:par>
                            </p:childTnLst>
                          </p:cTn>
                        </p:par>
                      </p:childTnLst>
                    </p:cTn>
                  </p:par>
                </p:childTnLst>
              </p:cTn>
              <p:nextCondLst>
                <p:cond evt="onClick" delay="0">
                  <p:tgtEl>
                    <p:spTgt spid="8"/>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2000"/>
            <a:ext cx="7543800" cy="4495800"/>
          </a:xfrm>
        </p:spPr>
        <p:txBody>
          <a:bodyPr>
            <a:normAutofit/>
          </a:bodyPr>
          <a:lstStyle/>
          <a:p>
            <a:pPr algn="ctr">
              <a:buNone/>
            </a:pPr>
            <a:r>
              <a:rPr lang="en-US" sz="4000" b="1" dirty="0" smtClean="0"/>
              <a:t>At a minimum, a</a:t>
            </a:r>
            <a:r>
              <a:rPr lang="en-US" sz="4000" b="1" dirty="0" smtClean="0"/>
              <a:t>ll therapists </a:t>
            </a:r>
          </a:p>
          <a:p>
            <a:pPr algn="ctr">
              <a:buNone/>
            </a:pPr>
            <a:r>
              <a:rPr lang="en-US" sz="4000" b="1" dirty="0" smtClean="0"/>
              <a:t>MUST</a:t>
            </a:r>
          </a:p>
          <a:p>
            <a:pPr algn="ctr">
              <a:buNone/>
            </a:pPr>
            <a:r>
              <a:rPr lang="en-US" sz="4000" b="1" dirty="0" smtClean="0"/>
              <a:t> </a:t>
            </a:r>
            <a:r>
              <a:rPr lang="en-US" sz="4000" b="1" dirty="0" smtClean="0"/>
              <a:t>be able to make an uncomplicated pathoanatomical diagnosis regardless of their level of experience</a:t>
            </a:r>
            <a:endParaRPr lang="en-US" sz="4000" b="1"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3</a:t>
            </a:fld>
            <a:endParaRPr lang="en-US"/>
          </a:p>
        </p:txBody>
      </p:sp>
      <p:sp>
        <p:nvSpPr>
          <p:cNvPr id="5" name="Date Placeholder 4"/>
          <p:cNvSpPr>
            <a:spLocks noGrp="1"/>
          </p:cNvSpPr>
          <p:nvPr>
            <p:ph type="dt" sz="half" idx="10"/>
          </p:nvPr>
        </p:nvSpPr>
        <p:spPr/>
        <p:txBody>
          <a:bodyPr/>
          <a:lstStyle/>
          <a:p>
            <a:pPr>
              <a:defRPr/>
            </a:pPr>
            <a:fld id="{D05461FA-F83F-405F-9C9D-3C3AA9918DB0}"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543800" y="6172200"/>
            <a:ext cx="304800" cy="304800"/>
          </a:xfrm>
          <a:prstGeom prst="rect">
            <a:avLst/>
          </a:prstGeom>
        </p:spPr>
      </p:pic>
      <p:sp>
        <p:nvSpPr>
          <p:cNvPr id="6" name="Footer Placeholder 5"/>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1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fontScale="90000"/>
          </a:bodyPr>
          <a:lstStyle/>
          <a:p>
            <a:r>
              <a:rPr lang="en-US" dirty="0" smtClean="0"/>
              <a:t>Illness Scripts </a:t>
            </a:r>
            <a:br>
              <a:rPr lang="en-US" dirty="0" smtClean="0"/>
            </a:br>
            <a:endParaRPr lang="en-US" dirty="0"/>
          </a:p>
        </p:txBody>
      </p:sp>
      <p:sp>
        <p:nvSpPr>
          <p:cNvPr id="3" name="Content Placeholder 2"/>
          <p:cNvSpPr>
            <a:spLocks noGrp="1"/>
          </p:cNvSpPr>
          <p:nvPr>
            <p:ph idx="1"/>
          </p:nvPr>
        </p:nvSpPr>
        <p:spPr>
          <a:xfrm>
            <a:off x="533400" y="1752600"/>
            <a:ext cx="8229600" cy="4724400"/>
          </a:xfrm>
        </p:spPr>
        <p:txBody>
          <a:bodyPr>
            <a:normAutofit/>
          </a:bodyPr>
          <a:lstStyle/>
          <a:p>
            <a:r>
              <a:rPr lang="en-US" dirty="0" smtClean="0"/>
              <a:t>The picture that the clinician has in mind of a particular condition. </a:t>
            </a:r>
          </a:p>
          <a:p>
            <a:r>
              <a:rPr lang="en-US" dirty="0" smtClean="0"/>
              <a:t>The more experienced the clinician the richer the Illness Script</a:t>
            </a:r>
          </a:p>
          <a:p>
            <a:r>
              <a:rPr lang="en-US" dirty="0" smtClean="0"/>
              <a:t>Diagnosis is made by matching the patient’s presentation with the Illness Script</a:t>
            </a:r>
          </a:p>
          <a:p>
            <a:r>
              <a:rPr lang="en-US" dirty="0" smtClean="0"/>
              <a:t>Not so much a method as an explanation of thought processing</a:t>
            </a:r>
            <a:endParaRPr lang="en-US" dirty="0"/>
          </a:p>
        </p:txBody>
      </p:sp>
      <p:pic>
        <p:nvPicPr>
          <p:cNvPr id="21506" name="Picture 2" descr="C:\Documents and Settings\Jim Meadows\Local Settings\Temporary Internet Files\Content.IE5\YHKR5ED3\MCj03102360000[1].wmf"/>
          <p:cNvPicPr>
            <a:picLocks noChangeAspect="1" noChangeArrowheads="1"/>
          </p:cNvPicPr>
          <p:nvPr/>
        </p:nvPicPr>
        <p:blipFill>
          <a:blip r:embed="rId4" cstate="print"/>
          <a:srcRect/>
          <a:stretch>
            <a:fillRect/>
          </a:stretch>
        </p:blipFill>
        <p:spPr bwMode="auto">
          <a:xfrm>
            <a:off x="7702601" y="127711"/>
            <a:ext cx="1365199" cy="1853489"/>
          </a:xfrm>
          <a:prstGeom prst="rect">
            <a:avLst/>
          </a:prstGeom>
          <a:noFill/>
        </p:spPr>
      </p:pic>
      <p:sp>
        <p:nvSpPr>
          <p:cNvPr id="5" name="Slide Number Placeholder 4"/>
          <p:cNvSpPr>
            <a:spLocks noGrp="1"/>
          </p:cNvSpPr>
          <p:nvPr>
            <p:ph type="sldNum" sz="quarter" idx="12"/>
          </p:nvPr>
        </p:nvSpPr>
        <p:spPr/>
        <p:txBody>
          <a:bodyPr/>
          <a:lstStyle/>
          <a:p>
            <a:fld id="{4ED32BA3-E34B-4845-9A59-44F2EEB6FAF1}" type="slidenum">
              <a:rPr lang="en-US" smtClean="0"/>
              <a:pPr/>
              <a:t>30</a:t>
            </a:fld>
            <a:endParaRPr lang="en-US" dirty="0"/>
          </a:p>
        </p:txBody>
      </p:sp>
      <p:sp>
        <p:nvSpPr>
          <p:cNvPr id="6" name="Date Placeholder 5"/>
          <p:cNvSpPr>
            <a:spLocks noGrp="1"/>
          </p:cNvSpPr>
          <p:nvPr>
            <p:ph type="dt" sz="half" idx="10"/>
          </p:nvPr>
        </p:nvSpPr>
        <p:spPr/>
        <p:txBody>
          <a:bodyPr/>
          <a:lstStyle/>
          <a:p>
            <a:pPr>
              <a:defRPr/>
            </a:pPr>
            <a:fld id="{705CAC8B-8EA2-4AEA-B831-8C43E88A62D3}"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73914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5147" fill="hold"/>
                                        <p:tgtEl>
                                          <p:spTgt spid="7"/>
                                        </p:tgtEl>
                                      </p:cBhvr>
                                    </p:cmd>
                                  </p:childTnLst>
                                </p:cTn>
                              </p:par>
                            </p:childTnLst>
                          </p:cTn>
                        </p:par>
                      </p:childTnLst>
                    </p:cTn>
                  </p:par>
                </p:childTnLst>
              </p:cTn>
              <p:nextCondLst>
                <p:cond evt="onClick" delay="0">
                  <p:tgtEl>
                    <p:spTgt spid="7"/>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Script Focused</a:t>
            </a:r>
            <a:br>
              <a:rPr lang="en-US" dirty="0" smtClean="0"/>
            </a:br>
            <a:r>
              <a:rPr lang="en-US" dirty="0" smtClean="0"/>
              <a:t>Hypothetic-Deduction (SF)</a:t>
            </a:r>
            <a:endParaRPr lang="en-US"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8153400" y="6172200"/>
            <a:ext cx="304800" cy="304800"/>
          </a:xfrm>
          <a:prstGeom prst="rect">
            <a:avLst/>
          </a:prstGeom>
        </p:spPr>
      </p:pic>
      <p:sp>
        <p:nvSpPr>
          <p:cNvPr id="5" name="Date Placeholder 4"/>
          <p:cNvSpPr>
            <a:spLocks noGrp="1"/>
          </p:cNvSpPr>
          <p:nvPr>
            <p:ph type="dt" sz="half" idx="10"/>
          </p:nvPr>
        </p:nvSpPr>
        <p:spPr/>
        <p:txBody>
          <a:bodyPr/>
          <a:lstStyle/>
          <a:p>
            <a:pPr>
              <a:defRPr/>
            </a:pPr>
            <a:fld id="{B86A2363-DC88-47B0-BAE0-C1DEFB10CBAB}" type="datetime1">
              <a:rPr lang="en-US" smtClean="0"/>
              <a:t>11/14/2019</a:t>
            </a:fld>
            <a:endParaRPr lang="en-US"/>
          </a:p>
        </p:txBody>
      </p:sp>
      <p:sp>
        <p:nvSpPr>
          <p:cNvPr id="6" name="Slide Number Placeholder 5"/>
          <p:cNvSpPr>
            <a:spLocks noGrp="1"/>
          </p:cNvSpPr>
          <p:nvPr>
            <p:ph type="sldNum" sz="quarter" idx="12"/>
          </p:nvPr>
        </p:nvSpPr>
        <p:spPr/>
        <p:txBody>
          <a:bodyPr/>
          <a:lstStyle/>
          <a:p>
            <a:pPr>
              <a:defRPr/>
            </a:pPr>
            <a:fld id="{C4F835C3-F3CF-4D3F-9D7E-8CBB93F2491F}" type="slidenum">
              <a:rPr lang="en-US" smtClean="0"/>
              <a:pPr>
                <a:defRPr/>
              </a:pPr>
              <a:t>31</a:t>
            </a:fld>
            <a:endParaRPr lang="en-US"/>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smtClean="0"/>
              <a:t>Is it Possible to Use Thin Slicing </a:t>
            </a:r>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32</a:t>
            </a:fld>
            <a:endParaRPr lang="en-US"/>
          </a:p>
        </p:txBody>
      </p:sp>
      <p:sp>
        <p:nvSpPr>
          <p:cNvPr id="5" name="Title 1"/>
          <p:cNvSpPr txBox="1">
            <a:spLocks/>
          </p:cNvSpPr>
          <p:nvPr/>
        </p:nvSpPr>
        <p:spPr>
          <a:xfrm>
            <a:off x="609600" y="1524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Without the Experience Necessary</a:t>
            </a:r>
            <a:r>
              <a:rPr kumimoji="0" lang="en-US" sz="4400" b="0" i="0" u="none" strike="noStrike" kern="1200" cap="none" spc="0" normalizeH="0" noProof="0" dirty="0" smtClean="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533400" y="2590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f</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or Pattern Recognition?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descr="http://thumb18.shutterstock.com.edgesuite.net/display_pic_with_logo/191140/191140,1207214979,2/stock-photo-old-wrinkled-woman-smoking-cigar-santiago-de-cuba-11073613.jpg"/>
          <p:cNvPicPr>
            <a:picLocks noChangeAspect="1" noChangeArrowheads="1"/>
          </p:cNvPicPr>
          <p:nvPr/>
        </p:nvPicPr>
        <p:blipFill>
          <a:blip r:embed="rId3" cstate="print"/>
          <a:srcRect l="16667" t="4624" r="8333" b="28331"/>
          <a:stretch>
            <a:fillRect/>
          </a:stretch>
        </p:blipFill>
        <p:spPr bwMode="auto">
          <a:xfrm>
            <a:off x="0" y="3564965"/>
            <a:ext cx="2895600" cy="3293036"/>
          </a:xfrm>
          <a:prstGeom prst="rect">
            <a:avLst/>
          </a:prstGeom>
          <a:noFill/>
        </p:spPr>
      </p:pic>
      <p:sp>
        <p:nvSpPr>
          <p:cNvPr id="10" name="Left-Right Arrow 9"/>
          <p:cNvSpPr/>
          <p:nvPr/>
        </p:nvSpPr>
        <p:spPr>
          <a:xfrm>
            <a:off x="3505200" y="5105400"/>
            <a:ext cx="1828800" cy="990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01378" name="Picture 2" descr="http://thumbs.dreamstime.com/thumbimg_8/111142901728G5RR.jpg">
            <a:hlinkClick r:id="rId4"/>
          </p:cNvPr>
          <p:cNvPicPr>
            <a:picLocks noChangeAspect="1" noChangeArrowheads="1"/>
          </p:cNvPicPr>
          <p:nvPr/>
        </p:nvPicPr>
        <p:blipFill>
          <a:blip r:embed="rId5" cstate="print"/>
          <a:srcRect r="28261"/>
          <a:stretch>
            <a:fillRect/>
          </a:stretch>
        </p:blipFill>
        <p:spPr bwMode="auto">
          <a:xfrm>
            <a:off x="5715000" y="3591787"/>
            <a:ext cx="3429000" cy="3266213"/>
          </a:xfrm>
          <a:prstGeom prst="rect">
            <a:avLst/>
          </a:prstGeom>
          <a:noFill/>
        </p:spPr>
      </p:pic>
      <p:sp>
        <p:nvSpPr>
          <p:cNvPr id="9" name="TextBox 8"/>
          <p:cNvSpPr txBox="1"/>
          <p:nvPr/>
        </p:nvSpPr>
        <p:spPr>
          <a:xfrm>
            <a:off x="609600" y="304800"/>
            <a:ext cx="2057400" cy="369332"/>
          </a:xfrm>
          <a:prstGeom prst="rect">
            <a:avLst/>
          </a:prstGeom>
          <a:noFill/>
        </p:spPr>
        <p:txBody>
          <a:bodyPr wrap="square" rtlCol="0">
            <a:spAutoFit/>
          </a:bodyPr>
          <a:lstStyle/>
          <a:p>
            <a:r>
              <a:rPr lang="en-US" dirty="0" smtClean="0"/>
              <a:t>SFHD</a:t>
            </a:r>
            <a:endParaRPr lang="en-US" dirty="0"/>
          </a:p>
        </p:txBody>
      </p:sp>
      <p:sp>
        <p:nvSpPr>
          <p:cNvPr id="11" name="Date Placeholder 10"/>
          <p:cNvSpPr>
            <a:spLocks noGrp="1"/>
          </p:cNvSpPr>
          <p:nvPr>
            <p:ph type="dt" sz="half" idx="10"/>
          </p:nvPr>
        </p:nvSpPr>
        <p:spPr/>
        <p:txBody>
          <a:bodyPr/>
          <a:lstStyle/>
          <a:p>
            <a:pPr>
              <a:defRPr/>
            </a:pPr>
            <a:fld id="{C47B76AD-D7AF-499A-8A98-C99E04A48CC3}" type="datetime1">
              <a:rPr lang="en-US" smtClean="0"/>
              <a:t>11/14/2019</a:t>
            </a:fld>
            <a:endParaRPr lang="en-US"/>
          </a:p>
        </p:txBody>
      </p:sp>
      <p:sp>
        <p:nvSpPr>
          <p:cNvPr id="12" name="Footer Placeholder 11"/>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b="1" dirty="0" smtClean="0"/>
              <a:t>It seems to me that it should be possible using the current knowledge, theories and methods involving thin slicing, Illness scripts, algorithms and hypothetic-deductive reasoning to design a combination that will result in the novice being able to mimic the expert, at least in non-complex conditions</a:t>
            </a:r>
            <a:r>
              <a:rPr lang="en-US" dirty="0" smtClean="0"/>
              <a:t>.</a:t>
            </a:r>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33</a:t>
            </a:fld>
            <a:endParaRPr lang="en-US"/>
          </a:p>
        </p:txBody>
      </p:sp>
      <p:sp>
        <p:nvSpPr>
          <p:cNvPr id="5" name="TextBox 4"/>
          <p:cNvSpPr txBox="1"/>
          <p:nvPr/>
        </p:nvSpPr>
        <p:spPr>
          <a:xfrm>
            <a:off x="609600" y="304800"/>
            <a:ext cx="2057400" cy="369332"/>
          </a:xfrm>
          <a:prstGeom prst="rect">
            <a:avLst/>
          </a:prstGeom>
          <a:noFill/>
        </p:spPr>
        <p:txBody>
          <a:bodyPr wrap="square" rtlCol="0">
            <a:spAutoFit/>
          </a:bodyPr>
          <a:lstStyle/>
          <a:p>
            <a:r>
              <a:rPr lang="en-US" dirty="0" smtClean="0"/>
              <a:t>SFHD</a:t>
            </a:r>
            <a:endParaRPr lang="en-US" dirty="0"/>
          </a:p>
        </p:txBody>
      </p:sp>
      <p:sp>
        <p:nvSpPr>
          <p:cNvPr id="6" name="Date Placeholder 5"/>
          <p:cNvSpPr>
            <a:spLocks noGrp="1"/>
          </p:cNvSpPr>
          <p:nvPr>
            <p:ph type="dt" sz="half" idx="10"/>
          </p:nvPr>
        </p:nvSpPr>
        <p:spPr/>
        <p:txBody>
          <a:bodyPr/>
          <a:lstStyle/>
          <a:p>
            <a:pPr>
              <a:defRPr/>
            </a:pPr>
            <a:fld id="{39312BC5-5975-40C1-A3BD-65858CDCFE62}" type="datetime1">
              <a:rPr lang="en-US" smtClean="0"/>
              <a:t>11/14/2019</a:t>
            </a:fld>
            <a:endParaRPr lang="en-US"/>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lstStyle/>
          <a:p>
            <a:r>
              <a:rPr lang="en-US" dirty="0" smtClean="0"/>
              <a:t>Essential Illness Scripts</a:t>
            </a:r>
            <a:endParaRPr lang="en-US" dirty="0"/>
          </a:p>
        </p:txBody>
      </p:sp>
      <p:sp>
        <p:nvSpPr>
          <p:cNvPr id="3" name="Content Placeholder 2"/>
          <p:cNvSpPr>
            <a:spLocks noGrp="1"/>
          </p:cNvSpPr>
          <p:nvPr>
            <p:ph idx="1"/>
          </p:nvPr>
        </p:nvSpPr>
        <p:spPr>
          <a:xfrm>
            <a:off x="762000" y="2514600"/>
            <a:ext cx="7620000" cy="2743200"/>
          </a:xfrm>
        </p:spPr>
        <p:txBody>
          <a:bodyPr>
            <a:normAutofit/>
          </a:bodyPr>
          <a:lstStyle/>
          <a:p>
            <a:pPr algn="ctr">
              <a:buNone/>
            </a:pPr>
            <a:r>
              <a:rPr lang="en-US" dirty="0" smtClean="0"/>
              <a:t>The EIS is the minimum number of characteristics from the Illness Script that will uniquely identify the average presentation of a condition</a:t>
            </a:r>
          </a:p>
        </p:txBody>
      </p:sp>
      <p:sp>
        <p:nvSpPr>
          <p:cNvPr id="4" name="Slide Number Placeholder 3"/>
          <p:cNvSpPr>
            <a:spLocks noGrp="1"/>
          </p:cNvSpPr>
          <p:nvPr>
            <p:ph type="sldNum" sz="quarter" idx="12"/>
          </p:nvPr>
        </p:nvSpPr>
        <p:spPr/>
        <p:txBody>
          <a:bodyPr/>
          <a:lstStyle/>
          <a:p>
            <a:fld id="{4ED32BA3-E34B-4845-9A59-44F2EEB6FAF1}" type="slidenum">
              <a:rPr lang="en-US" smtClean="0"/>
              <a:pPr/>
              <a:t>34</a:t>
            </a:fld>
            <a:endParaRPr lang="en-US" dirty="0"/>
          </a:p>
        </p:txBody>
      </p:sp>
      <p:sp>
        <p:nvSpPr>
          <p:cNvPr id="5" name="TextBox 4"/>
          <p:cNvSpPr txBox="1"/>
          <p:nvPr/>
        </p:nvSpPr>
        <p:spPr>
          <a:xfrm>
            <a:off x="609600" y="304800"/>
            <a:ext cx="2057400" cy="369332"/>
          </a:xfrm>
          <a:prstGeom prst="rect">
            <a:avLst/>
          </a:prstGeom>
          <a:noFill/>
        </p:spPr>
        <p:txBody>
          <a:bodyPr wrap="square" rtlCol="0">
            <a:spAutoFit/>
          </a:bodyPr>
          <a:lstStyle/>
          <a:p>
            <a:r>
              <a:rPr lang="en-US" dirty="0" smtClean="0"/>
              <a:t>SFHD</a:t>
            </a:r>
            <a:endParaRPr lang="en-US" dirty="0"/>
          </a:p>
        </p:txBody>
      </p:sp>
      <p:sp>
        <p:nvSpPr>
          <p:cNvPr id="6" name="Date Placeholder 5"/>
          <p:cNvSpPr>
            <a:spLocks noGrp="1"/>
          </p:cNvSpPr>
          <p:nvPr>
            <p:ph type="dt" sz="half" idx="10"/>
          </p:nvPr>
        </p:nvSpPr>
        <p:spPr/>
        <p:txBody>
          <a:bodyPr/>
          <a:lstStyle/>
          <a:p>
            <a:pPr>
              <a:defRPr/>
            </a:pPr>
            <a:fld id="{0EDB1BFB-0880-4EA3-93CD-6B9EB3450C46}"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543800" y="64008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2"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Essential Illness Script</a:t>
            </a:r>
          </a:p>
        </p:txBody>
      </p:sp>
      <p:sp>
        <p:nvSpPr>
          <p:cNvPr id="3" name="Content Placeholder 2"/>
          <p:cNvSpPr>
            <a:spLocks noGrp="1"/>
          </p:cNvSpPr>
          <p:nvPr>
            <p:ph idx="1"/>
          </p:nvPr>
        </p:nvSpPr>
        <p:spPr>
          <a:xfrm>
            <a:off x="457200" y="1524000"/>
            <a:ext cx="8229600" cy="4572000"/>
          </a:xfrm>
        </p:spPr>
        <p:txBody>
          <a:bodyPr rtlCol="0">
            <a:normAutofit fontScale="92500" lnSpcReduction="10000"/>
          </a:bodyPr>
          <a:lstStyle/>
          <a:p>
            <a:pPr fontAlgn="auto">
              <a:spcAft>
                <a:spcPts val="0"/>
              </a:spcAft>
              <a:buFont typeface="Arial" pitchFamily="34" charset="0"/>
              <a:buChar char="•"/>
              <a:defRPr/>
            </a:pPr>
            <a:r>
              <a:rPr lang="en-US" dirty="0" smtClean="0"/>
              <a:t>This is the unique cluster of signs and symptoms that identifies the average presentation of the condition</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Usually it consists of 3-5 questions and 2 or 3 tests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Usually if two of the subjective responses or one or two objective tests do not support the H then it needs to be replaced</a:t>
            </a:r>
          </a:p>
          <a:p>
            <a:pPr fontAlgn="auto">
              <a:spcAft>
                <a:spcPts val="0"/>
              </a:spcAft>
              <a:buFont typeface="Arial" pitchFamily="34" charset="0"/>
              <a:buChar char="•"/>
              <a:defRPr/>
            </a:pPr>
            <a:endParaRPr lang="en-US" dirty="0" smtClean="0"/>
          </a:p>
        </p:txBody>
      </p:sp>
      <p:sp>
        <p:nvSpPr>
          <p:cNvPr id="4" name="TextBox 3"/>
          <p:cNvSpPr txBox="1"/>
          <p:nvPr/>
        </p:nvSpPr>
        <p:spPr>
          <a:xfrm>
            <a:off x="609600" y="304800"/>
            <a:ext cx="2057400" cy="369332"/>
          </a:xfrm>
          <a:prstGeom prst="rect">
            <a:avLst/>
          </a:prstGeom>
          <a:noFill/>
        </p:spPr>
        <p:txBody>
          <a:bodyPr wrap="square" rtlCol="0">
            <a:spAutoFit/>
          </a:bodyPr>
          <a:lstStyle/>
          <a:p>
            <a:r>
              <a:rPr lang="en-US" dirty="0" smtClean="0"/>
              <a:t>EIS</a:t>
            </a:r>
            <a:endParaRPr lang="en-US" dirty="0"/>
          </a:p>
        </p:txBody>
      </p:sp>
      <p:sp>
        <p:nvSpPr>
          <p:cNvPr id="5" name="Date Placeholder 4"/>
          <p:cNvSpPr>
            <a:spLocks noGrp="1"/>
          </p:cNvSpPr>
          <p:nvPr>
            <p:ph type="dt" sz="half" idx="10"/>
          </p:nvPr>
        </p:nvSpPr>
        <p:spPr/>
        <p:txBody>
          <a:bodyPr/>
          <a:lstStyle/>
          <a:p>
            <a:pPr>
              <a:defRPr/>
            </a:pPr>
            <a:fld id="{743A3AFF-4DEF-43D4-92C0-D6966E65A139}" type="datetime1">
              <a:rPr lang="en-US" smtClean="0"/>
              <a:t>11/14/2019</a:t>
            </a:fld>
            <a:endParaRPr lang="en-US"/>
          </a:p>
        </p:txBody>
      </p:sp>
      <p:sp>
        <p:nvSpPr>
          <p:cNvPr id="6" name="Slide Number Placeholder 5"/>
          <p:cNvSpPr>
            <a:spLocks noGrp="1"/>
          </p:cNvSpPr>
          <p:nvPr>
            <p:ph type="sldNum" sz="quarter" idx="12"/>
          </p:nvPr>
        </p:nvSpPr>
        <p:spPr/>
        <p:txBody>
          <a:bodyPr/>
          <a:lstStyle/>
          <a:p>
            <a:pPr>
              <a:defRPr/>
            </a:pPr>
            <a:fld id="{0D8E0484-7E8D-46F3-BD4C-CABE420F20D2}" type="slidenum">
              <a:rPr lang="en-US" smtClean="0"/>
              <a:pPr>
                <a:defRPr/>
              </a:pPr>
              <a:t>35</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315200" y="62484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831" fill="hold"/>
                                        <p:tgtEl>
                                          <p:spTgt spid="7"/>
                                        </p:tgtEl>
                                      </p:cBhvr>
                                    </p:cmd>
                                  </p:childTnLst>
                                </p:cTn>
                              </p:par>
                            </p:childTnLst>
                          </p:cTn>
                        </p:par>
                      </p:childTnLst>
                    </p:cTn>
                  </p:par>
                </p:childTnLst>
              </p:cTn>
              <p:nextCondLst>
                <p:cond evt="onClick" delay="0">
                  <p:tgtEl>
                    <p:spTgt spid="7"/>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752600"/>
          </a:xfrm>
        </p:spPr>
        <p:txBody>
          <a:bodyPr>
            <a:normAutofit fontScale="90000"/>
          </a:bodyPr>
          <a:lstStyle/>
          <a:p>
            <a:r>
              <a:rPr lang="en-US" dirty="0" smtClean="0"/>
              <a:t>Example of EIS: </a:t>
            </a:r>
            <a:br>
              <a:rPr lang="en-US" dirty="0" smtClean="0"/>
            </a:br>
            <a:r>
              <a:rPr lang="en-US" dirty="0" smtClean="0"/>
              <a:t>Lumbar Disc </a:t>
            </a:r>
            <a:r>
              <a:rPr lang="en-US" dirty="0" err="1" smtClean="0"/>
              <a:t>Herniation</a:t>
            </a:r>
            <a:r>
              <a:rPr lang="en-US" dirty="0" smtClean="0"/>
              <a:t/>
            </a:r>
            <a:br>
              <a:rPr lang="en-US" dirty="0" smtClean="0"/>
            </a:br>
            <a:endParaRPr lang="en-US" dirty="0"/>
          </a:p>
        </p:txBody>
      </p:sp>
      <p:sp>
        <p:nvSpPr>
          <p:cNvPr id="3" name="Content Placeholder 2"/>
          <p:cNvSpPr>
            <a:spLocks noGrp="1"/>
          </p:cNvSpPr>
          <p:nvPr>
            <p:ph idx="1"/>
          </p:nvPr>
        </p:nvSpPr>
        <p:spPr>
          <a:xfrm>
            <a:off x="381000" y="1371600"/>
            <a:ext cx="8534400" cy="5181600"/>
          </a:xfrm>
        </p:spPr>
        <p:txBody>
          <a:bodyPr/>
          <a:lstStyle/>
          <a:p>
            <a:r>
              <a:rPr lang="en-US" sz="2800" dirty="0" smtClean="0"/>
              <a:t>Unilateral severe low back and leg pain</a:t>
            </a:r>
          </a:p>
          <a:p>
            <a:r>
              <a:rPr lang="en-US" sz="2800" dirty="0" smtClean="0"/>
              <a:t>Flexion and extension impairments</a:t>
            </a:r>
          </a:p>
          <a:p>
            <a:r>
              <a:rPr lang="en-US" sz="2800" dirty="0" smtClean="0"/>
              <a:t>Severe pain on walking </a:t>
            </a:r>
          </a:p>
          <a:p>
            <a:r>
              <a:rPr lang="en-US" sz="2800" dirty="0" smtClean="0"/>
              <a:t>Obligate functional loss</a:t>
            </a:r>
          </a:p>
          <a:p>
            <a:r>
              <a:rPr lang="en-US" sz="2800" dirty="0" smtClean="0"/>
              <a:t>Severely +</a:t>
            </a:r>
            <a:r>
              <a:rPr lang="en-US" sz="2800" dirty="0" err="1" smtClean="0"/>
              <a:t>ve</a:t>
            </a:r>
            <a:r>
              <a:rPr lang="en-US" sz="2800" dirty="0" smtClean="0"/>
              <a:t> SLR</a:t>
            </a:r>
          </a:p>
          <a:p>
            <a:r>
              <a:rPr lang="en-US" sz="2800" dirty="0" smtClean="0"/>
              <a:t>Severely limited trunk ROM in flexion and extension</a:t>
            </a:r>
          </a:p>
          <a:p>
            <a:endParaRPr lang="en-US" dirty="0" smtClean="0"/>
          </a:p>
          <a:p>
            <a:pPr>
              <a:buNone/>
            </a:pPr>
            <a:r>
              <a:rPr lang="en-US" sz="2800" dirty="0" smtClean="0"/>
              <a:t>Disproof</a:t>
            </a:r>
          </a:p>
          <a:p>
            <a:r>
              <a:rPr lang="en-US" sz="2800" dirty="0" smtClean="0"/>
              <a:t>PA over lumbar vertebra -</a:t>
            </a:r>
            <a:r>
              <a:rPr lang="en-US" sz="2800" dirty="0" err="1" smtClean="0"/>
              <a:t>ve</a:t>
            </a:r>
            <a:endParaRPr lang="en-US" sz="2800" dirty="0" smtClean="0"/>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36</a:t>
            </a:fld>
            <a:endParaRPr lang="en-US"/>
          </a:p>
        </p:txBody>
      </p:sp>
      <p:sp>
        <p:nvSpPr>
          <p:cNvPr id="5" name="TextBox 4"/>
          <p:cNvSpPr txBox="1"/>
          <p:nvPr/>
        </p:nvSpPr>
        <p:spPr>
          <a:xfrm>
            <a:off x="609600" y="304800"/>
            <a:ext cx="2057400" cy="369332"/>
          </a:xfrm>
          <a:prstGeom prst="rect">
            <a:avLst/>
          </a:prstGeom>
          <a:noFill/>
        </p:spPr>
        <p:txBody>
          <a:bodyPr wrap="square" rtlCol="0">
            <a:spAutoFit/>
          </a:bodyPr>
          <a:lstStyle/>
          <a:p>
            <a:r>
              <a:rPr lang="en-US" dirty="0" smtClean="0"/>
              <a:t>EIS</a:t>
            </a:r>
            <a:endParaRPr lang="en-US" dirty="0"/>
          </a:p>
        </p:txBody>
      </p:sp>
      <p:sp>
        <p:nvSpPr>
          <p:cNvPr id="6" name="Date Placeholder 5"/>
          <p:cNvSpPr>
            <a:spLocks noGrp="1"/>
          </p:cNvSpPr>
          <p:nvPr>
            <p:ph type="dt" sz="half" idx="10"/>
          </p:nvPr>
        </p:nvSpPr>
        <p:spPr/>
        <p:txBody>
          <a:bodyPr/>
          <a:lstStyle/>
          <a:p>
            <a:pPr>
              <a:defRPr/>
            </a:pPr>
            <a:fld id="{3B299D6C-98E6-480C-BAA9-AC3FF56849C5}"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162800" y="62484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the EIS</a:t>
            </a:r>
            <a:endParaRPr lang="en-US" dirty="0"/>
          </a:p>
        </p:txBody>
      </p:sp>
      <p:sp>
        <p:nvSpPr>
          <p:cNvPr id="3" name="Content Placeholder 2"/>
          <p:cNvSpPr>
            <a:spLocks noGrp="1"/>
          </p:cNvSpPr>
          <p:nvPr>
            <p:ph idx="1"/>
          </p:nvPr>
        </p:nvSpPr>
        <p:spPr>
          <a:xfrm>
            <a:off x="685800" y="1524000"/>
            <a:ext cx="7543800" cy="4525963"/>
          </a:xfrm>
        </p:spPr>
        <p:txBody>
          <a:bodyPr>
            <a:normAutofit lnSpcReduction="10000"/>
          </a:bodyPr>
          <a:lstStyle/>
          <a:p>
            <a:pPr marL="514350" indent="-514350">
              <a:buNone/>
            </a:pPr>
            <a:r>
              <a:rPr lang="en-US" dirty="0" smtClean="0"/>
              <a:t>To develop the EIS :</a:t>
            </a:r>
          </a:p>
          <a:p>
            <a:pPr marL="514350" indent="-514350">
              <a:buFont typeface="+mj-lt"/>
              <a:buAutoNum type="arabicPeriod"/>
            </a:pPr>
            <a:r>
              <a:rPr lang="en-US" dirty="0" smtClean="0"/>
              <a:t> look to the appropriate literature</a:t>
            </a:r>
          </a:p>
          <a:p>
            <a:pPr marL="514350" indent="-514350">
              <a:buFont typeface="+mj-lt"/>
              <a:buAutoNum type="arabicPeriod"/>
            </a:pPr>
            <a:r>
              <a:rPr lang="en-US" dirty="0" smtClean="0"/>
              <a:t>use your experience and the experience of others </a:t>
            </a:r>
          </a:p>
          <a:p>
            <a:pPr marL="514350" indent="-514350">
              <a:buFont typeface="+mj-lt"/>
              <a:buAutoNum type="arabicPeriod"/>
            </a:pPr>
            <a:r>
              <a:rPr lang="en-US" dirty="0" smtClean="0"/>
              <a:t>research any conflict between the sources thoroughly using best available evidence and your own best judgment</a:t>
            </a:r>
          </a:p>
          <a:p>
            <a:pPr algn="ctr">
              <a:buNone/>
            </a:pPr>
            <a:r>
              <a:rPr lang="en-US" sz="4000" b="1" dirty="0" smtClean="0"/>
              <a:t>Do not simply accept authority</a:t>
            </a:r>
          </a:p>
          <a:p>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37</a:t>
            </a:fld>
            <a:endParaRPr lang="en-US" dirty="0"/>
          </a:p>
        </p:txBody>
      </p:sp>
      <p:sp>
        <p:nvSpPr>
          <p:cNvPr id="5" name="TextBox 4"/>
          <p:cNvSpPr txBox="1"/>
          <p:nvPr/>
        </p:nvSpPr>
        <p:spPr>
          <a:xfrm>
            <a:off x="609600" y="304800"/>
            <a:ext cx="2057400" cy="369332"/>
          </a:xfrm>
          <a:prstGeom prst="rect">
            <a:avLst/>
          </a:prstGeom>
          <a:noFill/>
        </p:spPr>
        <p:txBody>
          <a:bodyPr wrap="square" rtlCol="0">
            <a:spAutoFit/>
          </a:bodyPr>
          <a:lstStyle/>
          <a:p>
            <a:r>
              <a:rPr lang="en-US" dirty="0" smtClean="0"/>
              <a:t>EIS</a:t>
            </a:r>
            <a:endParaRPr lang="en-US" dirty="0"/>
          </a:p>
        </p:txBody>
      </p:sp>
      <p:sp>
        <p:nvSpPr>
          <p:cNvPr id="6" name="Date Placeholder 5"/>
          <p:cNvSpPr>
            <a:spLocks noGrp="1"/>
          </p:cNvSpPr>
          <p:nvPr>
            <p:ph type="dt" sz="half" idx="10"/>
          </p:nvPr>
        </p:nvSpPr>
        <p:spPr/>
        <p:txBody>
          <a:bodyPr/>
          <a:lstStyle/>
          <a:p>
            <a:pPr>
              <a:defRPr/>
            </a:pPr>
            <a:fld id="{2BC909F2-23EE-42BB-B606-B3F5E3DBFD57}" type="datetime1">
              <a:rPr lang="en-US" smtClean="0"/>
              <a:t>11/14/2019</a:t>
            </a:fld>
            <a:endParaRPr lang="en-US"/>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057400"/>
            <a:ext cx="8229600" cy="4114800"/>
          </a:xfrm>
        </p:spPr>
        <p:txBody>
          <a:bodyPr>
            <a:normAutofit lnSpcReduction="10000"/>
          </a:bodyPr>
          <a:lstStyle/>
          <a:p>
            <a:pPr marL="514350" indent="-514350">
              <a:buFont typeface="+mj-lt"/>
              <a:buAutoNum type="arabicPeriod" startAt="4"/>
            </a:pPr>
            <a:r>
              <a:rPr lang="en-US" dirty="0" smtClean="0"/>
              <a:t>Use as few features as possible to form a unique cluster</a:t>
            </a:r>
          </a:p>
          <a:p>
            <a:pPr marL="514350" indent="-514350">
              <a:buFont typeface="+mj-lt"/>
              <a:buAutoNum type="arabicPeriod" startAt="4"/>
            </a:pPr>
            <a:r>
              <a:rPr lang="en-US" dirty="0" smtClean="0"/>
              <a:t>Do not become invested in H1 and be prepared to change it as many times as necessary</a:t>
            </a:r>
          </a:p>
          <a:p>
            <a:pPr marL="514350" indent="-514350">
              <a:buFont typeface="+mj-lt"/>
              <a:buAutoNum type="arabicPeriod" startAt="4"/>
            </a:pPr>
            <a:r>
              <a:rPr lang="en-US" dirty="0" smtClean="0"/>
              <a:t>Understand that not all variations fit into a nice neat EIS as this is just the average presentation and cannot include outliers</a:t>
            </a:r>
          </a:p>
          <a:p>
            <a:endParaRPr lang="en-US" dirty="0" smtClean="0"/>
          </a:p>
        </p:txBody>
      </p:sp>
      <p:sp>
        <p:nvSpPr>
          <p:cNvPr id="4" name="Slide Number Placeholder 3"/>
          <p:cNvSpPr>
            <a:spLocks noGrp="1"/>
          </p:cNvSpPr>
          <p:nvPr>
            <p:ph type="sldNum" sz="quarter" idx="12"/>
          </p:nvPr>
        </p:nvSpPr>
        <p:spPr/>
        <p:txBody>
          <a:bodyPr/>
          <a:lstStyle/>
          <a:p>
            <a:fld id="{4ED32BA3-E34B-4845-9A59-44F2EEB6FAF1}" type="slidenum">
              <a:rPr lang="en-US" smtClean="0"/>
              <a:pPr/>
              <a:t>38</a:t>
            </a:fld>
            <a:endParaRPr lang="en-US" dirty="0"/>
          </a:p>
        </p:txBody>
      </p:sp>
      <p:sp>
        <p:nvSpPr>
          <p:cNvPr id="5" name="TextBox 4"/>
          <p:cNvSpPr txBox="1"/>
          <p:nvPr/>
        </p:nvSpPr>
        <p:spPr>
          <a:xfrm>
            <a:off x="609600" y="304800"/>
            <a:ext cx="2057400" cy="369332"/>
          </a:xfrm>
          <a:prstGeom prst="rect">
            <a:avLst/>
          </a:prstGeom>
          <a:noFill/>
        </p:spPr>
        <p:txBody>
          <a:bodyPr wrap="square" rtlCol="0">
            <a:spAutoFit/>
          </a:bodyPr>
          <a:lstStyle/>
          <a:p>
            <a:r>
              <a:rPr lang="en-US" dirty="0" smtClean="0"/>
              <a:t>EIS</a:t>
            </a:r>
            <a:endParaRPr lang="en-US" dirty="0"/>
          </a:p>
        </p:txBody>
      </p:sp>
      <p:sp>
        <p:nvSpPr>
          <p:cNvPr id="6" name="Date Placeholder 5"/>
          <p:cNvSpPr>
            <a:spLocks noGrp="1"/>
          </p:cNvSpPr>
          <p:nvPr>
            <p:ph type="dt" sz="half" idx="10"/>
          </p:nvPr>
        </p:nvSpPr>
        <p:spPr/>
        <p:txBody>
          <a:bodyPr/>
          <a:lstStyle/>
          <a:p>
            <a:pPr>
              <a:defRPr/>
            </a:pPr>
            <a:fld id="{E9D12B0A-C54D-4151-9D9C-DAA0CA596478}" type="datetime1">
              <a:rPr lang="en-US" smtClean="0"/>
              <a:t>11/14/2019</a:t>
            </a:fld>
            <a:endParaRPr lang="en-US"/>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239000" y="63246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377" fill="hold"/>
                                        <p:tgtEl>
                                          <p:spTgt spid="8"/>
                                        </p:tgtEl>
                                      </p:cBhvr>
                                    </p:cmd>
                                  </p:childTnLst>
                                </p:cTn>
                              </p:par>
                            </p:childTnLst>
                          </p:cTn>
                        </p:par>
                      </p:childTnLst>
                    </p:cTn>
                  </p:par>
                </p:childTnLst>
              </p:cTn>
              <p:nextCondLst>
                <p:cond evt="onClick" delay="0">
                  <p:tgtEl>
                    <p:spTgt spid="8"/>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686800" cy="4800600"/>
          </a:xfrm>
        </p:spPr>
        <p:txBody>
          <a:bodyPr>
            <a:normAutofit/>
          </a:bodyPr>
          <a:lstStyle/>
          <a:p>
            <a:r>
              <a:rPr lang="en-US" dirty="0" smtClean="0"/>
              <a:t>The Essential Illness Script should be drawn up or at least thoroughly checked by the therapist</a:t>
            </a:r>
          </a:p>
          <a:p>
            <a:r>
              <a:rPr lang="en-US" dirty="0" smtClean="0"/>
              <a:t>Regardless of who develops the EIS it is prone to error due to inexperience, bias or misinformation</a:t>
            </a:r>
          </a:p>
          <a:p>
            <a:r>
              <a:rPr lang="en-US" dirty="0" smtClean="0"/>
              <a:t>Information and diagnostic anchoring to H1 is still very possible but can be avoided by asking a question that definitely does not fit the EIS</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4ED32BA3-E34B-4845-9A59-44F2EEB6FAF1}" type="slidenum">
              <a:rPr lang="en-US" smtClean="0"/>
              <a:pPr/>
              <a:t>39</a:t>
            </a:fld>
            <a:endParaRPr lang="en-US" dirty="0"/>
          </a:p>
        </p:txBody>
      </p:sp>
      <p:sp>
        <p:nvSpPr>
          <p:cNvPr id="5" name="TextBox 4"/>
          <p:cNvSpPr txBox="1"/>
          <p:nvPr/>
        </p:nvSpPr>
        <p:spPr>
          <a:xfrm>
            <a:off x="609600" y="304800"/>
            <a:ext cx="2057400" cy="369332"/>
          </a:xfrm>
          <a:prstGeom prst="rect">
            <a:avLst/>
          </a:prstGeom>
          <a:noFill/>
        </p:spPr>
        <p:txBody>
          <a:bodyPr wrap="square" rtlCol="0">
            <a:spAutoFit/>
          </a:bodyPr>
          <a:lstStyle/>
          <a:p>
            <a:r>
              <a:rPr lang="en-US" dirty="0" smtClean="0"/>
              <a:t>EIS</a:t>
            </a:r>
            <a:endParaRPr lang="en-US" dirty="0"/>
          </a:p>
        </p:txBody>
      </p:sp>
      <p:sp>
        <p:nvSpPr>
          <p:cNvPr id="6" name="Date Placeholder 5"/>
          <p:cNvSpPr>
            <a:spLocks noGrp="1"/>
          </p:cNvSpPr>
          <p:nvPr>
            <p:ph type="dt" sz="half" idx="10"/>
          </p:nvPr>
        </p:nvSpPr>
        <p:spPr/>
        <p:txBody>
          <a:bodyPr/>
          <a:lstStyle/>
          <a:p>
            <a:pPr>
              <a:defRPr/>
            </a:pPr>
            <a:fld id="{70B5251B-E7E3-4788-A806-AB6EEADDCA92}"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5438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551" fill="hold"/>
                                        <p:tgtEl>
                                          <p:spTgt spid="7"/>
                                        </p:tgtEl>
                                      </p:cBhvr>
                                    </p:cmd>
                                  </p:childTnLst>
                                </p:cTn>
                              </p:par>
                            </p:childTnLst>
                          </p:cTn>
                        </p:par>
                      </p:childTnLst>
                    </p:cTn>
                  </p:par>
                </p:childTnLst>
              </p:cTn>
              <p:nextCondLst>
                <p:cond evt="onClick" delay="0">
                  <p:tgtEl>
                    <p:spTgt spid="7"/>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B6C9BDD2-925D-415A-9A03-DC8737A8C218}" type="datetime1">
              <a:rPr lang="en-US" smtClean="0"/>
              <a:t>11/14/2019</a:t>
            </a:fld>
            <a:endParaRPr lang="en-US"/>
          </a:p>
        </p:txBody>
      </p:sp>
      <p:sp>
        <p:nvSpPr>
          <p:cNvPr id="5" name="Footer Placeholder 4"/>
          <p:cNvSpPr>
            <a:spLocks noGrp="1"/>
          </p:cNvSpPr>
          <p:nvPr>
            <p:ph type="ftr" sz="quarter" idx="11"/>
          </p:nvPr>
        </p:nvSpPr>
        <p:spPr/>
        <p:txBody>
          <a:bodyPr/>
          <a:lstStyle/>
          <a:p>
            <a:pPr>
              <a:defRPr/>
            </a:pPr>
            <a:r>
              <a:rPr lang="en-US" smtClean="0"/>
              <a:t>IMPACT - Compiled by Jim Meadows</a:t>
            </a:r>
            <a:endParaRPr lang="en-US"/>
          </a:p>
        </p:txBody>
      </p:sp>
      <p:sp>
        <p:nvSpPr>
          <p:cNvPr id="6" name="Slide Number Placeholder 5"/>
          <p:cNvSpPr>
            <a:spLocks noGrp="1"/>
          </p:cNvSpPr>
          <p:nvPr>
            <p:ph type="sldNum" sz="quarter" idx="12"/>
          </p:nvPr>
        </p:nvSpPr>
        <p:spPr/>
        <p:txBody>
          <a:bodyPr/>
          <a:lstStyle/>
          <a:p>
            <a:pPr>
              <a:defRPr/>
            </a:pPr>
            <a:fld id="{0D8E0484-7E8D-46F3-BD4C-CABE420F20D2}" type="slidenum">
              <a:rPr lang="en-US" smtClean="0"/>
              <a:pPr>
                <a:defRPr/>
              </a:pPr>
              <a:t>4</a:t>
            </a:fld>
            <a:endParaRPr lang="en-US"/>
          </a:p>
        </p:txBody>
      </p:sp>
      <p:sp>
        <p:nvSpPr>
          <p:cNvPr id="8" name="Title 1"/>
          <p:cNvSpPr>
            <a:spLocks noGrp="1"/>
          </p:cNvSpPr>
          <p:nvPr>
            <p:ph type="title"/>
          </p:nvPr>
        </p:nvSpPr>
        <p:spPr>
          <a:xfrm>
            <a:off x="609600" y="427038"/>
            <a:ext cx="8229600" cy="1143000"/>
          </a:xfrm>
        </p:spPr>
        <p:txBody>
          <a:bodyPr/>
          <a:lstStyle/>
          <a:p>
            <a:r>
              <a:rPr lang="en-US" dirty="0" smtClean="0"/>
              <a:t>Pathoanatomical Diagnosis</a:t>
            </a:r>
            <a:endParaRPr lang="en-US" dirty="0"/>
          </a:p>
        </p:txBody>
      </p:sp>
      <p:sp>
        <p:nvSpPr>
          <p:cNvPr id="9" name="Content Placeholder 2"/>
          <p:cNvSpPr>
            <a:spLocks noGrp="1"/>
          </p:cNvSpPr>
          <p:nvPr>
            <p:ph idx="1"/>
          </p:nvPr>
        </p:nvSpPr>
        <p:spPr>
          <a:xfrm>
            <a:off x="609600" y="1752600"/>
            <a:ext cx="8229600" cy="4525963"/>
          </a:xfrm>
        </p:spPr>
        <p:txBody>
          <a:bodyPr/>
          <a:lstStyle/>
          <a:p>
            <a:pPr>
              <a:buNone/>
            </a:pPr>
            <a:r>
              <a:rPr lang="en-US" b="1" dirty="0" smtClean="0"/>
              <a:t>Central to the discussion today must include:</a:t>
            </a:r>
          </a:p>
          <a:p>
            <a:pPr>
              <a:buNone/>
            </a:pPr>
            <a:endParaRPr lang="en-US" b="1" dirty="0" smtClean="0"/>
          </a:p>
          <a:p>
            <a:pPr marL="514350" indent="-514350"/>
            <a:r>
              <a:rPr lang="en-US" b="1" dirty="0" smtClean="0"/>
              <a:t>The structure </a:t>
            </a:r>
          </a:p>
          <a:p>
            <a:pPr marL="514350" indent="-514350"/>
            <a:r>
              <a:rPr lang="en-US" b="1" dirty="0" smtClean="0"/>
              <a:t>The pathology</a:t>
            </a:r>
          </a:p>
          <a:p>
            <a:pPr marL="514350" indent="-514350"/>
            <a:r>
              <a:rPr lang="en-US" b="1" dirty="0" smtClean="0"/>
              <a:t>So Low Back Pain is not such a diagnosis</a:t>
            </a:r>
          </a:p>
          <a:p>
            <a:pPr marL="514350" indent="-514350"/>
            <a:r>
              <a:rPr lang="en-US" b="1" dirty="0" smtClean="0"/>
              <a:t>But a syndrome is allowed if the pathology or the structure is unknown and the collection of S/</a:t>
            </a:r>
            <a:r>
              <a:rPr lang="en-US" b="1" dirty="0" err="1" smtClean="0"/>
              <a:t>Sx</a:t>
            </a:r>
            <a:r>
              <a:rPr lang="en-US" b="1" dirty="0" smtClean="0"/>
              <a:t> characteristic</a:t>
            </a:r>
          </a:p>
          <a:p>
            <a:pPr marL="514350" indent="-514350">
              <a:buFont typeface="+mj-lt"/>
              <a:buAutoNum type="arabicPeriod"/>
            </a:pPr>
            <a:endParaRPr lang="en-US" b="1" dirty="0" smtClean="0"/>
          </a:p>
          <a:p>
            <a:pPr>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stretch>
            <a:fillRect/>
          </a:stretch>
        </p:blipFill>
        <p:spPr>
          <a:xfrm>
            <a:off x="0" y="0"/>
            <a:ext cx="9144000" cy="6858000"/>
          </a:xfrm>
          <a:prstGeom prst="rect">
            <a:avLst/>
          </a:prstGeom>
        </p:spPr>
      </p:pic>
      <p:sp>
        <p:nvSpPr>
          <p:cNvPr id="6" name="Rectangle 5"/>
          <p:cNvSpPr/>
          <p:nvPr/>
        </p:nvSpPr>
        <p:spPr>
          <a:xfrm>
            <a:off x="4572000" y="228600"/>
            <a:ext cx="813043" cy="369332"/>
          </a:xfrm>
          <a:prstGeom prst="rect">
            <a:avLst/>
          </a:prstGeom>
        </p:spPr>
        <p:txBody>
          <a:bodyPr wrap="none">
            <a:spAutoFit/>
          </a:bodyPr>
          <a:lstStyle/>
          <a:p>
            <a:r>
              <a:rPr lang="en-US" dirty="0" smtClean="0"/>
              <a:t>SFHD</a:t>
            </a:r>
            <a:endParaRPr lang="en-US" dirty="0"/>
          </a:p>
        </p:txBody>
      </p:sp>
      <p:sp>
        <p:nvSpPr>
          <p:cNvPr id="7" name="Date Placeholder 6"/>
          <p:cNvSpPr>
            <a:spLocks noGrp="1"/>
          </p:cNvSpPr>
          <p:nvPr>
            <p:ph type="dt" sz="half" idx="10"/>
          </p:nvPr>
        </p:nvSpPr>
        <p:spPr/>
        <p:txBody>
          <a:bodyPr/>
          <a:lstStyle/>
          <a:p>
            <a:pPr>
              <a:defRPr/>
            </a:pPr>
            <a:fld id="{42A7BFA2-DBA0-4430-8449-F7479B764BF3}" type="datetime1">
              <a:rPr lang="en-US" smtClean="0"/>
              <a:t>11/14/2019</a:t>
            </a:fld>
            <a:endParaRPr lang="en-US"/>
          </a:p>
        </p:txBody>
      </p:sp>
      <p:sp>
        <p:nvSpPr>
          <p:cNvPr id="8" name="Slide Number Placeholder 7"/>
          <p:cNvSpPr>
            <a:spLocks noGrp="1"/>
          </p:cNvSpPr>
          <p:nvPr>
            <p:ph type="sldNum" sz="quarter" idx="12"/>
          </p:nvPr>
        </p:nvSpPr>
        <p:spPr/>
        <p:txBody>
          <a:bodyPr/>
          <a:lstStyle/>
          <a:p>
            <a:pPr>
              <a:defRPr/>
            </a:pPr>
            <a:fld id="{0D8E0484-7E8D-46F3-BD4C-CABE420F20D2}" type="slidenum">
              <a:rPr lang="en-US" smtClean="0"/>
              <a:pPr>
                <a:defRPr/>
              </a:pPr>
              <a:t>40</a:t>
            </a:fld>
            <a:endParaRPr lang="en-US"/>
          </a:p>
        </p:txBody>
      </p:sp>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5867400" y="6324600"/>
            <a:ext cx="304800" cy="304800"/>
          </a:xfrm>
          <a:prstGeom prst="rect">
            <a:avLst/>
          </a:prstGeom>
        </p:spPr>
      </p:pic>
      <p:sp>
        <p:nvSpPr>
          <p:cNvPr id="10" name="Footer Placeholder 9"/>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6"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Script Focused </a:t>
            </a:r>
            <a:br>
              <a:rPr lang="en-US" dirty="0" smtClean="0"/>
            </a:br>
            <a:r>
              <a:rPr lang="en-US" dirty="0" smtClean="0"/>
              <a:t>Hypothetic-deduction</a:t>
            </a:r>
          </a:p>
        </p:txBody>
      </p:sp>
      <p:sp>
        <p:nvSpPr>
          <p:cNvPr id="3" name="Content Placeholder 2"/>
          <p:cNvSpPr>
            <a:spLocks noGrp="1"/>
          </p:cNvSpPr>
          <p:nvPr>
            <p:ph idx="1"/>
          </p:nvPr>
        </p:nvSpPr>
        <p:spPr>
          <a:xfrm>
            <a:off x="457200" y="1981200"/>
            <a:ext cx="8229600" cy="4525963"/>
          </a:xfrm>
        </p:spPr>
        <p:txBody>
          <a:bodyPr rtlCol="0">
            <a:normAutofit fontScale="92500" lnSpcReduction="10000"/>
          </a:bodyPr>
          <a:lstStyle/>
          <a:p>
            <a:pPr fontAlgn="auto">
              <a:spcAft>
                <a:spcPts val="0"/>
              </a:spcAft>
              <a:buFont typeface="Arial" pitchFamily="34" charset="0"/>
              <a:buChar char="•"/>
              <a:defRPr/>
            </a:pPr>
            <a:r>
              <a:rPr lang="en-US" dirty="0" smtClean="0"/>
              <a:t>Typically hypothetic-deductive reasoning is done as part of the general subjective and objective examinations where the relevant information is picked from the total. This is why it can be overwhelming</a:t>
            </a:r>
          </a:p>
          <a:p>
            <a:pPr fontAlgn="auto">
              <a:spcAft>
                <a:spcPts val="0"/>
              </a:spcAft>
              <a:buFont typeface="Arial" pitchFamily="34" charset="0"/>
              <a:buChar char="•"/>
              <a:defRPr/>
            </a:pPr>
            <a:r>
              <a:rPr lang="en-US" dirty="0" smtClean="0"/>
              <a:t>SFHD minimizes incoming information by asking only questions and doing only tests on the Essential Illness script for H1</a:t>
            </a:r>
          </a:p>
          <a:p>
            <a:pPr fontAlgn="auto">
              <a:spcAft>
                <a:spcPts val="0"/>
              </a:spcAft>
              <a:buFont typeface="Arial" pitchFamily="34" charset="0"/>
              <a:buChar char="•"/>
              <a:defRPr/>
            </a:pPr>
            <a:r>
              <a:rPr lang="en-US" dirty="0" smtClean="0"/>
              <a:t>So typically only the three or four questions from the EIS are asked</a:t>
            </a:r>
          </a:p>
          <a:p>
            <a:pPr fontAlgn="auto">
              <a:spcAft>
                <a:spcPts val="0"/>
              </a:spcAft>
              <a:buFont typeface="Arial" pitchFamily="34" charset="0"/>
              <a:buChar char="•"/>
              <a:defRPr/>
            </a:pPr>
            <a:endParaRPr lang="en-US" dirty="0"/>
          </a:p>
        </p:txBody>
      </p:sp>
      <p:sp>
        <p:nvSpPr>
          <p:cNvPr id="4" name="Date Placeholder 3"/>
          <p:cNvSpPr>
            <a:spLocks noGrp="1"/>
          </p:cNvSpPr>
          <p:nvPr>
            <p:ph type="dt" sz="half" idx="10"/>
          </p:nvPr>
        </p:nvSpPr>
        <p:spPr/>
        <p:txBody>
          <a:bodyPr/>
          <a:lstStyle/>
          <a:p>
            <a:pPr>
              <a:defRPr/>
            </a:pPr>
            <a:fld id="{03D8BD3C-2B1E-47E9-93E7-9E1DF958A59A}"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41</a:t>
            </a:fld>
            <a:endParaRPr lang="en-US"/>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7239000" y="62484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0285" fill="hold"/>
                                        <p:tgtEl>
                                          <p:spTgt spid="6"/>
                                        </p:tgtEl>
                                      </p:cBhvr>
                                    </p:cmd>
                                  </p:childTnLst>
                                </p:cTn>
                              </p:par>
                            </p:childTnLst>
                          </p:cTn>
                        </p:par>
                      </p:childTnLst>
                    </p:cTn>
                  </p:par>
                </p:childTnLst>
              </p:cTn>
              <p:nextCondLst>
                <p:cond evt="onClick" delay="0">
                  <p:tgtEl>
                    <p:spTgt spid="6"/>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68963"/>
          </a:xfrm>
        </p:spPr>
        <p:txBody>
          <a:bodyPr rtlCol="0">
            <a:normAutofit lnSpcReduction="10000"/>
          </a:bodyPr>
          <a:lstStyle/>
          <a:p>
            <a:pPr fontAlgn="auto">
              <a:spcAft>
                <a:spcPts val="0"/>
              </a:spcAft>
              <a:buFont typeface="Arial" pitchFamily="34" charset="0"/>
              <a:buChar char="•"/>
              <a:defRPr/>
            </a:pPr>
            <a:r>
              <a:rPr lang="en-US" dirty="0" smtClean="0"/>
              <a:t>If H1 is supported from the subjective exam then only the tests making up the illness script are initially carried out</a:t>
            </a:r>
          </a:p>
          <a:p>
            <a:pPr fontAlgn="auto">
              <a:spcAft>
                <a:spcPts val="0"/>
              </a:spcAft>
              <a:buFont typeface="Arial" pitchFamily="34" charset="0"/>
              <a:buChar char="•"/>
              <a:defRPr/>
            </a:pPr>
            <a:r>
              <a:rPr lang="en-US" dirty="0" smtClean="0"/>
              <a:t>If H1 is refuted then the most likely hypothesis generated from this information becomes H2 and its illness script is used </a:t>
            </a:r>
          </a:p>
          <a:p>
            <a:pPr fontAlgn="auto">
              <a:spcAft>
                <a:spcPts val="0"/>
              </a:spcAft>
              <a:buFont typeface="Arial" pitchFamily="34" charset="0"/>
              <a:buChar char="•"/>
              <a:defRPr/>
            </a:pPr>
            <a:r>
              <a:rPr lang="en-US" dirty="0" smtClean="0"/>
              <a:t>This process is repeated until the final hypothesis is successfully tested and becomes the diagnosis</a:t>
            </a:r>
          </a:p>
          <a:p>
            <a:pPr fontAlgn="auto">
              <a:spcAft>
                <a:spcPts val="0"/>
              </a:spcAft>
              <a:buFont typeface="Arial" pitchFamily="34" charset="0"/>
              <a:buChar char="•"/>
              <a:defRPr/>
            </a:pPr>
            <a:r>
              <a:rPr lang="en-US" dirty="0" smtClean="0"/>
              <a:t>If no diagnosis can be made a full examination is carried out but you’re probably screwed at this point as far as SFHD </a:t>
            </a:r>
            <a:r>
              <a:rPr lang="en-US" smtClean="0"/>
              <a:t>is concerned</a:t>
            </a:r>
            <a:endParaRPr lang="en-US" dirty="0" smtClean="0"/>
          </a:p>
          <a:p>
            <a:pPr fontAlgn="auto">
              <a:spcAft>
                <a:spcPts val="0"/>
              </a:spcAft>
              <a:buFont typeface="Arial" pitchFamily="34" charset="0"/>
              <a:buChar char="•"/>
              <a:defRPr/>
            </a:pPr>
            <a:endParaRPr lang="en-US" dirty="0" smtClean="0"/>
          </a:p>
        </p:txBody>
      </p:sp>
      <p:sp>
        <p:nvSpPr>
          <p:cNvPr id="4" name="Slide Number Placeholder 3"/>
          <p:cNvSpPr>
            <a:spLocks noGrp="1"/>
          </p:cNvSpPr>
          <p:nvPr>
            <p:ph type="sldNum" sz="quarter" idx="12"/>
          </p:nvPr>
        </p:nvSpPr>
        <p:spPr/>
        <p:txBody>
          <a:bodyPr/>
          <a:lstStyle/>
          <a:p>
            <a:pPr>
              <a:defRPr/>
            </a:pPr>
            <a:fld id="{5B0A73C6-8738-410F-9D93-9E241F24AFB3}" type="slidenum">
              <a:rPr lang="en-US"/>
              <a:pPr>
                <a:defRPr/>
              </a:pPr>
              <a:t>42</a:t>
            </a:fld>
            <a:endParaRPr lang="en-US" dirty="0"/>
          </a:p>
        </p:txBody>
      </p:sp>
      <p:sp>
        <p:nvSpPr>
          <p:cNvPr id="6" name="Date Placeholder 5"/>
          <p:cNvSpPr>
            <a:spLocks noGrp="1"/>
          </p:cNvSpPr>
          <p:nvPr>
            <p:ph type="dt" sz="quarter" idx="10"/>
          </p:nvPr>
        </p:nvSpPr>
        <p:spPr/>
        <p:txBody>
          <a:bodyPr/>
          <a:lstStyle/>
          <a:p>
            <a:pPr>
              <a:defRPr/>
            </a:pPr>
            <a:fld id="{C02DF403-D651-481D-B10E-161E86001F46}" type="datetime1">
              <a:rPr lang="en-US" smtClean="0"/>
              <a:t>11/14/2019</a:t>
            </a:fld>
            <a:endParaRPr lang="en-US" dirty="0"/>
          </a:p>
        </p:txBody>
      </p:sp>
      <p:sp>
        <p:nvSpPr>
          <p:cNvPr id="7" name="TextBox 6"/>
          <p:cNvSpPr txBox="1"/>
          <p:nvPr/>
        </p:nvSpPr>
        <p:spPr>
          <a:xfrm>
            <a:off x="533400" y="304800"/>
            <a:ext cx="2286000" cy="369332"/>
          </a:xfrm>
          <a:prstGeom prst="rect">
            <a:avLst/>
          </a:prstGeom>
          <a:noFill/>
        </p:spPr>
        <p:txBody>
          <a:bodyPr wrap="square" rtlCol="0">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010400" y="62484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88" fill="hold"/>
                                        <p:tgtEl>
                                          <p:spTgt spid="8"/>
                                        </p:tgtEl>
                                      </p:cBhvr>
                                    </p:cmd>
                                  </p:childTnLst>
                                </p:cTn>
                              </p:par>
                            </p:childTnLst>
                          </p:cTn>
                        </p:par>
                      </p:childTnLst>
                    </p:cTn>
                  </p:par>
                </p:childTnLst>
              </p:cTn>
              <p:nextCondLst>
                <p:cond evt="onClick" delay="0">
                  <p:tgtEl>
                    <p:spTgt spid="8"/>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FA343D7-EF6A-4863-81D7-29E4680CD870}"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43</a:t>
            </a:fld>
            <a:endParaRPr lang="en-US"/>
          </a:p>
        </p:txBody>
      </p:sp>
      <p:pic>
        <p:nvPicPr>
          <p:cNvPr id="7" name="Picture 6" descr="M1 2 Script Focused Deduction (1).png"/>
          <p:cNvPicPr>
            <a:picLocks noChangeAspect="1"/>
          </p:cNvPicPr>
          <p:nvPr/>
        </p:nvPicPr>
        <p:blipFill>
          <a:blip r:embed="rId4" cstate="print"/>
          <a:srcRect l="2500" t="3157" r="3333"/>
          <a:stretch>
            <a:fillRect/>
          </a:stretch>
        </p:blipFill>
        <p:spPr>
          <a:xfrm>
            <a:off x="0" y="420442"/>
            <a:ext cx="9144000" cy="5855275"/>
          </a:xfrm>
          <a:prstGeom prst="rect">
            <a:avLst/>
          </a:prstGeom>
        </p:spPr>
      </p:pic>
      <p:sp>
        <p:nvSpPr>
          <p:cNvPr id="8" name="TextBox 7"/>
          <p:cNvSpPr txBox="1"/>
          <p:nvPr/>
        </p:nvSpPr>
        <p:spPr>
          <a:xfrm>
            <a:off x="1219200" y="381000"/>
            <a:ext cx="3276600" cy="369332"/>
          </a:xfrm>
          <a:prstGeom prst="rect">
            <a:avLst/>
          </a:prstGeom>
          <a:noFill/>
        </p:spPr>
        <p:txBody>
          <a:bodyPr wrap="square" rtlCol="0">
            <a:spAutoFit/>
          </a:bodyPr>
          <a:lstStyle/>
          <a:p>
            <a:r>
              <a:rPr lang="en-US" dirty="0" smtClean="0"/>
              <a:t>SFHD Process</a:t>
            </a:r>
            <a:endParaRPr lang="en-US" dirty="0"/>
          </a:p>
        </p:txBody>
      </p:sp>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7086600" y="6324600"/>
            <a:ext cx="304800" cy="304800"/>
          </a:xfrm>
          <a:prstGeom prst="rect">
            <a:avLst/>
          </a:prstGeom>
        </p:spPr>
      </p:pic>
      <p:sp>
        <p:nvSpPr>
          <p:cNvPr id="10" name="Footer Placeholder 9"/>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4"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F89E4F9-4E22-47BF-9034-CB9C157ED20C}"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44</a:t>
            </a:fld>
            <a:endParaRPr lang="en-US"/>
          </a:p>
        </p:txBody>
      </p:sp>
      <p:sp>
        <p:nvSpPr>
          <p:cNvPr id="6" name="Rectangle 5"/>
          <p:cNvSpPr/>
          <p:nvPr/>
        </p:nvSpPr>
        <p:spPr>
          <a:xfrm>
            <a:off x="762000" y="990600"/>
            <a:ext cx="7620000" cy="5632311"/>
          </a:xfrm>
          <a:prstGeom prst="rect">
            <a:avLst/>
          </a:prstGeom>
        </p:spPr>
        <p:txBody>
          <a:bodyPr wrap="square">
            <a:spAutoFit/>
          </a:bodyPr>
          <a:lstStyle/>
          <a:p>
            <a:r>
              <a:rPr lang="en-US" sz="2400" dirty="0" smtClean="0"/>
              <a:t>The initial symptom must, if possible, generate H1, do not wait until you think you have enough to be sure, the testing of the hypothesis will bring about sureness or doubt. Once H1 is present formulate the EIS and only test H1 from it. If once you have exhausted the EIS to your satisfaction then test H1 with bias correction, particularly </a:t>
            </a:r>
            <a:r>
              <a:rPr lang="en-US" sz="2400" dirty="0" err="1" smtClean="0"/>
              <a:t>DDx</a:t>
            </a:r>
            <a:r>
              <a:rPr lang="en-US" sz="2400" dirty="0" smtClean="0"/>
              <a:t> and if this is good you have the working diagnosis. If EIS 1 finds a better fitting hypothesis shift immediately to H2 and test it with EIS 2. This process continues until you have either proved </a:t>
            </a:r>
            <a:r>
              <a:rPr lang="en-US" sz="2400" dirty="0" err="1" smtClean="0"/>
              <a:t>Hn</a:t>
            </a:r>
            <a:r>
              <a:rPr lang="en-US" sz="2400" dirty="0" smtClean="0"/>
              <a:t> or failed to make a diagnosis with this method. Failure may mean errors in the EIS or bias or it may mean that the diagnosis is not amenable to this method. Such things as two or more conditions or atypical presentations causing the symptoms</a:t>
            </a:r>
            <a:endParaRPr lang="en-US" sz="2400" dirty="0"/>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0"/>
            <a:ext cx="8915400" cy="1828800"/>
          </a:xfrm>
        </p:spPr>
        <p:txBody>
          <a:bodyPr>
            <a:normAutofit/>
          </a:bodyPr>
          <a:lstStyle/>
          <a:p>
            <a:pPr algn="ctr">
              <a:buNone/>
            </a:pPr>
            <a:r>
              <a:rPr lang="en-US" sz="3600" b="1" dirty="0" smtClean="0"/>
              <a:t>EIS + Hypothetic-deduction = A Thin Slice</a:t>
            </a:r>
          </a:p>
        </p:txBody>
      </p:sp>
      <p:sp>
        <p:nvSpPr>
          <p:cNvPr id="4" name="Slide Number Placeholder 3"/>
          <p:cNvSpPr>
            <a:spLocks noGrp="1"/>
          </p:cNvSpPr>
          <p:nvPr>
            <p:ph type="sldNum" sz="quarter" idx="12"/>
          </p:nvPr>
        </p:nvSpPr>
        <p:spPr/>
        <p:txBody>
          <a:bodyPr/>
          <a:lstStyle/>
          <a:p>
            <a:fld id="{BB9D9C57-38D2-4CF3-8F55-0AF44E3402FF}" type="slidenum">
              <a:rPr lang="en-US" smtClean="0"/>
              <a:pPr/>
              <a:t>45</a:t>
            </a:fld>
            <a:endParaRPr lang="en-US"/>
          </a:p>
        </p:txBody>
      </p:sp>
      <p:sp>
        <p:nvSpPr>
          <p:cNvPr id="5" name="TextBox 4"/>
          <p:cNvSpPr txBox="1"/>
          <p:nvPr/>
        </p:nvSpPr>
        <p:spPr>
          <a:xfrm>
            <a:off x="609600" y="304800"/>
            <a:ext cx="2057400" cy="646331"/>
          </a:xfrm>
          <a:prstGeom prst="rect">
            <a:avLst/>
          </a:prstGeom>
          <a:noFill/>
        </p:spPr>
        <p:txBody>
          <a:bodyPr wrap="square" rtlCol="0">
            <a:spAutoFit/>
          </a:bodyPr>
          <a:lstStyle/>
          <a:p>
            <a:r>
              <a:rPr lang="en-US" dirty="0" smtClean="0"/>
              <a:t>SFHD</a:t>
            </a:r>
          </a:p>
          <a:p>
            <a:endParaRPr lang="en-US" dirty="0"/>
          </a:p>
        </p:txBody>
      </p:sp>
      <p:sp>
        <p:nvSpPr>
          <p:cNvPr id="6" name="Date Placeholder 5"/>
          <p:cNvSpPr>
            <a:spLocks noGrp="1"/>
          </p:cNvSpPr>
          <p:nvPr>
            <p:ph type="dt" sz="half" idx="10"/>
          </p:nvPr>
        </p:nvSpPr>
        <p:spPr/>
        <p:txBody>
          <a:bodyPr/>
          <a:lstStyle/>
          <a:p>
            <a:pPr>
              <a:defRPr/>
            </a:pPr>
            <a:fld id="{834DA955-8A5B-4409-83C3-294AFFB3F3CC}" type="datetime1">
              <a:rPr lang="en-US" smtClean="0"/>
              <a:t>11/14/2019</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010400" y="65532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Bias and Error Reduction</a:t>
            </a:r>
            <a:endParaRPr lang="en-US" dirty="0"/>
          </a:p>
        </p:txBody>
      </p:sp>
      <p:sp>
        <p:nvSpPr>
          <p:cNvPr id="3" name="Content Placeholder 2"/>
          <p:cNvSpPr>
            <a:spLocks noGrp="1"/>
          </p:cNvSpPr>
          <p:nvPr>
            <p:ph idx="1"/>
          </p:nvPr>
        </p:nvSpPr>
        <p:spPr>
          <a:xfrm>
            <a:off x="457200" y="1371600"/>
            <a:ext cx="8229600" cy="5334000"/>
          </a:xfrm>
        </p:spPr>
        <p:txBody>
          <a:bodyPr/>
          <a:lstStyle/>
          <a:p>
            <a:r>
              <a:rPr lang="en-US" dirty="0" smtClean="0"/>
              <a:t>Distraction error is automatically eliminated by asking all questions and doing all tests from the EIS only. </a:t>
            </a:r>
          </a:p>
          <a:p>
            <a:r>
              <a:rPr lang="en-US" dirty="0" smtClean="0"/>
              <a:t>Diagnostic anchoring can be reduced or eliminated by asking a question or doing a test, which if positive disproves the hypothesis</a:t>
            </a:r>
          </a:p>
          <a:p>
            <a:r>
              <a:rPr lang="en-US" dirty="0" smtClean="0"/>
              <a:t>Congruence bias is reduced by testing other possible diagnoses using </a:t>
            </a:r>
            <a:r>
              <a:rPr lang="en-US" dirty="0" err="1" smtClean="0"/>
              <a:t>DDx</a:t>
            </a:r>
            <a:endParaRPr lang="en-US" dirty="0" smtClean="0"/>
          </a:p>
          <a:p>
            <a:r>
              <a:rPr lang="en-US" dirty="0" smtClean="0"/>
              <a:t>Conservatism can only be countered by an act of will on your part.</a:t>
            </a:r>
            <a:endParaRPr lang="en-US" dirty="0"/>
          </a:p>
        </p:txBody>
      </p:sp>
      <p:sp>
        <p:nvSpPr>
          <p:cNvPr id="4" name="TextBox 3"/>
          <p:cNvSpPr txBox="1"/>
          <p:nvPr/>
        </p:nvSpPr>
        <p:spPr>
          <a:xfrm>
            <a:off x="609600" y="304800"/>
            <a:ext cx="2057400" cy="369332"/>
          </a:xfrm>
          <a:prstGeom prst="rect">
            <a:avLst/>
          </a:prstGeom>
          <a:noFill/>
        </p:spPr>
        <p:txBody>
          <a:bodyPr wrap="square" rtlCol="0">
            <a:spAutoFit/>
          </a:bodyPr>
          <a:lstStyle/>
          <a:p>
            <a:r>
              <a:rPr lang="en-US" dirty="0" smtClean="0"/>
              <a:t>SFHD</a:t>
            </a:r>
            <a:endParaRPr lang="en-US" dirty="0"/>
          </a:p>
        </p:txBody>
      </p:sp>
      <p:sp>
        <p:nvSpPr>
          <p:cNvPr id="5" name="Date Placeholder 4"/>
          <p:cNvSpPr>
            <a:spLocks noGrp="1"/>
          </p:cNvSpPr>
          <p:nvPr>
            <p:ph type="dt" sz="half" idx="10"/>
          </p:nvPr>
        </p:nvSpPr>
        <p:spPr/>
        <p:txBody>
          <a:bodyPr/>
          <a:lstStyle/>
          <a:p>
            <a:pPr>
              <a:defRPr/>
            </a:pPr>
            <a:fld id="{FBCED3B3-DFD0-4045-A2FA-5B00A315ED1A}" type="datetime1">
              <a:rPr lang="en-US" smtClean="0"/>
              <a:t>11/14/2019</a:t>
            </a:fld>
            <a:endParaRPr lang="en-US"/>
          </a:p>
        </p:txBody>
      </p:sp>
      <p:sp>
        <p:nvSpPr>
          <p:cNvPr id="6" name="Slide Number Placeholder 5"/>
          <p:cNvSpPr>
            <a:spLocks noGrp="1"/>
          </p:cNvSpPr>
          <p:nvPr>
            <p:ph type="sldNum" sz="quarter" idx="12"/>
          </p:nvPr>
        </p:nvSpPr>
        <p:spPr/>
        <p:txBody>
          <a:bodyPr/>
          <a:lstStyle/>
          <a:p>
            <a:pPr>
              <a:defRPr/>
            </a:pPr>
            <a:fld id="{0D8E0484-7E8D-46F3-BD4C-CABE420F20D2}" type="slidenum">
              <a:rPr lang="en-US" smtClean="0"/>
              <a:pPr>
                <a:defRPr/>
              </a:pPr>
              <a:t>46</a:t>
            </a:fld>
            <a:endParaRPr lang="en-US"/>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7010400" y="6324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6"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rtlCol="0">
            <a:normAutofit lnSpcReduction="10000"/>
          </a:bodyPr>
          <a:lstStyle/>
          <a:p>
            <a:pPr fontAlgn="auto">
              <a:spcAft>
                <a:spcPts val="0"/>
              </a:spcAft>
              <a:buFont typeface="Arial" pitchFamily="34" charset="0"/>
              <a:buChar char="•"/>
              <a:defRPr/>
            </a:pPr>
            <a:r>
              <a:rPr lang="en-US" dirty="0" smtClean="0"/>
              <a:t>To avoid premature satisfaction a more complete history is taken, which may also  be used to search for etiologies, and the usual differential examination is carried out but after the diagnosis has been made</a:t>
            </a:r>
          </a:p>
          <a:p>
            <a:pPr fontAlgn="auto">
              <a:spcAft>
                <a:spcPts val="0"/>
              </a:spcAft>
              <a:buFont typeface="Arial" pitchFamily="34" charset="0"/>
              <a:buChar char="•"/>
              <a:defRPr/>
            </a:pPr>
            <a:r>
              <a:rPr lang="en-US" dirty="0" smtClean="0"/>
              <a:t>If the extension of the examination refutes the diagnosis then it should also prove the replacement diagnosis but care must be taken to avoid anchoring bias so some deliberately non-supporting questions and tests are needed</a:t>
            </a:r>
            <a:endParaRPr lang="en-US" dirty="0"/>
          </a:p>
        </p:txBody>
      </p:sp>
      <p:sp>
        <p:nvSpPr>
          <p:cNvPr id="4" name="Slide Number Placeholder 3"/>
          <p:cNvSpPr>
            <a:spLocks noGrp="1"/>
          </p:cNvSpPr>
          <p:nvPr>
            <p:ph type="sldNum" sz="quarter" idx="12"/>
          </p:nvPr>
        </p:nvSpPr>
        <p:spPr/>
        <p:txBody>
          <a:bodyPr/>
          <a:lstStyle/>
          <a:p>
            <a:pPr>
              <a:defRPr/>
            </a:pPr>
            <a:fld id="{08692364-BCB0-4AF9-AC61-90A8A2B0908C}" type="slidenum">
              <a:rPr lang="en-US"/>
              <a:pPr>
                <a:defRPr/>
              </a:pPr>
              <a:t>47</a:t>
            </a:fld>
            <a:endParaRPr lang="en-US" dirty="0"/>
          </a:p>
        </p:txBody>
      </p:sp>
      <p:sp>
        <p:nvSpPr>
          <p:cNvPr id="6" name="Date Placeholder 5"/>
          <p:cNvSpPr>
            <a:spLocks noGrp="1"/>
          </p:cNvSpPr>
          <p:nvPr>
            <p:ph type="dt" sz="quarter" idx="10"/>
          </p:nvPr>
        </p:nvSpPr>
        <p:spPr/>
        <p:txBody>
          <a:bodyPr/>
          <a:lstStyle/>
          <a:p>
            <a:pPr>
              <a:defRPr/>
            </a:pPr>
            <a:fld id="{28E1BCAF-F606-4F2A-864C-7F244E86C83C}" type="datetime1">
              <a:rPr lang="en-US" smtClean="0"/>
              <a:t>11/14/2019</a:t>
            </a:fld>
            <a:endParaRPr lang="en-US" dirty="0"/>
          </a:p>
        </p:txBody>
      </p:sp>
      <p:sp>
        <p:nvSpPr>
          <p:cNvPr id="7" name="Rectangle 6"/>
          <p:cNvSpPr/>
          <p:nvPr/>
        </p:nvSpPr>
        <p:spPr>
          <a:xfrm>
            <a:off x="762000" y="3810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620000" y="63246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2144" fill="hold"/>
                                        <p:tgtEl>
                                          <p:spTgt spid="8"/>
                                        </p:tgtEl>
                                      </p:cBhvr>
                                    </p:cmd>
                                  </p:childTnLst>
                                </p:cTn>
                              </p:par>
                            </p:childTnLst>
                          </p:cTn>
                        </p:par>
                      </p:childTnLst>
                    </p:cTn>
                  </p:par>
                </p:childTnLst>
              </p:cTn>
              <p:nextCondLst>
                <p:cond evt="onClick" delay="0">
                  <p:tgtEl>
                    <p:spTgt spid="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50825" y="1246188"/>
          <a:ext cx="8643938" cy="4365625"/>
        </p:xfrm>
        <a:graphic>
          <a:graphicData uri="http://schemas.openxmlformats.org/presentationml/2006/ole">
            <p:oleObj spid="_x0000_s1026" name="WizFlow Flowchart" r:id="rId5" imgW="8643960" imgH="4365000" progId="">
              <p:embed/>
            </p:oleObj>
          </a:graphicData>
        </a:graphic>
      </p:graphicFrame>
      <p:sp>
        <p:nvSpPr>
          <p:cNvPr id="3" name="Rectangle 2"/>
          <p:cNvSpPr/>
          <p:nvPr/>
        </p:nvSpPr>
        <p:spPr>
          <a:xfrm>
            <a:off x="457200" y="381000"/>
            <a:ext cx="813043" cy="369332"/>
          </a:xfrm>
          <a:prstGeom prst="rect">
            <a:avLst/>
          </a:prstGeom>
        </p:spPr>
        <p:txBody>
          <a:bodyPr wrap="none">
            <a:spAutoFit/>
          </a:bodyPr>
          <a:lstStyle/>
          <a:p>
            <a:r>
              <a:rPr lang="en-US" dirty="0" smtClean="0"/>
              <a:t>SFHD</a:t>
            </a:r>
            <a:endParaRPr lang="en-US" dirty="0"/>
          </a:p>
        </p:txBody>
      </p:sp>
      <p:sp>
        <p:nvSpPr>
          <p:cNvPr id="4" name="Date Placeholder 3"/>
          <p:cNvSpPr>
            <a:spLocks noGrp="1"/>
          </p:cNvSpPr>
          <p:nvPr>
            <p:ph type="dt" sz="half" idx="10"/>
          </p:nvPr>
        </p:nvSpPr>
        <p:spPr/>
        <p:txBody>
          <a:bodyPr/>
          <a:lstStyle/>
          <a:p>
            <a:pPr>
              <a:defRPr/>
            </a:pPr>
            <a:fld id="{3C115E44-E38B-4685-B0C8-C79CB4F7870E}"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CBC6F25-E50A-436B-864F-2621A011CDD1}" type="slidenum">
              <a:rPr lang="en-US" smtClean="0"/>
              <a:pPr>
                <a:defRPr/>
              </a:pPr>
              <a:t>48</a:t>
            </a:fld>
            <a:endParaRPr lang="en-US"/>
          </a:p>
        </p:txBody>
      </p:sp>
      <p:pic>
        <p:nvPicPr>
          <p:cNvPr id="6" name="Recorded Sound">
            <a:hlinkClick r:id="" action="ppaction://media"/>
          </p:cNvPr>
          <p:cNvPicPr>
            <a:picLocks noRot="1" noChangeAspect="1"/>
          </p:cNvPicPr>
          <p:nvPr>
            <a:wavAudioFile r:embed="rId2" name="Recorded Sound"/>
          </p:nvPr>
        </p:nvPicPr>
        <p:blipFill>
          <a:blip r:embed="rId6" cstate="print"/>
          <a:stretch>
            <a:fillRect/>
          </a:stretch>
        </p:blipFill>
        <p:spPr>
          <a:xfrm>
            <a:off x="7467600" y="65532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401" name="Object 1"/>
          <p:cNvGraphicFramePr>
            <a:graphicFrameLocks noChangeAspect="1"/>
          </p:cNvGraphicFramePr>
          <p:nvPr/>
        </p:nvGraphicFramePr>
        <p:xfrm>
          <a:off x="170447" y="685800"/>
          <a:ext cx="8744953" cy="5334000"/>
        </p:xfrm>
        <a:graphic>
          <a:graphicData uri="http://schemas.openxmlformats.org/presentationml/2006/ole">
            <p:oleObj spid="_x0000_s102401" name="WizFlow Diagram" r:id="rId5" imgW="8758238" imgH="5314950" progId="">
              <p:embed/>
            </p:oleObj>
          </a:graphicData>
        </a:graphic>
      </p:graphicFrame>
      <p:sp>
        <p:nvSpPr>
          <p:cNvPr id="4" name="Rectangle 3"/>
          <p:cNvSpPr/>
          <p:nvPr/>
        </p:nvSpPr>
        <p:spPr>
          <a:xfrm>
            <a:off x="228600" y="304800"/>
            <a:ext cx="813043" cy="369332"/>
          </a:xfrm>
          <a:prstGeom prst="rect">
            <a:avLst/>
          </a:prstGeom>
        </p:spPr>
        <p:txBody>
          <a:bodyPr wrap="none">
            <a:spAutoFit/>
          </a:bodyPr>
          <a:lstStyle/>
          <a:p>
            <a:r>
              <a:rPr lang="en-US" dirty="0" smtClean="0"/>
              <a:t>SFHD</a:t>
            </a:r>
            <a:endParaRPr lang="en-US" dirty="0"/>
          </a:p>
        </p:txBody>
      </p:sp>
      <p:sp>
        <p:nvSpPr>
          <p:cNvPr id="5" name="Date Placeholder 4"/>
          <p:cNvSpPr>
            <a:spLocks noGrp="1"/>
          </p:cNvSpPr>
          <p:nvPr>
            <p:ph type="dt" sz="half" idx="10"/>
          </p:nvPr>
        </p:nvSpPr>
        <p:spPr/>
        <p:txBody>
          <a:bodyPr/>
          <a:lstStyle/>
          <a:p>
            <a:pPr>
              <a:defRPr/>
            </a:pPr>
            <a:fld id="{6A691F00-A252-475C-9C69-4DD45DADB75C}" type="datetime1">
              <a:rPr lang="en-US" smtClean="0"/>
              <a:t>11/14/2019</a:t>
            </a:fld>
            <a:endParaRPr lang="en-US"/>
          </a:p>
        </p:txBody>
      </p:sp>
      <p:sp>
        <p:nvSpPr>
          <p:cNvPr id="6" name="Slide Number Placeholder 5"/>
          <p:cNvSpPr>
            <a:spLocks noGrp="1"/>
          </p:cNvSpPr>
          <p:nvPr>
            <p:ph type="sldNum" sz="quarter" idx="12"/>
          </p:nvPr>
        </p:nvSpPr>
        <p:spPr/>
        <p:txBody>
          <a:bodyPr/>
          <a:lstStyle/>
          <a:p>
            <a:pPr>
              <a:defRPr/>
            </a:pPr>
            <a:fld id="{0CBC6F25-E50A-436B-864F-2621A011CDD1}" type="slidenum">
              <a:rPr lang="en-US" smtClean="0"/>
              <a:pPr>
                <a:defRPr/>
              </a:pPr>
              <a:t>49</a:t>
            </a:fld>
            <a:endParaRPr lang="en-US"/>
          </a:p>
        </p:txBody>
      </p:sp>
      <p:pic>
        <p:nvPicPr>
          <p:cNvPr id="7" name="Recorded Sound">
            <a:hlinkClick r:id="" action="ppaction://media"/>
          </p:cNvPr>
          <p:cNvPicPr>
            <a:picLocks noRot="1" noChangeAspect="1"/>
          </p:cNvPicPr>
          <p:nvPr>
            <a:wavAudioFile r:embed="rId2" name="Recorded Sound"/>
          </p:nvPr>
        </p:nvPicPr>
        <p:blipFill>
          <a:blip r:embed="rId6" cstate="print"/>
          <a:stretch>
            <a:fillRect/>
          </a:stretch>
        </p:blipFill>
        <p:spPr>
          <a:xfrm>
            <a:off x="4419600" y="32766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6"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fontScale="90000"/>
          </a:bodyPr>
          <a:lstStyle/>
          <a:p>
            <a:r>
              <a:rPr lang="en-US" sz="5300" b="1" dirty="0" smtClean="0"/>
              <a:t>Script Focused Hypothetic Deductive Reasoning</a:t>
            </a:r>
            <a:r>
              <a:rPr lang="en-US" dirty="0" smtClean="0"/>
              <a:t/>
            </a:r>
            <a:br>
              <a:rPr lang="en-US" dirty="0" smtClean="0"/>
            </a:br>
            <a:endParaRPr lang="en-US" dirty="0"/>
          </a:p>
        </p:txBody>
      </p:sp>
      <p:sp>
        <p:nvSpPr>
          <p:cNvPr id="4" name="Subtitle 3"/>
          <p:cNvSpPr>
            <a:spLocks noGrp="1"/>
          </p:cNvSpPr>
          <p:nvPr>
            <p:ph type="subTitle" idx="1"/>
          </p:nvPr>
        </p:nvSpPr>
        <p:spPr>
          <a:xfrm>
            <a:off x="533400" y="6096000"/>
            <a:ext cx="8153400" cy="762000"/>
          </a:xfrm>
        </p:spPr>
        <p:txBody>
          <a:bodyPr>
            <a:normAutofit/>
          </a:bodyPr>
          <a:lstStyle/>
          <a:p>
            <a:r>
              <a:rPr lang="en-US" sz="4000" b="1" dirty="0" smtClean="0"/>
              <a:t>A New Method from Old Tools</a:t>
            </a:r>
            <a:endParaRPr lang="en-US" sz="4000" b="1" dirty="0"/>
          </a:p>
        </p:txBody>
      </p:sp>
      <p:pic>
        <p:nvPicPr>
          <p:cNvPr id="5" name="Picture 2" descr="C:\Documents and Settings\Jim Meadows\Local Settings\Temporary Internet Files\Content.IE5\YHKR5ED3\MPj04365080000[1].jpg"/>
          <p:cNvPicPr>
            <a:picLocks noChangeAspect="1" noChangeArrowheads="1"/>
          </p:cNvPicPr>
          <p:nvPr/>
        </p:nvPicPr>
        <p:blipFill>
          <a:blip r:embed="rId4" cstate="print"/>
          <a:srcRect/>
          <a:stretch>
            <a:fillRect/>
          </a:stretch>
        </p:blipFill>
        <p:spPr bwMode="auto">
          <a:xfrm>
            <a:off x="3048000" y="1600201"/>
            <a:ext cx="2667000" cy="4029280"/>
          </a:xfrm>
          <a:prstGeom prst="rect">
            <a:avLst/>
          </a:prstGeom>
          <a:noFill/>
        </p:spPr>
      </p:pic>
      <p:pic>
        <p:nvPicPr>
          <p:cNvPr id="11" name="Recorded Sound">
            <a:hlinkClick r:id="" action="ppaction://media"/>
          </p:cNvPr>
          <p:cNvPicPr>
            <a:picLocks noRot="1" noChangeAspect="1"/>
          </p:cNvPicPr>
          <p:nvPr>
            <a:wavAudioFile r:embed="rId1" name="Recorded Sound"/>
          </p:nvPr>
        </p:nvPicPr>
        <p:blipFill>
          <a:blip r:embed="rId5" cstate="print"/>
          <a:stretch>
            <a:fillRect/>
          </a:stretch>
        </p:blipFill>
        <p:spPr>
          <a:xfrm>
            <a:off x="8458200" y="6172200"/>
            <a:ext cx="304800" cy="304800"/>
          </a:xfrm>
          <a:prstGeom prst="rect">
            <a:avLst/>
          </a:prstGeom>
        </p:spPr>
      </p:pic>
      <p:sp>
        <p:nvSpPr>
          <p:cNvPr id="6" name="Date Placeholder 5"/>
          <p:cNvSpPr>
            <a:spLocks noGrp="1"/>
          </p:cNvSpPr>
          <p:nvPr>
            <p:ph type="dt" sz="half" idx="10"/>
          </p:nvPr>
        </p:nvSpPr>
        <p:spPr/>
        <p:txBody>
          <a:bodyPr/>
          <a:lstStyle/>
          <a:p>
            <a:pPr>
              <a:defRPr/>
            </a:pPr>
            <a:fld id="{62396F2C-0E31-4DE7-AB1B-1A1AC66DF522}" type="datetime1">
              <a:rPr lang="en-US" smtClean="0"/>
              <a:t>11/14/2019</a:t>
            </a:fld>
            <a:endParaRPr lang="en-US"/>
          </a:p>
        </p:txBody>
      </p:sp>
      <p:sp>
        <p:nvSpPr>
          <p:cNvPr id="7" name="Slide Number Placeholder 6"/>
          <p:cNvSpPr>
            <a:spLocks noGrp="1"/>
          </p:cNvSpPr>
          <p:nvPr>
            <p:ph type="sldNum" sz="quarter" idx="12"/>
          </p:nvPr>
        </p:nvSpPr>
        <p:spPr/>
        <p:txBody>
          <a:bodyPr/>
          <a:lstStyle/>
          <a:p>
            <a:pPr>
              <a:defRPr/>
            </a:pPr>
            <a:fld id="{C4F835C3-F3CF-4D3F-9D7E-8CBB93F2491F}" type="slidenum">
              <a:rPr lang="en-US" smtClean="0"/>
              <a:pPr>
                <a:defRPr/>
              </a:pPr>
              <a:t>5</a:t>
            </a:fld>
            <a:endParaRPr lang="en-US"/>
          </a:p>
        </p:txBody>
      </p:sp>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ransition advTm="4935"/>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err="1" smtClean="0"/>
              <a:t>Eg</a:t>
            </a:r>
            <a:r>
              <a:rPr lang="en-US" dirty="0" smtClean="0"/>
              <a:t>. Lateral Elbow Pain</a:t>
            </a:r>
          </a:p>
        </p:txBody>
      </p:sp>
      <p:sp>
        <p:nvSpPr>
          <p:cNvPr id="3" name="Content Placeholder 2"/>
          <p:cNvSpPr>
            <a:spLocks noGrp="1"/>
          </p:cNvSpPr>
          <p:nvPr>
            <p:ph idx="1"/>
          </p:nvPr>
        </p:nvSpPr>
        <p:spPr>
          <a:xfrm>
            <a:off x="457200" y="1295400"/>
            <a:ext cx="8229600" cy="5029200"/>
          </a:xfrm>
        </p:spPr>
        <p:txBody>
          <a:bodyPr rtlCol="0">
            <a:normAutofit fontScale="92500" lnSpcReduction="10000"/>
          </a:bodyPr>
          <a:lstStyle/>
          <a:p>
            <a:pPr fontAlgn="auto">
              <a:spcAft>
                <a:spcPts val="0"/>
              </a:spcAft>
              <a:buFont typeface="Arial" pitchFamily="34" charset="0"/>
              <a:buChar char="•"/>
              <a:defRPr/>
            </a:pPr>
            <a:r>
              <a:rPr lang="en-US" dirty="0" smtClean="0"/>
              <a:t>The patient reports isolated pain on the lateral side of the elbow </a:t>
            </a:r>
          </a:p>
          <a:p>
            <a:pPr fontAlgn="auto">
              <a:spcAft>
                <a:spcPts val="0"/>
              </a:spcAft>
              <a:buFont typeface="Arial" pitchFamily="34" charset="0"/>
              <a:buChar char="•"/>
              <a:defRPr/>
            </a:pPr>
            <a:r>
              <a:rPr lang="en-US" dirty="0" smtClean="0"/>
              <a:t>The therapist considers the tissues underlying the pain and the likelihood of each condition that can give such pain</a:t>
            </a:r>
          </a:p>
          <a:p>
            <a:pPr fontAlgn="auto">
              <a:spcAft>
                <a:spcPts val="0"/>
              </a:spcAft>
              <a:buFont typeface="Arial" pitchFamily="34" charset="0"/>
              <a:buChar char="•"/>
              <a:defRPr/>
            </a:pPr>
            <a:r>
              <a:rPr lang="en-US" dirty="0" smtClean="0"/>
              <a:t>Statistically the most likely condition is common extensor </a:t>
            </a:r>
            <a:r>
              <a:rPr lang="en-US" dirty="0" err="1" smtClean="0"/>
              <a:t>tendonopathy</a:t>
            </a:r>
            <a:r>
              <a:rPr lang="en-US" dirty="0" smtClean="0"/>
              <a:t> and this becomes H1</a:t>
            </a:r>
          </a:p>
          <a:p>
            <a:pPr fontAlgn="auto">
              <a:spcAft>
                <a:spcPts val="0"/>
              </a:spcAft>
              <a:buFont typeface="Arial" pitchFamily="34" charset="0"/>
              <a:buChar char="•"/>
              <a:defRPr/>
            </a:pPr>
            <a:r>
              <a:rPr lang="en-US" dirty="0" smtClean="0"/>
              <a:t>The Essential Illness Script for tennis elbow is accessed and the questions drawn from this; for example does using the hand or elbow cause the greatest pain</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AAF77F33-B2D5-423A-8BFE-9F594AED932B}" type="slidenum">
              <a:rPr lang="en-US"/>
              <a:pPr>
                <a:defRPr/>
              </a:pPr>
              <a:t>50</a:t>
            </a:fld>
            <a:endParaRPr lang="en-US" dirty="0"/>
          </a:p>
        </p:txBody>
      </p:sp>
      <p:sp>
        <p:nvSpPr>
          <p:cNvPr id="6" name="Date Placeholder 5"/>
          <p:cNvSpPr>
            <a:spLocks noGrp="1"/>
          </p:cNvSpPr>
          <p:nvPr>
            <p:ph type="dt" sz="quarter" idx="10"/>
          </p:nvPr>
        </p:nvSpPr>
        <p:spPr/>
        <p:txBody>
          <a:bodyPr/>
          <a:lstStyle/>
          <a:p>
            <a:pPr>
              <a:defRPr/>
            </a:pPr>
            <a:fld id="{B2CE305D-BB4D-469A-97D1-AF4DCA73DFCE}" type="datetime1">
              <a:rPr lang="en-US" smtClean="0"/>
              <a:t>11/14/2019</a:t>
            </a:fld>
            <a:endParaRPr lang="en-US" dirty="0"/>
          </a:p>
        </p:txBody>
      </p:sp>
      <p:sp>
        <p:nvSpPr>
          <p:cNvPr id="7" name="Rectangle 6"/>
          <p:cNvSpPr/>
          <p:nvPr/>
        </p:nvSpPr>
        <p:spPr>
          <a:xfrm>
            <a:off x="381000" y="3048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086600" y="63246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6"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486400"/>
          </a:xfrm>
        </p:spPr>
        <p:txBody>
          <a:bodyPr rtlCol="0">
            <a:normAutofit fontScale="92500"/>
          </a:bodyPr>
          <a:lstStyle/>
          <a:p>
            <a:pPr fontAlgn="auto">
              <a:spcAft>
                <a:spcPts val="0"/>
              </a:spcAft>
              <a:buNone/>
              <a:defRPr/>
            </a:pPr>
            <a:r>
              <a:rPr lang="en-US" b="1" dirty="0" smtClean="0"/>
              <a:t>H1 Proven </a:t>
            </a:r>
          </a:p>
          <a:p>
            <a:pPr fontAlgn="auto">
              <a:spcAft>
                <a:spcPts val="0"/>
              </a:spcAft>
              <a:buFont typeface="Arial" pitchFamily="34" charset="0"/>
              <a:buChar char="•"/>
              <a:defRPr/>
            </a:pPr>
            <a:r>
              <a:rPr lang="en-US" dirty="0" smtClean="0"/>
              <a:t>If  the answer is gripping activities then H1 is strengthened and the next question from the EIS is asked the answer to which will either strengthen or weaken H1. </a:t>
            </a:r>
          </a:p>
          <a:p>
            <a:pPr fontAlgn="auto">
              <a:spcAft>
                <a:spcPts val="0"/>
              </a:spcAft>
              <a:buFont typeface="Arial" pitchFamily="34" charset="0"/>
              <a:buChar char="•"/>
              <a:defRPr/>
            </a:pPr>
            <a:r>
              <a:rPr lang="en-US" dirty="0" smtClean="0"/>
              <a:t>If after asking all of the questions on the EIS, H1 is still strongly believed then the specific objective tests can be done, this includes isometric wrist extension and palpation along the tendon</a:t>
            </a:r>
          </a:p>
          <a:p>
            <a:pPr fontAlgn="auto">
              <a:spcAft>
                <a:spcPts val="0"/>
              </a:spcAft>
              <a:buFont typeface="Arial" pitchFamily="34" charset="0"/>
              <a:buChar char="•"/>
              <a:defRPr/>
            </a:pPr>
            <a:r>
              <a:rPr lang="en-US" dirty="0" smtClean="0"/>
              <a:t>If these two tests are positive then the EIS becomes the diagnosis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77A3E8A4-CEEF-4CE3-B54E-F1069226E65C}" type="slidenum">
              <a:rPr lang="en-US"/>
              <a:pPr>
                <a:defRPr/>
              </a:pPr>
              <a:t>51</a:t>
            </a:fld>
            <a:endParaRPr lang="en-US" dirty="0"/>
          </a:p>
        </p:txBody>
      </p:sp>
      <p:sp>
        <p:nvSpPr>
          <p:cNvPr id="6" name="Date Placeholder 5"/>
          <p:cNvSpPr>
            <a:spLocks noGrp="1"/>
          </p:cNvSpPr>
          <p:nvPr>
            <p:ph type="dt" sz="quarter" idx="10"/>
          </p:nvPr>
        </p:nvSpPr>
        <p:spPr/>
        <p:txBody>
          <a:bodyPr/>
          <a:lstStyle/>
          <a:p>
            <a:pPr>
              <a:defRPr/>
            </a:pPr>
            <a:fld id="{D8BEFA55-036E-4594-A3C0-4101055C4FC1}" type="datetime1">
              <a:rPr lang="en-US" smtClean="0"/>
              <a:t>11/14/2019</a:t>
            </a:fld>
            <a:endParaRPr lang="en-US" dirty="0"/>
          </a:p>
        </p:txBody>
      </p:sp>
      <p:sp>
        <p:nvSpPr>
          <p:cNvPr id="7" name="Rectangle 6"/>
          <p:cNvSpPr/>
          <p:nvPr/>
        </p:nvSpPr>
        <p:spPr>
          <a:xfrm>
            <a:off x="533400" y="3048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6477000" y="61722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rtlCol="0">
            <a:normAutofit/>
          </a:bodyPr>
          <a:lstStyle/>
          <a:p>
            <a:pPr fontAlgn="auto">
              <a:spcAft>
                <a:spcPts val="0"/>
              </a:spcAft>
              <a:buNone/>
              <a:defRPr/>
            </a:pPr>
            <a:r>
              <a:rPr lang="en-US" b="1" dirty="0" smtClean="0"/>
              <a:t>H1 is Disproven </a:t>
            </a:r>
          </a:p>
          <a:p>
            <a:pPr fontAlgn="auto">
              <a:spcAft>
                <a:spcPts val="0"/>
              </a:spcAft>
              <a:buFont typeface="Arial" pitchFamily="34" charset="0"/>
              <a:buChar char="•"/>
              <a:defRPr/>
            </a:pPr>
            <a:r>
              <a:rPr lang="en-US" dirty="0" smtClean="0"/>
              <a:t>If H1 is </a:t>
            </a:r>
            <a:r>
              <a:rPr lang="en-US" dirty="0" err="1" smtClean="0"/>
              <a:t>weakned</a:t>
            </a:r>
            <a:r>
              <a:rPr lang="en-US" dirty="0" smtClean="0"/>
              <a:t> by say pain on elbow movement rather than hand function then H2 may be </a:t>
            </a:r>
            <a:r>
              <a:rPr lang="en-US" dirty="0" err="1" smtClean="0"/>
              <a:t>articular</a:t>
            </a:r>
            <a:r>
              <a:rPr lang="en-US" dirty="0" smtClean="0"/>
              <a:t> dysfunction</a:t>
            </a:r>
          </a:p>
          <a:p>
            <a:pPr fontAlgn="auto">
              <a:spcAft>
                <a:spcPts val="0"/>
              </a:spcAft>
              <a:buFont typeface="Arial" pitchFamily="34" charset="0"/>
              <a:buChar char="•"/>
              <a:defRPr/>
            </a:pPr>
            <a:r>
              <a:rPr lang="en-US" dirty="0" smtClean="0"/>
              <a:t>The </a:t>
            </a:r>
            <a:r>
              <a:rPr lang="en-US" dirty="0" err="1" smtClean="0"/>
              <a:t>EssentiaI</a:t>
            </a:r>
            <a:r>
              <a:rPr lang="en-US" dirty="0" smtClean="0"/>
              <a:t> Illness script for </a:t>
            </a:r>
            <a:r>
              <a:rPr lang="en-US" dirty="0" err="1" smtClean="0"/>
              <a:t>articular</a:t>
            </a:r>
            <a:r>
              <a:rPr lang="en-US" dirty="0" smtClean="0"/>
              <a:t> dysfunction is accessed and questions from it asked</a:t>
            </a:r>
            <a:endParaRPr lang="en-US" dirty="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77A3E8A4-CEEF-4CE3-B54E-F1069226E65C}" type="slidenum">
              <a:rPr lang="en-US"/>
              <a:pPr>
                <a:defRPr/>
              </a:pPr>
              <a:t>52</a:t>
            </a:fld>
            <a:endParaRPr lang="en-US" dirty="0"/>
          </a:p>
        </p:txBody>
      </p:sp>
      <p:sp>
        <p:nvSpPr>
          <p:cNvPr id="6" name="Date Placeholder 5"/>
          <p:cNvSpPr>
            <a:spLocks noGrp="1"/>
          </p:cNvSpPr>
          <p:nvPr>
            <p:ph type="dt" sz="quarter" idx="10"/>
          </p:nvPr>
        </p:nvSpPr>
        <p:spPr/>
        <p:txBody>
          <a:bodyPr/>
          <a:lstStyle/>
          <a:p>
            <a:pPr>
              <a:defRPr/>
            </a:pPr>
            <a:fld id="{7B6F469D-8DD3-40E2-ACAE-96896460EA27}" type="datetime1">
              <a:rPr lang="en-US" smtClean="0"/>
              <a:t>11/14/2019</a:t>
            </a:fld>
            <a:endParaRPr lang="en-US" dirty="0"/>
          </a:p>
        </p:txBody>
      </p:sp>
      <p:sp>
        <p:nvSpPr>
          <p:cNvPr id="7" name="Rectangle 6"/>
          <p:cNvSpPr/>
          <p:nvPr/>
        </p:nvSpPr>
        <p:spPr>
          <a:xfrm>
            <a:off x="685800" y="3810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620000" y="65532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7"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533400" y="685800"/>
            <a:ext cx="8229600" cy="4724400"/>
          </a:xfrm>
        </p:spPr>
        <p:txBody>
          <a:bodyPr/>
          <a:lstStyle/>
          <a:p>
            <a:r>
              <a:rPr lang="en-US" dirty="0" smtClean="0"/>
              <a:t>Questions can now be asked and tests done to determine </a:t>
            </a:r>
            <a:r>
              <a:rPr lang="en-US" dirty="0" err="1" smtClean="0"/>
              <a:t>tendonosis</a:t>
            </a:r>
            <a:r>
              <a:rPr lang="en-US" dirty="0" smtClean="0"/>
              <a:t> vs. tendonitis, etiology and predispositions, the more complicated aspects of tennis elbow</a:t>
            </a:r>
          </a:p>
          <a:p>
            <a:r>
              <a:rPr lang="en-US" dirty="0" smtClean="0"/>
              <a:t>Once all of these are known a reasonable and individualized treatment plan can be implemented based on the diagnosis rather than on an often naïve, simplistic and imprecise classification system </a:t>
            </a:r>
          </a:p>
          <a:p>
            <a:endParaRPr lang="en-US" dirty="0" smtClean="0"/>
          </a:p>
        </p:txBody>
      </p:sp>
      <p:sp>
        <p:nvSpPr>
          <p:cNvPr id="4" name="Slide Number Placeholder 3"/>
          <p:cNvSpPr>
            <a:spLocks noGrp="1"/>
          </p:cNvSpPr>
          <p:nvPr>
            <p:ph type="sldNum" sz="quarter" idx="12"/>
          </p:nvPr>
        </p:nvSpPr>
        <p:spPr/>
        <p:txBody>
          <a:bodyPr/>
          <a:lstStyle/>
          <a:p>
            <a:pPr>
              <a:defRPr/>
            </a:pPr>
            <a:fld id="{D5E4778C-533F-4C18-8495-411904E1C9EA}" type="slidenum">
              <a:rPr lang="en-US"/>
              <a:pPr>
                <a:defRPr/>
              </a:pPr>
              <a:t>53</a:t>
            </a:fld>
            <a:endParaRPr lang="en-US" dirty="0"/>
          </a:p>
        </p:txBody>
      </p:sp>
      <p:sp>
        <p:nvSpPr>
          <p:cNvPr id="6" name="Date Placeholder 5"/>
          <p:cNvSpPr>
            <a:spLocks noGrp="1"/>
          </p:cNvSpPr>
          <p:nvPr>
            <p:ph type="dt" sz="quarter" idx="10"/>
          </p:nvPr>
        </p:nvSpPr>
        <p:spPr/>
        <p:txBody>
          <a:bodyPr/>
          <a:lstStyle/>
          <a:p>
            <a:pPr>
              <a:defRPr/>
            </a:pPr>
            <a:fld id="{D78886E4-1E0F-431B-8FBA-45068D7FA9BB}" type="datetime1">
              <a:rPr lang="en-US" smtClean="0"/>
              <a:t>11/14/2019</a:t>
            </a:fld>
            <a:endParaRPr lang="en-US" dirty="0"/>
          </a:p>
        </p:txBody>
      </p:sp>
      <p:sp>
        <p:nvSpPr>
          <p:cNvPr id="7" name="Rectangle 6"/>
          <p:cNvSpPr/>
          <p:nvPr/>
        </p:nvSpPr>
        <p:spPr>
          <a:xfrm>
            <a:off x="381000" y="3048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086600" y="63246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533400" y="685800"/>
            <a:ext cx="8229600" cy="4724400"/>
          </a:xfrm>
        </p:spPr>
        <p:txBody>
          <a:bodyPr/>
          <a:lstStyle/>
          <a:p>
            <a:r>
              <a:rPr lang="en-US" dirty="0" smtClean="0"/>
              <a:t>If H2 is supported those objective tests from its EIS, such as quadrant tests or the full biomechanical exam of the elbow</a:t>
            </a:r>
          </a:p>
          <a:p>
            <a:r>
              <a:rPr lang="en-US" dirty="0" smtClean="0"/>
              <a:t>If H1, </a:t>
            </a:r>
            <a:r>
              <a:rPr lang="en-US" dirty="0" err="1" smtClean="0"/>
              <a:t>tendonopathy</a:t>
            </a:r>
            <a:r>
              <a:rPr lang="en-US" dirty="0" smtClean="0"/>
              <a:t>, is upheld by the subjective and objective tests then lack of tenderness over the tendon would be the disproving test</a:t>
            </a:r>
          </a:p>
          <a:p>
            <a:r>
              <a:rPr lang="en-US" dirty="0" smtClean="0"/>
              <a:t>Questions can be asked and tests done to determine </a:t>
            </a:r>
            <a:r>
              <a:rPr lang="en-US" dirty="0" err="1" smtClean="0"/>
              <a:t>tendonosis</a:t>
            </a:r>
            <a:r>
              <a:rPr lang="en-US" dirty="0" smtClean="0"/>
              <a:t> vs. tendonitis, etiology and predispositions including:</a:t>
            </a:r>
          </a:p>
          <a:p>
            <a:endParaRPr lang="en-US" dirty="0" smtClean="0"/>
          </a:p>
        </p:txBody>
      </p:sp>
      <p:sp>
        <p:nvSpPr>
          <p:cNvPr id="4" name="Slide Number Placeholder 3"/>
          <p:cNvSpPr>
            <a:spLocks noGrp="1"/>
          </p:cNvSpPr>
          <p:nvPr>
            <p:ph type="sldNum" sz="quarter" idx="12"/>
          </p:nvPr>
        </p:nvSpPr>
        <p:spPr/>
        <p:txBody>
          <a:bodyPr/>
          <a:lstStyle/>
          <a:p>
            <a:pPr>
              <a:defRPr/>
            </a:pPr>
            <a:fld id="{D5E4778C-533F-4C18-8495-411904E1C9EA}" type="slidenum">
              <a:rPr lang="en-US"/>
              <a:pPr>
                <a:defRPr/>
              </a:pPr>
              <a:t>54</a:t>
            </a:fld>
            <a:endParaRPr lang="en-US" dirty="0"/>
          </a:p>
        </p:txBody>
      </p:sp>
      <p:sp>
        <p:nvSpPr>
          <p:cNvPr id="6" name="Date Placeholder 5"/>
          <p:cNvSpPr>
            <a:spLocks noGrp="1"/>
          </p:cNvSpPr>
          <p:nvPr>
            <p:ph type="dt" sz="quarter" idx="10"/>
          </p:nvPr>
        </p:nvSpPr>
        <p:spPr/>
        <p:txBody>
          <a:bodyPr/>
          <a:lstStyle/>
          <a:p>
            <a:pPr>
              <a:defRPr/>
            </a:pPr>
            <a:fld id="{8B2F6986-F803-4076-8B70-C9B6219BA59F}" type="datetime1">
              <a:rPr lang="en-US" smtClean="0"/>
              <a:t>11/14/2019</a:t>
            </a:fld>
            <a:endParaRPr lang="en-US" dirty="0"/>
          </a:p>
        </p:txBody>
      </p:sp>
      <p:sp>
        <p:nvSpPr>
          <p:cNvPr id="7" name="Rectangle 6"/>
          <p:cNvSpPr/>
          <p:nvPr/>
        </p:nvSpPr>
        <p:spPr>
          <a:xfrm>
            <a:off x="228600" y="2286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7"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229600" cy="4525963"/>
          </a:xfrm>
        </p:spPr>
        <p:txBody>
          <a:bodyPr rtlCol="0">
            <a:normAutofit lnSpcReduction="10000"/>
          </a:bodyPr>
          <a:lstStyle/>
          <a:p>
            <a:pPr fontAlgn="auto">
              <a:spcAft>
                <a:spcPts val="0"/>
              </a:spcAft>
              <a:buFont typeface="Arial" pitchFamily="34" charset="0"/>
              <a:buChar char="•"/>
              <a:defRPr/>
            </a:pPr>
            <a:r>
              <a:rPr lang="en-US" dirty="0" smtClean="0"/>
              <a:t>The neck and the rest of the upper limb can now be scanned and screened to see if there are any predisposing or etiological factors present</a:t>
            </a:r>
          </a:p>
          <a:p>
            <a:pPr fontAlgn="auto">
              <a:spcAft>
                <a:spcPts val="0"/>
              </a:spcAft>
              <a:buFont typeface="Arial" pitchFamily="34" charset="0"/>
              <a:buChar char="•"/>
              <a:defRPr/>
            </a:pPr>
            <a:r>
              <a:rPr lang="en-US" dirty="0" smtClean="0"/>
              <a:t>In short more time can be spent on the more complex aspects of the problem (level of inflammation, etiology and contributing remote pathologies etc.) when less time has to be spent on the diagnosis</a:t>
            </a:r>
            <a:endParaRPr lang="en-US" dirty="0"/>
          </a:p>
        </p:txBody>
      </p:sp>
      <p:sp>
        <p:nvSpPr>
          <p:cNvPr id="4" name="Slide Number Placeholder 3"/>
          <p:cNvSpPr>
            <a:spLocks noGrp="1"/>
          </p:cNvSpPr>
          <p:nvPr>
            <p:ph type="sldNum" sz="quarter" idx="12"/>
          </p:nvPr>
        </p:nvSpPr>
        <p:spPr/>
        <p:txBody>
          <a:bodyPr/>
          <a:lstStyle/>
          <a:p>
            <a:pPr>
              <a:defRPr/>
            </a:pPr>
            <a:fld id="{BC71D18F-679D-4C06-AEC7-52EB49408F69}" type="slidenum">
              <a:rPr lang="en-US"/>
              <a:pPr>
                <a:defRPr/>
              </a:pPr>
              <a:t>55</a:t>
            </a:fld>
            <a:endParaRPr lang="en-US" dirty="0"/>
          </a:p>
        </p:txBody>
      </p:sp>
      <p:sp>
        <p:nvSpPr>
          <p:cNvPr id="6" name="Date Placeholder 5"/>
          <p:cNvSpPr>
            <a:spLocks noGrp="1"/>
          </p:cNvSpPr>
          <p:nvPr>
            <p:ph type="dt" sz="quarter" idx="10"/>
          </p:nvPr>
        </p:nvSpPr>
        <p:spPr/>
        <p:txBody>
          <a:bodyPr/>
          <a:lstStyle/>
          <a:p>
            <a:pPr>
              <a:defRPr/>
            </a:pPr>
            <a:fld id="{EB34C14E-925F-4546-AC16-9BDF32A5BD45}" type="datetime1">
              <a:rPr lang="en-US" smtClean="0"/>
              <a:t>11/14/2019</a:t>
            </a:fld>
            <a:endParaRPr lang="en-US" dirty="0"/>
          </a:p>
        </p:txBody>
      </p:sp>
      <p:sp>
        <p:nvSpPr>
          <p:cNvPr id="7" name="Rectangle 6"/>
          <p:cNvSpPr/>
          <p:nvPr/>
        </p:nvSpPr>
        <p:spPr>
          <a:xfrm>
            <a:off x="457200" y="381000"/>
            <a:ext cx="813043" cy="369332"/>
          </a:xfrm>
          <a:prstGeom prst="rect">
            <a:avLst/>
          </a:prstGeom>
        </p:spPr>
        <p:txBody>
          <a:bodyPr wrap="none">
            <a:spAutoFit/>
          </a:bodyPr>
          <a:lstStyle/>
          <a:p>
            <a:r>
              <a:rPr lang="en-US" dirty="0" smtClean="0"/>
              <a:t>SFHD</a:t>
            </a:r>
            <a:endParaRPr lang="en-US" dirty="0"/>
          </a:p>
        </p:txBody>
      </p:sp>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1 4 hypothesis testing using tennis elbow.png"/>
          <p:cNvPicPr>
            <a:picLocks noChangeAspect="1"/>
          </p:cNvPicPr>
          <p:nvPr/>
        </p:nvPicPr>
        <p:blipFill>
          <a:blip r:embed="rId4" cstate="print"/>
          <a:stretch>
            <a:fillRect/>
          </a:stretch>
        </p:blipFill>
        <p:spPr>
          <a:xfrm>
            <a:off x="0" y="842636"/>
            <a:ext cx="9144000" cy="5172727"/>
          </a:xfrm>
          <a:prstGeom prst="rect">
            <a:avLst/>
          </a:prstGeom>
        </p:spPr>
      </p:pic>
      <p:sp>
        <p:nvSpPr>
          <p:cNvPr id="8" name="Rectangle 7"/>
          <p:cNvSpPr/>
          <p:nvPr/>
        </p:nvSpPr>
        <p:spPr>
          <a:xfrm>
            <a:off x="304800" y="381000"/>
            <a:ext cx="813043" cy="369332"/>
          </a:xfrm>
          <a:prstGeom prst="rect">
            <a:avLst/>
          </a:prstGeom>
        </p:spPr>
        <p:txBody>
          <a:bodyPr wrap="none">
            <a:spAutoFit/>
          </a:bodyPr>
          <a:lstStyle/>
          <a:p>
            <a:r>
              <a:rPr lang="en-US" dirty="0" smtClean="0"/>
              <a:t>SFHD</a:t>
            </a:r>
            <a:endParaRPr lang="en-US" dirty="0"/>
          </a:p>
        </p:txBody>
      </p:sp>
      <p:sp>
        <p:nvSpPr>
          <p:cNvPr id="9" name="Date Placeholder 8"/>
          <p:cNvSpPr>
            <a:spLocks noGrp="1"/>
          </p:cNvSpPr>
          <p:nvPr>
            <p:ph type="dt" sz="half" idx="10"/>
          </p:nvPr>
        </p:nvSpPr>
        <p:spPr/>
        <p:txBody>
          <a:bodyPr/>
          <a:lstStyle/>
          <a:p>
            <a:pPr>
              <a:defRPr/>
            </a:pPr>
            <a:fld id="{6DCFB250-C7E2-4F3E-9C42-4A746831CD94}" type="datetime1">
              <a:rPr lang="en-US" smtClean="0"/>
              <a:t>11/14/2019</a:t>
            </a:fld>
            <a:endParaRPr lang="en-US"/>
          </a:p>
        </p:txBody>
      </p:sp>
      <p:sp>
        <p:nvSpPr>
          <p:cNvPr id="10" name="Slide Number Placeholder 9"/>
          <p:cNvSpPr>
            <a:spLocks noGrp="1"/>
          </p:cNvSpPr>
          <p:nvPr>
            <p:ph type="sldNum" sz="quarter" idx="12"/>
          </p:nvPr>
        </p:nvSpPr>
        <p:spPr/>
        <p:txBody>
          <a:bodyPr/>
          <a:lstStyle/>
          <a:p>
            <a:pPr>
              <a:defRPr/>
            </a:pPr>
            <a:fld id="{0D8E0484-7E8D-46F3-BD4C-CABE420F20D2}" type="slidenum">
              <a:rPr lang="en-US" smtClean="0"/>
              <a:pPr>
                <a:defRPr/>
              </a:pPr>
              <a:t>56</a:t>
            </a:fld>
            <a:endParaRPr lang="en-US"/>
          </a:p>
        </p:txBody>
      </p:sp>
      <p:pic>
        <p:nvPicPr>
          <p:cNvPr id="11" name="Recorded Sound">
            <a:hlinkClick r:id="" action="ppaction://media"/>
          </p:cNvPr>
          <p:cNvPicPr>
            <a:picLocks noRot="1" noChangeAspect="1"/>
          </p:cNvPicPr>
          <p:nvPr>
            <a:wavAudioFile r:embed="rId1" name="Recorded Sound"/>
          </p:nvPr>
        </p:nvPicPr>
        <p:blipFill>
          <a:blip r:embed="rId5" cstate="print"/>
          <a:stretch>
            <a:fillRect/>
          </a:stretch>
        </p:blipFill>
        <p:spPr>
          <a:xfrm>
            <a:off x="7086600" y="6324600"/>
            <a:ext cx="304800" cy="304800"/>
          </a:xfrm>
          <a:prstGeom prst="rect">
            <a:avLst/>
          </a:prstGeom>
        </p:spPr>
      </p:pic>
      <p:sp>
        <p:nvSpPr>
          <p:cNvPr id="12" name="Footer Placeholder 11"/>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92"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CEA400A-634F-47E5-BB0E-C2A2FB0E3ADB}"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57</a:t>
            </a:fld>
            <a:endParaRPr lang="en-US"/>
          </a:p>
        </p:txBody>
      </p:sp>
      <p:pic>
        <p:nvPicPr>
          <p:cNvPr id="6" name="Picture 5" descr="M2 6 headache diff color.png"/>
          <p:cNvPicPr>
            <a:picLocks noChangeAspect="1"/>
          </p:cNvPicPr>
          <p:nvPr/>
        </p:nvPicPr>
        <p:blipFill>
          <a:blip r:embed="rId4" cstate="print"/>
          <a:stretch>
            <a:fillRect/>
          </a:stretch>
        </p:blipFill>
        <p:spPr>
          <a:xfrm>
            <a:off x="0" y="382014"/>
            <a:ext cx="9144000" cy="6093971"/>
          </a:xfrm>
          <a:prstGeom prst="rect">
            <a:avLst/>
          </a:prstGeom>
        </p:spPr>
      </p:pic>
      <p:sp>
        <p:nvSpPr>
          <p:cNvPr id="7" name="TextBox 6"/>
          <p:cNvSpPr txBox="1"/>
          <p:nvPr/>
        </p:nvSpPr>
        <p:spPr>
          <a:xfrm>
            <a:off x="381000" y="762000"/>
            <a:ext cx="2057400" cy="646331"/>
          </a:xfrm>
          <a:prstGeom prst="rect">
            <a:avLst/>
          </a:prstGeom>
          <a:noFill/>
        </p:spPr>
        <p:txBody>
          <a:bodyPr wrap="square" rtlCol="0">
            <a:spAutoFit/>
          </a:bodyPr>
          <a:lstStyle/>
          <a:p>
            <a:pPr algn="ctr"/>
            <a:r>
              <a:rPr lang="en-US" dirty="0" smtClean="0"/>
              <a:t>SFHD of Selected Headaches</a:t>
            </a:r>
            <a:endParaRPr lang="en-US" dirty="0"/>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7010400" y="65532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2"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Strengths and Weakness</a:t>
            </a:r>
          </a:p>
        </p:txBody>
      </p:sp>
      <p:sp>
        <p:nvSpPr>
          <p:cNvPr id="3" name="Content Placeholder 2"/>
          <p:cNvSpPr>
            <a:spLocks noGrp="1"/>
          </p:cNvSpPr>
          <p:nvPr>
            <p:ph idx="1"/>
          </p:nvPr>
        </p:nvSpPr>
        <p:spPr>
          <a:xfrm>
            <a:off x="533400" y="1295400"/>
            <a:ext cx="8229600" cy="5029200"/>
          </a:xfrm>
        </p:spPr>
        <p:txBody>
          <a:bodyPr rtlCol="0">
            <a:normAutofit/>
          </a:bodyPr>
          <a:lstStyle/>
          <a:p>
            <a:pPr fontAlgn="auto">
              <a:spcAft>
                <a:spcPts val="0"/>
              </a:spcAft>
              <a:buFont typeface="Arial" pitchFamily="34" charset="0"/>
              <a:buChar char="•"/>
              <a:defRPr/>
            </a:pPr>
            <a:r>
              <a:rPr lang="en-US" dirty="0" smtClean="0"/>
              <a:t>It is simple and easy to understand</a:t>
            </a:r>
          </a:p>
          <a:p>
            <a:pPr fontAlgn="auto">
              <a:spcAft>
                <a:spcPts val="0"/>
              </a:spcAft>
              <a:buFont typeface="Arial" pitchFamily="34" charset="0"/>
              <a:buChar char="•"/>
              <a:defRPr/>
            </a:pPr>
            <a:r>
              <a:rPr lang="en-US" dirty="0" smtClean="0"/>
              <a:t>It reduces the noise and improves the signal coming from the patient and so minimizes the potential for the clinician to become confused</a:t>
            </a:r>
          </a:p>
          <a:p>
            <a:pPr fontAlgn="auto">
              <a:spcAft>
                <a:spcPts val="0"/>
              </a:spcAft>
              <a:buFont typeface="Arial" pitchFamily="34" charset="0"/>
              <a:buChar char="•"/>
              <a:defRPr/>
            </a:pPr>
            <a:r>
              <a:rPr lang="en-US" dirty="0" smtClean="0"/>
              <a:t>There is a tendency to not change the H when required as this is seen as failure, but ex </a:t>
            </a:r>
            <a:r>
              <a:rPr lang="en-US" dirty="0" err="1" smtClean="0"/>
              <a:t>deficio</a:t>
            </a:r>
            <a:r>
              <a:rPr lang="en-US" dirty="0" smtClean="0"/>
              <a:t>, </a:t>
            </a:r>
            <a:r>
              <a:rPr lang="en-US" dirty="0" err="1" smtClean="0"/>
              <a:t>eruditio</a:t>
            </a:r>
            <a:r>
              <a:rPr lang="en-US" dirty="0" smtClean="0"/>
              <a:t> (but from a failure, well taught), and this is not failure anyway</a:t>
            </a:r>
          </a:p>
        </p:txBody>
      </p:sp>
      <p:sp>
        <p:nvSpPr>
          <p:cNvPr id="4" name="Slide Number Placeholder 3"/>
          <p:cNvSpPr>
            <a:spLocks noGrp="1"/>
          </p:cNvSpPr>
          <p:nvPr>
            <p:ph type="sldNum" sz="quarter" idx="12"/>
          </p:nvPr>
        </p:nvSpPr>
        <p:spPr/>
        <p:txBody>
          <a:bodyPr/>
          <a:lstStyle/>
          <a:p>
            <a:pPr>
              <a:defRPr/>
            </a:pPr>
            <a:fld id="{DC3A5CEE-6B87-4487-B21A-D581C19DB990}" type="slidenum">
              <a:rPr lang="en-US"/>
              <a:pPr>
                <a:defRPr/>
              </a:pPr>
              <a:t>58</a:t>
            </a:fld>
            <a:endParaRPr lang="en-US" dirty="0"/>
          </a:p>
        </p:txBody>
      </p:sp>
      <p:sp>
        <p:nvSpPr>
          <p:cNvPr id="6" name="Date Placeholder 5"/>
          <p:cNvSpPr>
            <a:spLocks noGrp="1"/>
          </p:cNvSpPr>
          <p:nvPr>
            <p:ph type="dt" sz="quarter" idx="10"/>
          </p:nvPr>
        </p:nvSpPr>
        <p:spPr/>
        <p:txBody>
          <a:bodyPr/>
          <a:lstStyle/>
          <a:p>
            <a:pPr>
              <a:defRPr/>
            </a:pPr>
            <a:fld id="{EE1A404A-114A-4909-9E5B-33ED5586269D}" type="datetime1">
              <a:rPr lang="en-US" smtClean="0"/>
              <a:t>11/14/2019</a:t>
            </a:fld>
            <a:endParaRPr lang="en-US" dirty="0"/>
          </a:p>
        </p:txBody>
      </p:sp>
      <p:sp>
        <p:nvSpPr>
          <p:cNvPr id="7" name="Rectangle 6"/>
          <p:cNvSpPr/>
          <p:nvPr/>
        </p:nvSpPr>
        <p:spPr>
          <a:xfrm>
            <a:off x="228600" y="304800"/>
            <a:ext cx="813043" cy="369332"/>
          </a:xfrm>
          <a:prstGeom prst="rect">
            <a:avLst/>
          </a:prstGeom>
        </p:spPr>
        <p:txBody>
          <a:bodyPr wrap="none">
            <a:spAutoFit/>
          </a:bodyPr>
          <a:lstStyle/>
          <a:p>
            <a:r>
              <a:rPr lang="en-US" dirty="0" smtClean="0"/>
              <a:t>SFHD</a:t>
            </a:r>
            <a:endParaRPr lang="en-US" dirty="0"/>
          </a:p>
        </p:txBody>
      </p:sp>
      <p:pic>
        <p:nvPicPr>
          <p:cNvPr id="9" name="Recorded Sound">
            <a:hlinkClick r:id="" action="ppaction://media"/>
          </p:cNvPr>
          <p:cNvPicPr>
            <a:picLocks noRot="1" noChangeAspect="1"/>
          </p:cNvPicPr>
          <p:nvPr>
            <a:wavAudioFile r:embed="rId1" name="Recorded Sound"/>
          </p:nvPr>
        </p:nvPicPr>
        <p:blipFill>
          <a:blip r:embed="rId4" cstate="print"/>
          <a:stretch>
            <a:fillRect/>
          </a:stretch>
        </p:blipFill>
        <p:spPr>
          <a:xfrm>
            <a:off x="5562600" y="6019800"/>
            <a:ext cx="304800" cy="304800"/>
          </a:xfrm>
          <a:prstGeom prst="rect">
            <a:avLst/>
          </a:prstGeom>
        </p:spPr>
      </p:pic>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DB26D302-17EC-4762-9F1C-D4CD7A2CC2B6}"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59</a:t>
            </a:fld>
            <a:endParaRPr lang="en-US"/>
          </a:p>
        </p:txBody>
      </p:sp>
      <p:sp>
        <p:nvSpPr>
          <p:cNvPr id="7" name="TextBox 6"/>
          <p:cNvSpPr txBox="1"/>
          <p:nvPr/>
        </p:nvSpPr>
        <p:spPr>
          <a:xfrm>
            <a:off x="3810000" y="6172200"/>
            <a:ext cx="1600200" cy="381000"/>
          </a:xfrm>
          <a:prstGeom prst="rect">
            <a:avLst/>
          </a:prstGeom>
          <a:noFill/>
        </p:spPr>
        <p:txBody>
          <a:bodyPr wrap="square" rtlCol="0">
            <a:spAutoFit/>
          </a:bodyPr>
          <a:lstStyle/>
          <a:p>
            <a:r>
              <a:rPr lang="en-US" dirty="0" smtClean="0"/>
              <a:t>Buttock Pain</a:t>
            </a:r>
            <a:endParaRPr lang="en-US" dirty="0"/>
          </a:p>
        </p:txBody>
      </p:sp>
      <p:pic>
        <p:nvPicPr>
          <p:cNvPr id="8" name="Picture 7" descr="Buttock Pain EIS.png"/>
          <p:cNvPicPr>
            <a:picLocks noChangeAspect="1"/>
          </p:cNvPicPr>
          <p:nvPr/>
        </p:nvPicPr>
        <p:blipFill>
          <a:blip r:embed="rId2" cstate="print"/>
          <a:srcRect l="3414" t="18876" r="32282" b="23682"/>
          <a:stretch>
            <a:fillRect/>
          </a:stretch>
        </p:blipFill>
        <p:spPr>
          <a:xfrm>
            <a:off x="0" y="0"/>
            <a:ext cx="8610600" cy="5943600"/>
          </a:xfrm>
          <a:prstGeom prst="rect">
            <a:avLst/>
          </a:prstGeom>
        </p:spPr>
      </p:pic>
      <p:sp>
        <p:nvSpPr>
          <p:cNvPr id="6" name="Footer Placeholder 5"/>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What’s New</a:t>
            </a:r>
          </a:p>
        </p:txBody>
      </p:sp>
      <p:sp>
        <p:nvSpPr>
          <p:cNvPr id="8195" name="Content Placeholder 2"/>
          <p:cNvSpPr>
            <a:spLocks noGrp="1"/>
          </p:cNvSpPr>
          <p:nvPr>
            <p:ph idx="1"/>
          </p:nvPr>
        </p:nvSpPr>
        <p:spPr>
          <a:xfrm>
            <a:off x="457200" y="2057400"/>
            <a:ext cx="8229600" cy="2819400"/>
          </a:xfrm>
        </p:spPr>
        <p:txBody>
          <a:bodyPr/>
          <a:lstStyle/>
          <a:p>
            <a:r>
              <a:rPr lang="en-US" smtClean="0"/>
              <a:t>Principles of thin slicing</a:t>
            </a:r>
          </a:p>
          <a:p>
            <a:r>
              <a:rPr lang="en-US" smtClean="0"/>
              <a:t>Modification of the illness script</a:t>
            </a:r>
          </a:p>
          <a:p>
            <a:r>
              <a:rPr lang="en-US" smtClean="0"/>
              <a:t>Modification of hypothetic-deduction</a:t>
            </a:r>
          </a:p>
          <a:p>
            <a:r>
              <a:rPr lang="en-US" smtClean="0"/>
              <a:t>Built-in bias correction and error reduction</a:t>
            </a:r>
          </a:p>
        </p:txBody>
      </p:sp>
      <p:sp>
        <p:nvSpPr>
          <p:cNvPr id="4" name="Date Placeholder 3"/>
          <p:cNvSpPr>
            <a:spLocks noGrp="1"/>
          </p:cNvSpPr>
          <p:nvPr>
            <p:ph type="dt" sz="half" idx="10"/>
          </p:nvPr>
        </p:nvSpPr>
        <p:spPr/>
        <p:txBody>
          <a:bodyPr/>
          <a:lstStyle/>
          <a:p>
            <a:pPr>
              <a:defRPr/>
            </a:pPr>
            <a:fld id="{BD88301A-231C-470B-8248-356A97F637FD}"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6</a:t>
            </a:fld>
            <a:endParaRPr lang="en-US"/>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57912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ransition advTm="4732"/>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2"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BD7554B1-B215-4A3F-B6F7-A4AC8B492574}"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60</a:t>
            </a:fld>
            <a:endParaRPr lang="en-US"/>
          </a:p>
        </p:txBody>
      </p:sp>
      <p:pic>
        <p:nvPicPr>
          <p:cNvPr id="6" name="Picture 5" descr="M5 an t EIS knee pain.png"/>
          <p:cNvPicPr>
            <a:picLocks noChangeAspect="1"/>
          </p:cNvPicPr>
          <p:nvPr/>
        </p:nvPicPr>
        <p:blipFill>
          <a:blip r:embed="rId2" cstate="print"/>
          <a:stretch>
            <a:fillRect/>
          </a:stretch>
        </p:blipFill>
        <p:spPr>
          <a:xfrm>
            <a:off x="0" y="0"/>
            <a:ext cx="9144000" cy="6477000"/>
          </a:xfrm>
          <a:prstGeom prst="rect">
            <a:avLst/>
          </a:prstGeom>
        </p:spPr>
      </p:pic>
      <p:sp>
        <p:nvSpPr>
          <p:cNvPr id="7" name="TextBox 6"/>
          <p:cNvSpPr txBox="1"/>
          <p:nvPr/>
        </p:nvSpPr>
        <p:spPr>
          <a:xfrm>
            <a:off x="685800" y="5486400"/>
            <a:ext cx="2057400" cy="369332"/>
          </a:xfrm>
          <a:prstGeom prst="rect">
            <a:avLst/>
          </a:prstGeom>
          <a:noFill/>
        </p:spPr>
        <p:txBody>
          <a:bodyPr wrap="square" rtlCol="0">
            <a:spAutoFit/>
          </a:bodyPr>
          <a:lstStyle/>
          <a:p>
            <a:r>
              <a:rPr lang="en-US" dirty="0" smtClean="0"/>
              <a:t>Knee Pain</a:t>
            </a:r>
            <a:endParaRPr lang="en-US" dirty="0"/>
          </a:p>
        </p:txBody>
      </p:sp>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2DCA5B4A-2AB3-4757-AE2E-159C3549EF12}"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61</a:t>
            </a:fld>
            <a:endParaRPr lang="en-US"/>
          </a:p>
        </p:txBody>
      </p:sp>
      <p:pic>
        <p:nvPicPr>
          <p:cNvPr id="6" name="Picture 5" descr="M5 EIS hip .png"/>
          <p:cNvPicPr>
            <a:picLocks noChangeAspect="1"/>
          </p:cNvPicPr>
          <p:nvPr/>
        </p:nvPicPr>
        <p:blipFill>
          <a:blip r:embed="rId2" cstate="print"/>
          <a:srcRect l="7929" t="18889" r="11364" b="20000"/>
          <a:stretch>
            <a:fillRect/>
          </a:stretch>
        </p:blipFill>
        <p:spPr>
          <a:xfrm>
            <a:off x="1" y="119164"/>
            <a:ext cx="9173094" cy="6357836"/>
          </a:xfrm>
          <a:prstGeom prst="rect">
            <a:avLst/>
          </a:prstGeom>
        </p:spPr>
      </p:pic>
      <p:sp>
        <p:nvSpPr>
          <p:cNvPr id="7" name="TextBox 6"/>
          <p:cNvSpPr txBox="1"/>
          <p:nvPr/>
        </p:nvSpPr>
        <p:spPr>
          <a:xfrm>
            <a:off x="457200" y="457200"/>
            <a:ext cx="2667000" cy="369332"/>
          </a:xfrm>
          <a:prstGeom prst="rect">
            <a:avLst/>
          </a:prstGeom>
          <a:noFill/>
        </p:spPr>
        <p:txBody>
          <a:bodyPr wrap="square" rtlCol="0">
            <a:spAutoFit/>
          </a:bodyPr>
          <a:lstStyle/>
          <a:p>
            <a:r>
              <a:rPr lang="en-US" dirty="0" smtClean="0"/>
              <a:t>Hip Pain</a:t>
            </a:r>
            <a:endParaRPr lang="en-US" dirty="0"/>
          </a:p>
        </p:txBody>
      </p:sp>
      <p:sp>
        <p:nvSpPr>
          <p:cNvPr id="8" name="Footer Placeholder 7"/>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61436072-5872-47C3-93A3-2D5803D407BD}" type="datetime1">
              <a:rPr lang="en-US" smtClean="0"/>
              <a:t>11/14/2019</a:t>
            </a:fld>
            <a:endParaRPr lang="en-US"/>
          </a:p>
        </p:txBody>
      </p:sp>
      <p:sp>
        <p:nvSpPr>
          <p:cNvPr id="5" name="Slide Number Placeholder 4"/>
          <p:cNvSpPr>
            <a:spLocks noGrp="1"/>
          </p:cNvSpPr>
          <p:nvPr>
            <p:ph type="sldNum" sz="quarter" idx="12"/>
          </p:nvPr>
        </p:nvSpPr>
        <p:spPr/>
        <p:txBody>
          <a:bodyPr/>
          <a:lstStyle/>
          <a:p>
            <a:pPr>
              <a:defRPr/>
            </a:pPr>
            <a:fld id="{0D8E0484-7E8D-46F3-BD4C-CABE420F20D2}" type="slidenum">
              <a:rPr lang="en-US" smtClean="0"/>
              <a:pPr>
                <a:defRPr/>
              </a:pPr>
              <a:t>62</a:t>
            </a:fld>
            <a:endParaRPr lang="en-US"/>
          </a:p>
        </p:txBody>
      </p:sp>
      <p:sp>
        <p:nvSpPr>
          <p:cNvPr id="6" name="Footer Placeholder 5"/>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Strengths and Weakness</a:t>
            </a:r>
          </a:p>
        </p:txBody>
      </p:sp>
      <p:sp>
        <p:nvSpPr>
          <p:cNvPr id="3" name="Content Placeholder 2"/>
          <p:cNvSpPr>
            <a:spLocks noGrp="1"/>
          </p:cNvSpPr>
          <p:nvPr>
            <p:ph idx="1"/>
          </p:nvPr>
        </p:nvSpPr>
        <p:spPr>
          <a:xfrm>
            <a:off x="533400" y="1981200"/>
            <a:ext cx="8229600" cy="3352800"/>
          </a:xfrm>
        </p:spPr>
        <p:txBody>
          <a:bodyPr rtlCol="0">
            <a:normAutofit/>
          </a:bodyPr>
          <a:lstStyle/>
          <a:p>
            <a:pPr fontAlgn="auto">
              <a:spcAft>
                <a:spcPts val="0"/>
              </a:spcAft>
              <a:buFont typeface="Arial" pitchFamily="34" charset="0"/>
              <a:buChar char="•"/>
              <a:defRPr/>
            </a:pPr>
            <a:r>
              <a:rPr lang="en-US" dirty="0" smtClean="0"/>
              <a:t>It does not work well with atypical variants or where two different pathologies are generating symptoms</a:t>
            </a:r>
          </a:p>
          <a:p>
            <a:pPr fontAlgn="auto">
              <a:spcAft>
                <a:spcPts val="0"/>
              </a:spcAft>
              <a:buFont typeface="Arial" pitchFamily="34" charset="0"/>
              <a:buChar char="•"/>
              <a:defRPr/>
            </a:pPr>
            <a:r>
              <a:rPr lang="en-US" dirty="0" smtClean="0"/>
              <a:t>It is not as efficient nor as accurate as pattern recognition in the hands of an expert</a:t>
            </a:r>
          </a:p>
        </p:txBody>
      </p:sp>
      <p:sp>
        <p:nvSpPr>
          <p:cNvPr id="4" name="Slide Number Placeholder 3"/>
          <p:cNvSpPr>
            <a:spLocks noGrp="1"/>
          </p:cNvSpPr>
          <p:nvPr>
            <p:ph type="sldNum" sz="quarter" idx="12"/>
          </p:nvPr>
        </p:nvSpPr>
        <p:spPr/>
        <p:txBody>
          <a:bodyPr/>
          <a:lstStyle/>
          <a:p>
            <a:pPr>
              <a:defRPr/>
            </a:pPr>
            <a:fld id="{DC3A5CEE-6B87-4487-B21A-D581C19DB990}" type="slidenum">
              <a:rPr lang="en-US"/>
              <a:pPr>
                <a:defRPr/>
              </a:pPr>
              <a:t>63</a:t>
            </a:fld>
            <a:endParaRPr lang="en-US" dirty="0"/>
          </a:p>
        </p:txBody>
      </p:sp>
      <p:sp>
        <p:nvSpPr>
          <p:cNvPr id="6" name="Date Placeholder 5"/>
          <p:cNvSpPr>
            <a:spLocks noGrp="1"/>
          </p:cNvSpPr>
          <p:nvPr>
            <p:ph type="dt" sz="quarter" idx="10"/>
          </p:nvPr>
        </p:nvSpPr>
        <p:spPr/>
        <p:txBody>
          <a:bodyPr/>
          <a:lstStyle/>
          <a:p>
            <a:pPr>
              <a:defRPr/>
            </a:pPr>
            <a:fld id="{856F24A9-8E54-497A-94F5-6C263665263C}" type="datetime1">
              <a:rPr lang="en-US" smtClean="0"/>
              <a:t>11/14/2019</a:t>
            </a:fld>
            <a:endParaRPr lang="en-US" dirty="0"/>
          </a:p>
        </p:txBody>
      </p:sp>
      <p:sp>
        <p:nvSpPr>
          <p:cNvPr id="7" name="Rectangle 6"/>
          <p:cNvSpPr/>
          <p:nvPr/>
        </p:nvSpPr>
        <p:spPr>
          <a:xfrm>
            <a:off x="228600" y="3048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467600" y="64008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8"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The uncomplicated diagnosis should be easily available to non-experts and not a struggle</a:t>
            </a:r>
          </a:p>
          <a:p>
            <a:pPr fontAlgn="auto">
              <a:spcAft>
                <a:spcPts val="0"/>
              </a:spcAft>
              <a:buFont typeface="Arial" pitchFamily="34" charset="0"/>
              <a:buChar char="•"/>
              <a:defRPr/>
            </a:pPr>
            <a:r>
              <a:rPr lang="en-US" dirty="0" smtClean="0"/>
              <a:t>It mimics what experts do with pattern recognition, that is ask a few supporting questions and do a few tests, without the experience of expertise being required </a:t>
            </a:r>
          </a:p>
          <a:p>
            <a:pPr fontAlgn="auto">
              <a:spcAft>
                <a:spcPts val="0"/>
              </a:spcAft>
              <a:buFont typeface="Arial" pitchFamily="34" charset="0"/>
              <a:buChar char="•"/>
              <a:defRPr/>
            </a:pPr>
            <a:r>
              <a:rPr lang="en-US" dirty="0" smtClean="0"/>
              <a:t>But by completing all aspects of the examination after the diagnosis has been made it reduces bias and error</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461CDF26-641D-42FC-AD81-14ADC2E0ABB7}" type="slidenum">
              <a:rPr lang="en-US"/>
              <a:pPr>
                <a:defRPr/>
              </a:pPr>
              <a:t>64</a:t>
            </a:fld>
            <a:endParaRPr lang="en-US" dirty="0"/>
          </a:p>
        </p:txBody>
      </p:sp>
      <p:sp>
        <p:nvSpPr>
          <p:cNvPr id="6" name="Date Placeholder 5"/>
          <p:cNvSpPr>
            <a:spLocks noGrp="1"/>
          </p:cNvSpPr>
          <p:nvPr>
            <p:ph type="dt" sz="quarter" idx="10"/>
          </p:nvPr>
        </p:nvSpPr>
        <p:spPr/>
        <p:txBody>
          <a:bodyPr/>
          <a:lstStyle/>
          <a:p>
            <a:pPr>
              <a:defRPr/>
            </a:pPr>
            <a:fld id="{363E032A-F0AD-4196-9537-9B24693F617E}" type="datetime1">
              <a:rPr lang="en-US" smtClean="0"/>
              <a:t>11/14/2019</a:t>
            </a:fld>
            <a:endParaRPr lang="en-US" dirty="0"/>
          </a:p>
        </p:txBody>
      </p:sp>
      <p:sp>
        <p:nvSpPr>
          <p:cNvPr id="21510" name="TextBox 6"/>
          <p:cNvSpPr txBox="1">
            <a:spLocks noChangeArrowheads="1"/>
          </p:cNvSpPr>
          <p:nvPr/>
        </p:nvSpPr>
        <p:spPr bwMode="auto">
          <a:xfrm>
            <a:off x="1219200" y="685800"/>
            <a:ext cx="7086600" cy="769938"/>
          </a:xfrm>
          <a:prstGeom prst="rect">
            <a:avLst/>
          </a:prstGeom>
          <a:noFill/>
          <a:ln w="9525">
            <a:noFill/>
            <a:miter lim="800000"/>
            <a:headEnd/>
            <a:tailEnd/>
          </a:ln>
        </p:spPr>
        <p:txBody>
          <a:bodyPr>
            <a:spAutoFit/>
          </a:bodyPr>
          <a:lstStyle/>
          <a:p>
            <a:pPr algn="ctr"/>
            <a:r>
              <a:rPr lang="en-US" sz="4400">
                <a:latin typeface="Calibri" pitchFamily="34" charset="0"/>
              </a:rPr>
              <a:t>Summary</a:t>
            </a:r>
          </a:p>
        </p:txBody>
      </p:sp>
      <p:sp>
        <p:nvSpPr>
          <p:cNvPr id="7" name="Rectangle 6"/>
          <p:cNvSpPr/>
          <p:nvPr/>
        </p:nvSpPr>
        <p:spPr>
          <a:xfrm>
            <a:off x="228600" y="304800"/>
            <a:ext cx="813043" cy="369332"/>
          </a:xfrm>
          <a:prstGeom prst="rect">
            <a:avLst/>
          </a:prstGeom>
        </p:spPr>
        <p:txBody>
          <a:bodyPr wrap="none">
            <a:spAutoFit/>
          </a:bodyPr>
          <a:lstStyle/>
          <a:p>
            <a:r>
              <a:rPr lang="en-US" dirty="0" smtClean="0"/>
              <a:t>SFHD</a:t>
            </a:r>
            <a:endParaRPr lang="en-US" dirty="0"/>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6705600" y="62484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2"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2743200"/>
            <a:ext cx="5181600" cy="1858962"/>
          </a:xfrm>
          <a:prstGeom prst="rect">
            <a:avLst/>
          </a:prstGeom>
        </p:spPr>
        <p:txBody>
          <a:bodyPr>
            <a:normAutofit fontScale="900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Everything should be as simple as possible but no simpler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http://iconicphotos.files.wordpress.com/2009/06/einstein-tongue-jpg.jpeg"/>
          <p:cNvPicPr>
            <a:picLocks noChangeAspect="1" noChangeArrowheads="1"/>
          </p:cNvPicPr>
          <p:nvPr/>
        </p:nvPicPr>
        <p:blipFill>
          <a:blip r:embed="rId2" cstate="print"/>
          <a:srcRect t="5136"/>
          <a:stretch>
            <a:fillRect/>
          </a:stretch>
        </p:blipFill>
        <p:spPr bwMode="auto">
          <a:xfrm>
            <a:off x="5486400" y="1371600"/>
            <a:ext cx="3200400" cy="4221957"/>
          </a:xfrm>
          <a:prstGeom prst="rect">
            <a:avLst/>
          </a:prstGeom>
          <a:noFill/>
        </p:spPr>
      </p:pic>
      <p:sp>
        <p:nvSpPr>
          <p:cNvPr id="4" name="Slide Number Placeholder 3"/>
          <p:cNvSpPr>
            <a:spLocks noGrp="1"/>
          </p:cNvSpPr>
          <p:nvPr>
            <p:ph type="sldNum" sz="quarter" idx="12"/>
          </p:nvPr>
        </p:nvSpPr>
        <p:spPr>
          <a:xfrm>
            <a:off x="6553200" y="6280150"/>
            <a:ext cx="2133600" cy="365125"/>
          </a:xfrm>
        </p:spPr>
        <p:txBody>
          <a:bodyPr/>
          <a:lstStyle/>
          <a:p>
            <a:fld id="{4ED32BA3-E34B-4845-9A59-44F2EEB6FAF1}" type="slidenum">
              <a:rPr lang="en-US" smtClean="0"/>
              <a:pPr/>
              <a:t>65</a:t>
            </a:fld>
            <a:endParaRPr lang="en-US" dirty="0"/>
          </a:p>
        </p:txBody>
      </p:sp>
      <p:sp>
        <p:nvSpPr>
          <p:cNvPr id="5" name="Date Placeholder 4"/>
          <p:cNvSpPr>
            <a:spLocks noGrp="1"/>
          </p:cNvSpPr>
          <p:nvPr>
            <p:ph type="dt" sz="half" idx="10"/>
          </p:nvPr>
        </p:nvSpPr>
        <p:spPr/>
        <p:txBody>
          <a:bodyPr/>
          <a:lstStyle/>
          <a:p>
            <a:pPr>
              <a:defRPr/>
            </a:pPr>
            <a:fld id="{E20C943F-9FDD-42E1-9305-77EB67BD5BE4}" type="datetime1">
              <a:rPr lang="en-US" smtClean="0"/>
              <a:t>11/14/2019</a:t>
            </a:fld>
            <a:endParaRPr lang="en-US"/>
          </a:p>
        </p:txBody>
      </p:sp>
      <p:sp>
        <p:nvSpPr>
          <p:cNvPr id="6" name="Footer Placeholder 5"/>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dreamstime_5119845 why.jpg"/>
          <p:cNvPicPr>
            <a:picLocks noChangeAspect="1"/>
          </p:cNvPicPr>
          <p:nvPr/>
        </p:nvPicPr>
        <p:blipFill>
          <a:blip r:embed="rId4" cstate="print"/>
          <a:stretch>
            <a:fillRect/>
          </a:stretch>
        </p:blipFill>
        <p:spPr>
          <a:xfrm>
            <a:off x="7239000" y="4953000"/>
            <a:ext cx="1905000" cy="1905000"/>
          </a:xfrm>
          <a:prstGeom prst="ellipse">
            <a:avLst/>
          </a:prstGeom>
          <a:ln>
            <a:noFill/>
          </a:ln>
          <a:effectLst>
            <a:softEdge rad="112500"/>
          </a:effectLst>
        </p:spPr>
      </p:pic>
      <p:sp>
        <p:nvSpPr>
          <p:cNvPr id="2" name="Title 1"/>
          <p:cNvSpPr>
            <a:spLocks noGrp="1"/>
          </p:cNvSpPr>
          <p:nvPr>
            <p:ph type="title"/>
          </p:nvPr>
        </p:nvSpPr>
        <p:spPr>
          <a:xfrm>
            <a:off x="457200" y="-76200"/>
            <a:ext cx="8229600" cy="1143000"/>
          </a:xfrm>
        </p:spPr>
        <p:txBody>
          <a:bodyPr/>
          <a:lstStyle/>
          <a:p>
            <a:r>
              <a:rPr lang="en-US" dirty="0" smtClean="0"/>
              <a:t>Clinical Reasoning Definition</a:t>
            </a:r>
            <a:endParaRPr lang="en-US" dirty="0"/>
          </a:p>
        </p:txBody>
      </p:sp>
      <p:sp>
        <p:nvSpPr>
          <p:cNvPr id="5" name="TextBox 4"/>
          <p:cNvSpPr txBox="1"/>
          <p:nvPr/>
        </p:nvSpPr>
        <p:spPr>
          <a:xfrm>
            <a:off x="914400" y="1447800"/>
            <a:ext cx="7391400" cy="4524315"/>
          </a:xfrm>
          <a:prstGeom prst="rect">
            <a:avLst/>
          </a:prstGeom>
          <a:noFill/>
        </p:spPr>
        <p:txBody>
          <a:bodyPr wrap="square" rtlCol="0">
            <a:spAutoFit/>
          </a:bodyPr>
          <a:lstStyle/>
          <a:p>
            <a:endParaRPr lang="en-US" sz="3200" dirty="0"/>
          </a:p>
          <a:p>
            <a:pPr algn="ctr"/>
            <a:r>
              <a:rPr lang="en-US" sz="3200" dirty="0" smtClean="0"/>
              <a:t>Clinical Reasoning is a sub-set of Critical Reasoning which may be defined  as the logical and rational processing of previously held formal knowledge, current information about the particular case, and knowledge from  experience together with error reduction in the solving of a given problem. </a:t>
            </a:r>
          </a:p>
        </p:txBody>
      </p:sp>
      <p:sp>
        <p:nvSpPr>
          <p:cNvPr id="4" name="Slide Number Placeholder 3"/>
          <p:cNvSpPr>
            <a:spLocks noGrp="1"/>
          </p:cNvSpPr>
          <p:nvPr>
            <p:ph type="sldNum" sz="quarter" idx="12"/>
          </p:nvPr>
        </p:nvSpPr>
        <p:spPr/>
        <p:txBody>
          <a:bodyPr/>
          <a:lstStyle/>
          <a:p>
            <a:fld id="{4ED32BA3-E34B-4845-9A59-44F2EEB6FAF1}" type="slidenum">
              <a:rPr lang="en-US" smtClean="0"/>
              <a:pPr/>
              <a:t>7</a:t>
            </a:fld>
            <a:endParaRPr lang="en-US" dirty="0"/>
          </a:p>
        </p:txBody>
      </p:sp>
      <p:sp>
        <p:nvSpPr>
          <p:cNvPr id="6" name="Date Placeholder 5"/>
          <p:cNvSpPr>
            <a:spLocks noGrp="1"/>
          </p:cNvSpPr>
          <p:nvPr>
            <p:ph type="dt" sz="half" idx="10"/>
          </p:nvPr>
        </p:nvSpPr>
        <p:spPr/>
        <p:txBody>
          <a:bodyPr/>
          <a:lstStyle/>
          <a:p>
            <a:pPr>
              <a:defRPr/>
            </a:pPr>
            <a:fld id="{759401F7-A8EF-408D-B186-4800D628D819}" type="datetime1">
              <a:rPr lang="en-US" smtClean="0"/>
              <a:t>11/14/2019</a:t>
            </a:fld>
            <a:endParaRPr lang="en-US"/>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6858000" y="6248400"/>
            <a:ext cx="304800" cy="304800"/>
          </a:xfrm>
          <a:prstGeom prst="rect">
            <a:avLst/>
          </a:prstGeom>
        </p:spPr>
      </p:pic>
      <p:sp>
        <p:nvSpPr>
          <p:cNvPr id="9" name="Footer Placeholder 8"/>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7"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685800" y="609600"/>
          <a:ext cx="7934325" cy="5686425"/>
        </p:xfrm>
        <a:graphic>
          <a:graphicData uri="http://schemas.openxmlformats.org/presentationml/2006/ole">
            <p:oleObj spid="_x0000_s34818" name="WizFlow Flowchart" r:id="rId5" imgW="9376200" imgH="6704280" progId="">
              <p:embed/>
            </p:oleObj>
          </a:graphicData>
        </a:graphic>
      </p:graphicFrame>
      <p:sp>
        <p:nvSpPr>
          <p:cNvPr id="3" name="Date Placeholder 2"/>
          <p:cNvSpPr>
            <a:spLocks noGrp="1"/>
          </p:cNvSpPr>
          <p:nvPr>
            <p:ph type="dt" sz="half" idx="10"/>
          </p:nvPr>
        </p:nvSpPr>
        <p:spPr/>
        <p:txBody>
          <a:bodyPr/>
          <a:lstStyle/>
          <a:p>
            <a:pPr>
              <a:defRPr/>
            </a:pPr>
            <a:fld id="{08353E9D-3981-4A67-9B8E-3D037EC05178}" type="datetime1">
              <a:rPr lang="en-US" smtClean="0"/>
              <a:t>11/14/2019</a:t>
            </a:fld>
            <a:endParaRPr lang="en-US"/>
          </a:p>
        </p:txBody>
      </p:sp>
      <p:sp>
        <p:nvSpPr>
          <p:cNvPr id="4" name="Slide Number Placeholder 3"/>
          <p:cNvSpPr>
            <a:spLocks noGrp="1"/>
          </p:cNvSpPr>
          <p:nvPr>
            <p:ph type="sldNum" sz="quarter" idx="12"/>
          </p:nvPr>
        </p:nvSpPr>
        <p:spPr/>
        <p:txBody>
          <a:bodyPr/>
          <a:lstStyle/>
          <a:p>
            <a:pPr>
              <a:defRPr/>
            </a:pPr>
            <a:fld id="{0CBC6F25-E50A-436B-864F-2621A011CDD1}" type="slidenum">
              <a:rPr lang="en-US" smtClean="0"/>
              <a:pPr>
                <a:defRPr/>
              </a:pPr>
              <a:t>8</a:t>
            </a:fld>
            <a:endParaRPr lang="en-US"/>
          </a:p>
        </p:txBody>
      </p:sp>
      <p:pic>
        <p:nvPicPr>
          <p:cNvPr id="6" name="Recorded Sound">
            <a:hlinkClick r:id="" action="ppaction://media"/>
          </p:cNvPr>
          <p:cNvPicPr>
            <a:picLocks noRot="1" noChangeAspect="1"/>
          </p:cNvPicPr>
          <p:nvPr>
            <a:wavAudioFile r:embed="rId2" name="Recorded Sound"/>
          </p:nvPr>
        </p:nvPicPr>
        <p:blipFill>
          <a:blip r:embed="rId6" cstate="print"/>
          <a:stretch>
            <a:fillRect/>
          </a:stretch>
        </p:blipFill>
        <p:spPr>
          <a:xfrm>
            <a:off x="8077200" y="6553200"/>
            <a:ext cx="304800" cy="304800"/>
          </a:xfrm>
          <a:prstGeom prst="rect">
            <a:avLst/>
          </a:prstGeom>
        </p:spPr>
      </p:pic>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914400" y="838200"/>
            <a:ext cx="7772400" cy="1470025"/>
          </a:xfrm>
        </p:spPr>
        <p:txBody>
          <a:bodyPr/>
          <a:lstStyle/>
          <a:p>
            <a:r>
              <a:rPr lang="en-US" smtClean="0"/>
              <a:t>Differential Diagnosis</a:t>
            </a:r>
          </a:p>
        </p:txBody>
      </p:sp>
      <p:sp>
        <p:nvSpPr>
          <p:cNvPr id="3" name="Subtitle 2"/>
          <p:cNvSpPr>
            <a:spLocks noGrp="1"/>
          </p:cNvSpPr>
          <p:nvPr>
            <p:ph type="subTitle" idx="1"/>
          </p:nvPr>
        </p:nvSpPr>
        <p:spPr>
          <a:xfrm>
            <a:off x="1524000" y="2057400"/>
            <a:ext cx="6400800" cy="4800600"/>
          </a:xfrm>
        </p:spPr>
        <p:txBody>
          <a:bodyPr rtlCol="0">
            <a:normAutofit lnSpcReduction="10000"/>
          </a:bodyPr>
          <a:lstStyle/>
          <a:p>
            <a:pPr fontAlgn="auto">
              <a:spcAft>
                <a:spcPts val="0"/>
              </a:spcAft>
              <a:buFont typeface="Arial" pitchFamily="34" charset="0"/>
              <a:buNone/>
              <a:defRPr/>
            </a:pPr>
            <a:r>
              <a:rPr lang="en-US" dirty="0" smtClean="0">
                <a:solidFill>
                  <a:schemeClr val="tx1"/>
                </a:solidFill>
              </a:rPr>
              <a:t>The selection of one diagnosis among two or more possibilities based on best available general and specific evidence including criterion, construct and other forms of validity, experience and data generated by and about the patient. It may also be defined as diagnosis by exclusion from a list of possibilities using the same criteria as above. </a:t>
            </a:r>
            <a:endParaRPr lang="en-US" dirty="0">
              <a:solidFill>
                <a:schemeClr val="tx1"/>
              </a:solidFill>
            </a:endParaRPr>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8305800" y="6248400"/>
            <a:ext cx="304800" cy="304800"/>
          </a:xfrm>
          <a:prstGeom prst="rect">
            <a:avLst/>
          </a:prstGeom>
        </p:spPr>
      </p:pic>
      <p:sp>
        <p:nvSpPr>
          <p:cNvPr id="5" name="Date Placeholder 4"/>
          <p:cNvSpPr>
            <a:spLocks noGrp="1"/>
          </p:cNvSpPr>
          <p:nvPr>
            <p:ph type="dt" sz="half" idx="10"/>
          </p:nvPr>
        </p:nvSpPr>
        <p:spPr/>
        <p:txBody>
          <a:bodyPr/>
          <a:lstStyle/>
          <a:p>
            <a:pPr>
              <a:defRPr/>
            </a:pPr>
            <a:fld id="{7712ECA8-7A09-434C-9687-D64CC4821A28}" type="datetime1">
              <a:rPr lang="en-US" smtClean="0"/>
              <a:t>11/14/2019</a:t>
            </a:fld>
            <a:endParaRPr lang="en-US"/>
          </a:p>
        </p:txBody>
      </p:sp>
      <p:sp>
        <p:nvSpPr>
          <p:cNvPr id="6" name="Slide Number Placeholder 5"/>
          <p:cNvSpPr>
            <a:spLocks noGrp="1"/>
          </p:cNvSpPr>
          <p:nvPr>
            <p:ph type="sldNum" sz="quarter" idx="12"/>
          </p:nvPr>
        </p:nvSpPr>
        <p:spPr/>
        <p:txBody>
          <a:bodyPr/>
          <a:lstStyle/>
          <a:p>
            <a:pPr>
              <a:defRPr/>
            </a:pPr>
            <a:fld id="{C4F835C3-F3CF-4D3F-9D7E-8CBB93F2491F}" type="slidenum">
              <a:rPr lang="en-US" smtClean="0"/>
              <a:pPr>
                <a:defRPr/>
              </a:pPr>
              <a:t>9</a:t>
            </a:fld>
            <a:endParaRPr lang="en-US"/>
          </a:p>
        </p:txBody>
      </p:sp>
      <p:sp>
        <p:nvSpPr>
          <p:cNvPr id="7" name="Footer Placeholder 6"/>
          <p:cNvSpPr>
            <a:spLocks noGrp="1"/>
          </p:cNvSpPr>
          <p:nvPr>
            <p:ph type="ftr" sz="quarter" idx="11"/>
          </p:nvPr>
        </p:nvSpPr>
        <p:spPr/>
        <p:txBody>
          <a:bodyPr/>
          <a:lstStyle/>
          <a:p>
            <a:pPr>
              <a:defRPr/>
            </a:pPr>
            <a:r>
              <a:rPr lang="en-US" smtClean="0"/>
              <a:t>IMPACT - Compiled by Jim Meadows</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25041</TotalTime>
  <Words>6494</Words>
  <Application>Microsoft Office PowerPoint</Application>
  <PresentationFormat>On-screen Show (4:3)</PresentationFormat>
  <Paragraphs>535</Paragraphs>
  <Slides>65</Slides>
  <Notes>57</Notes>
  <HiddenSlides>0</HiddenSlides>
  <MMClips>51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68" baseType="lpstr">
      <vt:lpstr>Office Theme</vt:lpstr>
      <vt:lpstr>WizFlow Flowchart</vt:lpstr>
      <vt:lpstr>WizFlow Diagram</vt:lpstr>
      <vt:lpstr>Slide 1</vt:lpstr>
      <vt:lpstr>Slide 2</vt:lpstr>
      <vt:lpstr>Slide 3</vt:lpstr>
      <vt:lpstr>Pathoanatomical Diagnosis</vt:lpstr>
      <vt:lpstr>Script Focused Hypothetic Deductive Reasoning </vt:lpstr>
      <vt:lpstr>What’s New</vt:lpstr>
      <vt:lpstr>Clinical Reasoning Definition</vt:lpstr>
      <vt:lpstr>Slide 8</vt:lpstr>
      <vt:lpstr>Differential Diagnosis</vt:lpstr>
      <vt:lpstr>Slide 10</vt:lpstr>
      <vt:lpstr>Non-pathoanatomical Diagnosis</vt:lpstr>
      <vt:lpstr>Clinical Reasoning Requirements</vt:lpstr>
      <vt:lpstr>Slide 13</vt:lpstr>
      <vt:lpstr>Slide 14</vt:lpstr>
      <vt:lpstr>Slide 15</vt:lpstr>
      <vt:lpstr>Slide 16</vt:lpstr>
      <vt:lpstr>Slide 17</vt:lpstr>
      <vt:lpstr>Pattern Recognition: Thin Slicing  </vt:lpstr>
      <vt:lpstr>Slide 19</vt:lpstr>
      <vt:lpstr>Slide 20</vt:lpstr>
      <vt:lpstr>Slide 21</vt:lpstr>
      <vt:lpstr>Strengths and Biases and Weakness of Pattern Recognition</vt:lpstr>
      <vt:lpstr>Slide 23</vt:lpstr>
      <vt:lpstr>Hypothetic-deduction: the Ultimate Heuristic </vt:lpstr>
      <vt:lpstr>Slide 25</vt:lpstr>
      <vt:lpstr>Slide 26</vt:lpstr>
      <vt:lpstr>Slide 27</vt:lpstr>
      <vt:lpstr>Strengths and Weaknesses</vt:lpstr>
      <vt:lpstr>Slide 29</vt:lpstr>
      <vt:lpstr>Illness Scripts  </vt:lpstr>
      <vt:lpstr>Script Focused Hypothetic-Deduction (SF)</vt:lpstr>
      <vt:lpstr>Is it Possible to Use Thin Slicing </vt:lpstr>
      <vt:lpstr>Slide 33</vt:lpstr>
      <vt:lpstr>Essential Illness Scripts</vt:lpstr>
      <vt:lpstr>Essential Illness Script</vt:lpstr>
      <vt:lpstr>Example of EIS:  Lumbar Disc Herniation </vt:lpstr>
      <vt:lpstr>Developing the EIS</vt:lpstr>
      <vt:lpstr>Slide 38</vt:lpstr>
      <vt:lpstr>Slide 39</vt:lpstr>
      <vt:lpstr>Slide 40</vt:lpstr>
      <vt:lpstr>Script Focused  Hypothetic-deduction</vt:lpstr>
      <vt:lpstr>Slide 42</vt:lpstr>
      <vt:lpstr>Slide 43</vt:lpstr>
      <vt:lpstr>Slide 44</vt:lpstr>
      <vt:lpstr>Slide 45</vt:lpstr>
      <vt:lpstr>Bias and Error Reduction</vt:lpstr>
      <vt:lpstr>Slide 47</vt:lpstr>
      <vt:lpstr>Slide 48</vt:lpstr>
      <vt:lpstr>Slide 49</vt:lpstr>
      <vt:lpstr>Eg. Lateral Elbow Pain</vt:lpstr>
      <vt:lpstr>Slide 51</vt:lpstr>
      <vt:lpstr>Slide 52</vt:lpstr>
      <vt:lpstr>Slide 53</vt:lpstr>
      <vt:lpstr>Slide 54</vt:lpstr>
      <vt:lpstr>Slide 55</vt:lpstr>
      <vt:lpstr>Slide 56</vt:lpstr>
      <vt:lpstr>Slide 57</vt:lpstr>
      <vt:lpstr>Strengths and Weakness</vt:lpstr>
      <vt:lpstr>Slide 59</vt:lpstr>
      <vt:lpstr>Slide 60</vt:lpstr>
      <vt:lpstr>Slide 61</vt:lpstr>
      <vt:lpstr>Slide 62</vt:lpstr>
      <vt:lpstr>Strengths and Weakness</vt:lpstr>
      <vt:lpstr>Slide 64</vt:lpstr>
      <vt:lpstr>Slide 65</vt:lpstr>
    </vt:vector>
  </TitlesOfParts>
  <Company>GROUP OFFICE MVP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Script Focused Hypothetic-Deduction</dc:title>
  <dc:creator>Jim Meadows</dc:creator>
  <cp:lastModifiedBy>Jim</cp:lastModifiedBy>
  <cp:revision>232</cp:revision>
  <dcterms:created xsi:type="dcterms:W3CDTF">2010-06-16T16:09:35Z</dcterms:created>
  <dcterms:modified xsi:type="dcterms:W3CDTF">2019-11-14T14:03:24Z</dcterms:modified>
</cp:coreProperties>
</file>