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5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152D1-2EA6-446F-8ADB-6340B7036800}" type="datetimeFigureOut">
              <a:rPr lang="en-US" smtClean="0"/>
              <a:t>11/19/2019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8FA3BF-5C76-4274-B775-DDA937659E8A}" type="slidenum">
              <a:rPr lang="en-US" smtClean="0"/>
              <a:t>‹#›</a:t>
            </a:fld>
            <a:endParaRPr lang="en-US"/>
          </a:p>
        </p:txBody>
      </p:sp>
    </p:spTree>
    <p:extLst>
      <p:ext uri="{BB962C8B-B14F-4D97-AF65-F5344CB8AC3E}">
        <p14:creationId xmlns:p14="http://schemas.microsoft.com/office/powerpoint/2010/main" val="1354671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consider the process of testing for VBI as three component; the reproduction tests where we are trying to reproduce the symptoms of interest, differentiation tests to find the cause and an action. The occlusive tests is the minimized de </a:t>
            </a:r>
            <a:r>
              <a:rPr lang="en-US" dirty="0" err="1"/>
              <a:t>Klyne</a:t>
            </a:r>
            <a:r>
              <a:rPr lang="en-US" dirty="0"/>
              <a:t> test carried out progressively. The first differentiation test is the CNX done while the patient is symptomatic. If the CNX is positive the patient must be sent to the ER.</a:t>
            </a:r>
          </a:p>
        </p:txBody>
      </p:sp>
      <p:sp>
        <p:nvSpPr>
          <p:cNvPr id="4" name="Slide Number Placeholder 3"/>
          <p:cNvSpPr>
            <a:spLocks noGrp="1"/>
          </p:cNvSpPr>
          <p:nvPr>
            <p:ph type="sldNum" sz="quarter" idx="5"/>
          </p:nvPr>
        </p:nvSpPr>
        <p:spPr/>
        <p:txBody>
          <a:bodyPr/>
          <a:lstStyle/>
          <a:p>
            <a:fld id="{D18FA3BF-5C76-4274-B775-DDA937659E8A}" type="slidenum">
              <a:rPr lang="en-US" smtClean="0"/>
              <a:t>1</a:t>
            </a:fld>
            <a:endParaRPr lang="en-US"/>
          </a:p>
        </p:txBody>
      </p:sp>
    </p:spTree>
    <p:extLst>
      <p:ext uri="{BB962C8B-B14F-4D97-AF65-F5344CB8AC3E}">
        <p14:creationId xmlns:p14="http://schemas.microsoft.com/office/powerpoint/2010/main" val="298606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CNX is negative the second differentiation test, Body Rotation, is carried. This moves the neck without moving the vestibular apparatus. If dizzy it suggests the cause is either </a:t>
            </a:r>
            <a:r>
              <a:rPr lang="en-US" dirty="0" err="1"/>
              <a:t>spondylogenic</a:t>
            </a:r>
            <a:r>
              <a:rPr lang="en-US" dirty="0"/>
              <a:t> or VBI and the CNX will help separate them.</a:t>
            </a:r>
          </a:p>
        </p:txBody>
      </p:sp>
      <p:sp>
        <p:nvSpPr>
          <p:cNvPr id="4" name="Slide Number Placeholder 3"/>
          <p:cNvSpPr>
            <a:spLocks noGrp="1"/>
          </p:cNvSpPr>
          <p:nvPr>
            <p:ph type="sldNum" sz="quarter" idx="5"/>
          </p:nvPr>
        </p:nvSpPr>
        <p:spPr/>
        <p:txBody>
          <a:bodyPr/>
          <a:lstStyle/>
          <a:p>
            <a:fld id="{D18FA3BF-5C76-4274-B775-DDA937659E8A}" type="slidenum">
              <a:rPr lang="en-US" smtClean="0"/>
              <a:t>2</a:t>
            </a:fld>
            <a:endParaRPr lang="en-US"/>
          </a:p>
        </p:txBody>
      </p:sp>
    </p:spTree>
    <p:extLst>
      <p:ext uri="{BB962C8B-B14F-4D97-AF65-F5344CB8AC3E}">
        <p14:creationId xmlns:p14="http://schemas.microsoft.com/office/powerpoint/2010/main" val="99022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negative body rotation test or a positive that had a negative CNX then </a:t>
            </a:r>
            <a:r>
              <a:rPr lang="en-US" dirty="0" err="1"/>
              <a:t>Hautard’s</a:t>
            </a:r>
            <a:r>
              <a:rPr lang="en-US" dirty="0"/>
              <a:t> is carried out. If strongly positive so that arm or body proprioception is lost the patient should be sent to the ER regardless of the result of the CNX. </a:t>
            </a:r>
          </a:p>
        </p:txBody>
      </p:sp>
      <p:sp>
        <p:nvSpPr>
          <p:cNvPr id="4" name="Slide Number Placeholder 3"/>
          <p:cNvSpPr>
            <a:spLocks noGrp="1"/>
          </p:cNvSpPr>
          <p:nvPr>
            <p:ph type="sldNum" sz="quarter" idx="5"/>
          </p:nvPr>
        </p:nvSpPr>
        <p:spPr/>
        <p:txBody>
          <a:bodyPr/>
          <a:lstStyle/>
          <a:p>
            <a:fld id="{D18FA3BF-5C76-4274-B775-DDA937659E8A}" type="slidenum">
              <a:rPr lang="en-US" smtClean="0"/>
              <a:t>3</a:t>
            </a:fld>
            <a:endParaRPr lang="en-US"/>
          </a:p>
        </p:txBody>
      </p:sp>
    </p:spTree>
    <p:extLst>
      <p:ext uri="{BB962C8B-B14F-4D97-AF65-F5344CB8AC3E}">
        <p14:creationId xmlns:p14="http://schemas.microsoft.com/office/powerpoint/2010/main" val="689394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t>
            </a:r>
            <a:r>
              <a:rPr lang="en-US" dirty="0" err="1"/>
              <a:t>Hautard’s</a:t>
            </a:r>
            <a:r>
              <a:rPr lang="en-US" dirty="0"/>
              <a:t> is negative then the process is restarted with the next test of the </a:t>
            </a:r>
            <a:r>
              <a:rPr lang="en-US" dirty="0" err="1"/>
              <a:t>PMdK</a:t>
            </a:r>
            <a:r>
              <a:rPr lang="en-US" dirty="0"/>
              <a:t> process, in this case left rotation. </a:t>
            </a:r>
          </a:p>
        </p:txBody>
      </p:sp>
      <p:sp>
        <p:nvSpPr>
          <p:cNvPr id="4" name="Slide Number Placeholder 3"/>
          <p:cNvSpPr>
            <a:spLocks noGrp="1"/>
          </p:cNvSpPr>
          <p:nvPr>
            <p:ph type="sldNum" sz="quarter" idx="5"/>
          </p:nvPr>
        </p:nvSpPr>
        <p:spPr/>
        <p:txBody>
          <a:bodyPr/>
          <a:lstStyle/>
          <a:p>
            <a:fld id="{D18FA3BF-5C76-4274-B775-DDA937659E8A}" type="slidenum">
              <a:rPr lang="en-US" smtClean="0"/>
              <a:t>4</a:t>
            </a:fld>
            <a:endParaRPr lang="en-US"/>
          </a:p>
        </p:txBody>
      </p:sp>
    </p:spTree>
    <p:extLst>
      <p:ext uri="{BB962C8B-B14F-4D97-AF65-F5344CB8AC3E}">
        <p14:creationId xmlns:p14="http://schemas.microsoft.com/office/powerpoint/2010/main" val="2794918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a:t>
            </a:r>
            <a:r>
              <a:rPr lang="en-US" dirty="0" err="1"/>
              <a:t>PMdK</a:t>
            </a:r>
            <a:r>
              <a:rPr lang="en-US" dirty="0"/>
              <a:t> testing is found to be negative, the search shifts to the vestibular system.</a:t>
            </a:r>
          </a:p>
        </p:txBody>
      </p:sp>
      <p:sp>
        <p:nvSpPr>
          <p:cNvPr id="4" name="Slide Number Placeholder 3"/>
          <p:cNvSpPr>
            <a:spLocks noGrp="1"/>
          </p:cNvSpPr>
          <p:nvPr>
            <p:ph type="sldNum" sz="quarter" idx="5"/>
          </p:nvPr>
        </p:nvSpPr>
        <p:spPr/>
        <p:txBody>
          <a:bodyPr/>
          <a:lstStyle/>
          <a:p>
            <a:fld id="{D18FA3BF-5C76-4274-B775-DDA937659E8A}" type="slidenum">
              <a:rPr lang="en-US" smtClean="0"/>
              <a:t>5</a:t>
            </a:fld>
            <a:endParaRPr lang="en-US"/>
          </a:p>
        </p:txBody>
      </p:sp>
    </p:spTree>
    <p:extLst>
      <p:ext uri="{BB962C8B-B14F-4D97-AF65-F5344CB8AC3E}">
        <p14:creationId xmlns:p14="http://schemas.microsoft.com/office/powerpoint/2010/main" val="3537950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full de </a:t>
            </a:r>
            <a:r>
              <a:rPr lang="en-US" dirty="0" err="1"/>
              <a:t>Klyne</a:t>
            </a:r>
            <a:r>
              <a:rPr lang="en-US" dirty="0"/>
              <a:t> with the head overhanging the bed does not increase the stress on the VB system but does change the position of the vestibular apparatus so that it is below the horizontal so sensitizing the posterior canal. If this fails to be positive the Hallpike-Dix test can be </a:t>
            </a:r>
            <a:r>
              <a:rPr lang="en-US"/>
              <a:t>carried out.</a:t>
            </a:r>
          </a:p>
        </p:txBody>
      </p:sp>
      <p:sp>
        <p:nvSpPr>
          <p:cNvPr id="4" name="Slide Number Placeholder 3"/>
          <p:cNvSpPr>
            <a:spLocks noGrp="1"/>
          </p:cNvSpPr>
          <p:nvPr>
            <p:ph type="sldNum" sz="quarter" idx="5"/>
          </p:nvPr>
        </p:nvSpPr>
        <p:spPr/>
        <p:txBody>
          <a:bodyPr/>
          <a:lstStyle/>
          <a:p>
            <a:fld id="{D18FA3BF-5C76-4274-B775-DDA937659E8A}" type="slidenum">
              <a:rPr lang="en-US" smtClean="0"/>
              <a:t>6</a:t>
            </a:fld>
            <a:endParaRPr lang="en-US"/>
          </a:p>
        </p:txBody>
      </p:sp>
    </p:spTree>
    <p:extLst>
      <p:ext uri="{BB962C8B-B14F-4D97-AF65-F5344CB8AC3E}">
        <p14:creationId xmlns:p14="http://schemas.microsoft.com/office/powerpoint/2010/main" val="3407583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CCAE04-ADBF-43F4-87B1-B6A0FCE8DC70}"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CCAE04-ADBF-43F4-87B1-B6A0FCE8DC70}"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CCAE04-ADBF-43F4-87B1-B6A0FCE8DC70}"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CCAE04-ADBF-43F4-87B1-B6A0FCE8DC70}"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CCAE04-ADBF-43F4-87B1-B6A0FCE8DC70}"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CCAE04-ADBF-43F4-87B1-B6A0FCE8DC70}"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CCAE04-ADBF-43F4-87B1-B6A0FCE8DC70}" type="datetimeFigureOut">
              <a:rPr lang="en-US" smtClean="0"/>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CCAE04-ADBF-43F4-87B1-B6A0FCE8DC70}" type="datetimeFigureOut">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CAE04-ADBF-43F4-87B1-B6A0FCE8DC70}" type="datetimeFigureOut">
              <a:rPr lang="en-US" smtClean="0"/>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CCAE04-ADBF-43F4-87B1-B6A0FCE8DC70}"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CCAE04-ADBF-43F4-87B1-B6A0FCE8DC70}"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6DD09-1D24-4162-9918-913FA44458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CCAE04-ADBF-43F4-87B1-B6A0FCE8DC70}" type="datetimeFigureOut">
              <a:rPr lang="en-US" smtClean="0"/>
              <a:t>11/19/2019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6DD09-1D24-4162-9918-913FA44458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extLst>
              <p:ext uri="{D42A27DB-BD31-4B8C-83A1-F6EECF244321}">
                <p14:modId xmlns:p14="http://schemas.microsoft.com/office/powerpoint/2010/main" val="2920200680"/>
              </p:ext>
            </p:extLst>
          </p:nvPr>
        </p:nvGraphicFramePr>
        <p:xfrm>
          <a:off x="450056" y="381000"/>
          <a:ext cx="8243887" cy="1293812"/>
        </p:xfrm>
        <a:graphic>
          <a:graphicData uri="http://schemas.openxmlformats.org/presentationml/2006/ole">
            <mc:AlternateContent xmlns:mc="http://schemas.openxmlformats.org/markup-compatibility/2006">
              <mc:Choice xmlns:v="urn:schemas-microsoft-com:vml" Requires="v">
                <p:oleObj spid="_x0000_s1029" name="WizFlow Flowchart" r:id="rId4" imgW="8244000" imgH="1293120" progId="Pacestar.Diagram">
                  <p:embed/>
                </p:oleObj>
              </mc:Choice>
              <mc:Fallback>
                <p:oleObj name="WizFlow Flowchart" r:id="rId4" imgW="8244000" imgH="1293120" progId="Pacestar.Diagram">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56" y="381000"/>
                        <a:ext cx="8243887" cy="129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2" name="Object 4"/>
          <p:cNvGraphicFramePr>
            <a:graphicFrameLocks noChangeAspect="1"/>
          </p:cNvGraphicFramePr>
          <p:nvPr/>
        </p:nvGraphicFramePr>
        <p:xfrm>
          <a:off x="442912" y="611187"/>
          <a:ext cx="8243888" cy="3351213"/>
        </p:xfrm>
        <a:graphic>
          <a:graphicData uri="http://schemas.openxmlformats.org/presentationml/2006/ole">
            <mc:AlternateContent xmlns:mc="http://schemas.openxmlformats.org/markup-compatibility/2006">
              <mc:Choice xmlns:v="urn:schemas-microsoft-com:vml" Requires="v">
                <p:oleObj spid="_x0000_s2055" name="WizFlow Flowchart" r:id="rId4" imgW="8244000" imgH="3350520" progId="Pacestar.Diagram">
                  <p:embed/>
                </p:oleObj>
              </mc:Choice>
              <mc:Fallback>
                <p:oleObj name="WizFlow Flowchart" r:id="rId4" imgW="8244000" imgH="3350520" progId="Pacestar.Diagram">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912" y="611187"/>
                        <a:ext cx="8243888" cy="335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442912" y="574675"/>
          <a:ext cx="8243888" cy="4149725"/>
        </p:xfrm>
        <a:graphic>
          <a:graphicData uri="http://schemas.openxmlformats.org/presentationml/2006/ole">
            <mc:AlternateContent xmlns:mc="http://schemas.openxmlformats.org/markup-compatibility/2006">
              <mc:Choice xmlns:v="urn:schemas-microsoft-com:vml" Requires="v">
                <p:oleObj spid="_x0000_s3077" name="WizFlow Flowchart" r:id="rId4" imgW="8244000" imgH="4150440" progId="Pacestar.Diagram">
                  <p:embed/>
                </p:oleObj>
              </mc:Choice>
              <mc:Fallback>
                <p:oleObj name="WizFlow Flowchart" r:id="rId4" imgW="8244000" imgH="4150440" progId="Pacestar.Diagram">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912" y="574675"/>
                        <a:ext cx="8243888" cy="414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00" name="Object 4"/>
          <p:cNvGraphicFramePr>
            <a:graphicFrameLocks noChangeAspect="1"/>
          </p:cNvGraphicFramePr>
          <p:nvPr/>
        </p:nvGraphicFramePr>
        <p:xfrm>
          <a:off x="442912" y="574675"/>
          <a:ext cx="8472488" cy="5064125"/>
        </p:xfrm>
        <a:graphic>
          <a:graphicData uri="http://schemas.openxmlformats.org/presentationml/2006/ole">
            <mc:AlternateContent xmlns:mc="http://schemas.openxmlformats.org/markup-compatibility/2006">
              <mc:Choice xmlns:v="urn:schemas-microsoft-com:vml" Requires="v">
                <p:oleObj spid="_x0000_s4103" name="WizFlow Flowchart" r:id="rId4" imgW="8472600" imgH="5064840" progId="Pacestar.Diagram">
                  <p:embed/>
                </p:oleObj>
              </mc:Choice>
              <mc:Fallback>
                <p:oleObj name="WizFlow Flowchart" r:id="rId4" imgW="8472600" imgH="5064840" progId="Pacestar.Diagram">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912" y="574675"/>
                        <a:ext cx="8472488" cy="506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442912" y="574675"/>
          <a:ext cx="8472488" cy="5064125"/>
        </p:xfrm>
        <a:graphic>
          <a:graphicData uri="http://schemas.openxmlformats.org/presentationml/2006/ole">
            <mc:AlternateContent xmlns:mc="http://schemas.openxmlformats.org/markup-compatibility/2006">
              <mc:Choice xmlns:v="urn:schemas-microsoft-com:vml" Requires="v">
                <p:oleObj spid="_x0000_s5125" name="WizFlow Flowchart" r:id="rId4" imgW="8472600" imgH="5064840" progId="Pacestar.Diagram">
                  <p:embed/>
                </p:oleObj>
              </mc:Choice>
              <mc:Fallback>
                <p:oleObj name="WizFlow Flowchart" r:id="rId4" imgW="8472600" imgH="5064840" progId="Pacestar.Diagram">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912" y="574675"/>
                        <a:ext cx="8472488" cy="506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138112" y="152400"/>
          <a:ext cx="8472488" cy="6726238"/>
        </p:xfrm>
        <a:graphic>
          <a:graphicData uri="http://schemas.openxmlformats.org/presentationml/2006/ole">
            <mc:AlternateContent xmlns:mc="http://schemas.openxmlformats.org/markup-compatibility/2006">
              <mc:Choice xmlns:v="urn:schemas-microsoft-com:vml" Requires="v">
                <p:oleObj spid="_x0000_s6148" name="WizFlow Flowchart" r:id="rId4" imgW="8472600" imgH="6725880" progId="Pacestar.Diagram">
                  <p:embed/>
                </p:oleObj>
              </mc:Choice>
              <mc:Fallback>
                <p:oleObj name="WizFlow Flowchart" r:id="rId4" imgW="8472600" imgH="6725880" progId="Pacestar.Diagram">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112" y="152400"/>
                        <a:ext cx="8472488" cy="672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138112" y="131762"/>
          <a:ext cx="8472488" cy="6726238"/>
        </p:xfrm>
        <a:graphic>
          <a:graphicData uri="http://schemas.openxmlformats.org/presentationml/2006/ole">
            <mc:AlternateContent xmlns:mc="http://schemas.openxmlformats.org/markup-compatibility/2006">
              <mc:Choice xmlns:v="urn:schemas-microsoft-com:vml" Requires="v">
                <p:oleObj spid="_x0000_s7172" name="WizFlow Flowchart" r:id="rId3" imgW="8472600" imgH="6725880" progId="Pacestar.Diagram">
                  <p:embed/>
                </p:oleObj>
              </mc:Choice>
              <mc:Fallback>
                <p:oleObj name="WizFlow Flowchart" r:id="rId3" imgW="8472600" imgH="6725880" progId="Pacestar.Diagram">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112" y="131762"/>
                        <a:ext cx="8472488" cy="672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272</Words>
  <Application>Microsoft Office PowerPoint</Application>
  <PresentationFormat>On-screen Show (4:3)</PresentationFormat>
  <Paragraphs>12</Paragraphs>
  <Slides>7</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Calibri</vt:lpstr>
      <vt:lpstr>Office Theme</vt:lpstr>
      <vt:lpstr>WizFlow Flowchart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GROUP OFFICE MVP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Meadows</dc:creator>
  <cp:lastModifiedBy>James Meadows</cp:lastModifiedBy>
  <cp:revision>4</cp:revision>
  <dcterms:created xsi:type="dcterms:W3CDTF">2010-05-13T13:14:23Z</dcterms:created>
  <dcterms:modified xsi:type="dcterms:W3CDTF">2019-11-19T21:50:30Z</dcterms:modified>
</cp:coreProperties>
</file>