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57" r:id="rId3"/>
    <p:sldId id="258" r:id="rId4"/>
    <p:sldId id="260" r:id="rId5"/>
    <p:sldId id="261" r:id="rId6"/>
    <p:sldId id="263"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3C156-885C-4E7E-8895-B30CB07A444E}" type="datetimeFigureOut">
              <a:rPr lang="en-US" smtClean="0"/>
              <a:t>11/23/2019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E5C87-728D-4941-A05E-C141EFA3D877}" type="slidenum">
              <a:rPr lang="en-US" smtClean="0"/>
              <a:t>‹#›</a:t>
            </a:fld>
            <a:endParaRPr lang="en-US"/>
          </a:p>
        </p:txBody>
      </p:sp>
    </p:spTree>
    <p:extLst>
      <p:ext uri="{BB962C8B-B14F-4D97-AF65-F5344CB8AC3E}">
        <p14:creationId xmlns:p14="http://schemas.microsoft.com/office/powerpoint/2010/main" val="359779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outline of SFHD. Starting with the initial symptom, usually the location of the pain, H1 is generated and the EIS for H1 recalled and used to test H1. If EIS1 fails then H2 is made using the information from EIS1 to make a better fit and this is turn is tested with EIS2. This continues until either a provisional diagnosis is made or this form of reasoning is abandoned for another or a second opinion. The provisional Dx is then subjected to error and bias correction and if this does not prove to be an issue the working diagnosis is made and treatment can be planned. </a:t>
            </a:r>
          </a:p>
        </p:txBody>
      </p:sp>
      <p:sp>
        <p:nvSpPr>
          <p:cNvPr id="4" name="Slide Number Placeholder 3"/>
          <p:cNvSpPr>
            <a:spLocks noGrp="1"/>
          </p:cNvSpPr>
          <p:nvPr>
            <p:ph type="sldNum" sz="quarter" idx="5"/>
          </p:nvPr>
        </p:nvSpPr>
        <p:spPr/>
        <p:txBody>
          <a:bodyPr/>
          <a:lstStyle/>
          <a:p>
            <a:fld id="{0EEE5C87-728D-4941-A05E-C141EFA3D877}" type="slidenum">
              <a:rPr lang="en-US" smtClean="0"/>
              <a:t>1</a:t>
            </a:fld>
            <a:endParaRPr lang="en-US"/>
          </a:p>
        </p:txBody>
      </p:sp>
    </p:spTree>
    <p:extLst>
      <p:ext uri="{BB962C8B-B14F-4D97-AF65-F5344CB8AC3E}">
        <p14:creationId xmlns:p14="http://schemas.microsoft.com/office/powerpoint/2010/main" val="197402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SFHD for lateral elbow pain. Tennis elbow or more precisely common extensor </a:t>
            </a:r>
            <a:r>
              <a:rPr lang="en-US" dirty="0" err="1"/>
              <a:t>tendonopathy</a:t>
            </a:r>
            <a:r>
              <a:rPr lang="en-US" dirty="0"/>
              <a:t> is the obvious H1. The EIS1 is most++ pain on gripping rather than elbow or neck movement, tenderness along the tendon and pain on contractile testing. If H1 is supported with EIS1 thenH1 becomes the provisional diagnosis.  Bias and error correction are applied to the diagnosis and if there are no issues then </a:t>
            </a:r>
            <a:r>
              <a:rPr lang="en-US" dirty="0" err="1"/>
              <a:t>PDx</a:t>
            </a:r>
            <a:r>
              <a:rPr lang="en-US" dirty="0"/>
              <a:t> becomes the working Dx. </a:t>
            </a:r>
          </a:p>
        </p:txBody>
      </p:sp>
      <p:sp>
        <p:nvSpPr>
          <p:cNvPr id="4" name="Slide Number Placeholder 3"/>
          <p:cNvSpPr>
            <a:spLocks noGrp="1"/>
          </p:cNvSpPr>
          <p:nvPr>
            <p:ph type="sldNum" sz="quarter" idx="5"/>
          </p:nvPr>
        </p:nvSpPr>
        <p:spPr/>
        <p:txBody>
          <a:bodyPr/>
          <a:lstStyle/>
          <a:p>
            <a:fld id="{0EEE5C87-728D-4941-A05E-C141EFA3D877}" type="slidenum">
              <a:rPr lang="en-US" smtClean="0"/>
              <a:t>2</a:t>
            </a:fld>
            <a:endParaRPr lang="en-US"/>
          </a:p>
        </p:txBody>
      </p:sp>
    </p:spTree>
    <p:extLst>
      <p:ext uri="{BB962C8B-B14F-4D97-AF65-F5344CB8AC3E}">
        <p14:creationId xmlns:p14="http://schemas.microsoft.com/office/powerpoint/2010/main" val="374088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cases of low back pain with the same presenting symptoms showing how H1 strengthens in case 1 and weakens in case 2. </a:t>
            </a:r>
          </a:p>
        </p:txBody>
      </p:sp>
      <p:sp>
        <p:nvSpPr>
          <p:cNvPr id="4" name="Slide Number Placeholder 3"/>
          <p:cNvSpPr>
            <a:spLocks noGrp="1"/>
          </p:cNvSpPr>
          <p:nvPr>
            <p:ph type="sldNum" sz="quarter" idx="5"/>
          </p:nvPr>
        </p:nvSpPr>
        <p:spPr/>
        <p:txBody>
          <a:bodyPr/>
          <a:lstStyle/>
          <a:p>
            <a:fld id="{0EEE5C87-728D-4941-A05E-C141EFA3D877}" type="slidenum">
              <a:rPr lang="en-US" smtClean="0"/>
              <a:t>3</a:t>
            </a:fld>
            <a:endParaRPr lang="en-US"/>
          </a:p>
        </p:txBody>
      </p:sp>
    </p:spTree>
    <p:extLst>
      <p:ext uri="{BB962C8B-B14F-4D97-AF65-F5344CB8AC3E}">
        <p14:creationId xmlns:p14="http://schemas.microsoft.com/office/powerpoint/2010/main" val="116322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EIS for various types of weakness. The main differences are in the distribution, how the weakness shows itself, relationship to other S/</a:t>
            </a:r>
            <a:r>
              <a:rPr lang="en-US" dirty="0" err="1"/>
              <a:t>Sx</a:t>
            </a:r>
            <a:r>
              <a:rPr lang="en-US" dirty="0"/>
              <a:t>, the tone of the muscle and what if anything reduces the weakness.</a:t>
            </a:r>
          </a:p>
        </p:txBody>
      </p:sp>
      <p:sp>
        <p:nvSpPr>
          <p:cNvPr id="4" name="Slide Number Placeholder 3"/>
          <p:cNvSpPr>
            <a:spLocks noGrp="1"/>
          </p:cNvSpPr>
          <p:nvPr>
            <p:ph type="sldNum" sz="quarter" idx="5"/>
          </p:nvPr>
        </p:nvSpPr>
        <p:spPr/>
        <p:txBody>
          <a:bodyPr/>
          <a:lstStyle/>
          <a:p>
            <a:fld id="{0EEE5C87-728D-4941-A05E-C141EFA3D877}" type="slidenum">
              <a:rPr lang="en-US" smtClean="0"/>
              <a:t>4</a:t>
            </a:fld>
            <a:endParaRPr lang="en-US"/>
          </a:p>
        </p:txBody>
      </p:sp>
    </p:spTree>
    <p:extLst>
      <p:ext uri="{BB962C8B-B14F-4D97-AF65-F5344CB8AC3E}">
        <p14:creationId xmlns:p14="http://schemas.microsoft.com/office/powerpoint/2010/main" val="57455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of differentiating various shoulder pain based on a developing algorithm. </a:t>
            </a:r>
          </a:p>
        </p:txBody>
      </p:sp>
      <p:sp>
        <p:nvSpPr>
          <p:cNvPr id="4" name="Slide Number Placeholder 3"/>
          <p:cNvSpPr>
            <a:spLocks noGrp="1"/>
          </p:cNvSpPr>
          <p:nvPr>
            <p:ph type="sldNum" sz="quarter" idx="5"/>
          </p:nvPr>
        </p:nvSpPr>
        <p:spPr/>
        <p:txBody>
          <a:bodyPr/>
          <a:lstStyle/>
          <a:p>
            <a:fld id="{0EEE5C87-728D-4941-A05E-C141EFA3D877}" type="slidenum">
              <a:rPr lang="en-US" smtClean="0"/>
              <a:t>5</a:t>
            </a:fld>
            <a:endParaRPr lang="en-US"/>
          </a:p>
        </p:txBody>
      </p:sp>
    </p:spTree>
    <p:extLst>
      <p:ext uri="{BB962C8B-B14F-4D97-AF65-F5344CB8AC3E}">
        <p14:creationId xmlns:p14="http://schemas.microsoft.com/office/powerpoint/2010/main" val="274971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selected causes of shoulder and upper arm pain.</a:t>
            </a:r>
          </a:p>
        </p:txBody>
      </p:sp>
      <p:sp>
        <p:nvSpPr>
          <p:cNvPr id="4" name="Slide Number Placeholder 3"/>
          <p:cNvSpPr>
            <a:spLocks noGrp="1"/>
          </p:cNvSpPr>
          <p:nvPr>
            <p:ph type="sldNum" sz="quarter" idx="5"/>
          </p:nvPr>
        </p:nvSpPr>
        <p:spPr/>
        <p:txBody>
          <a:bodyPr/>
          <a:lstStyle/>
          <a:p>
            <a:fld id="{0EEE5C87-728D-4941-A05E-C141EFA3D877}" type="slidenum">
              <a:rPr lang="en-US" smtClean="0"/>
              <a:t>6</a:t>
            </a:fld>
            <a:endParaRPr lang="en-US"/>
          </a:p>
        </p:txBody>
      </p:sp>
    </p:spTree>
    <p:extLst>
      <p:ext uri="{BB962C8B-B14F-4D97-AF65-F5344CB8AC3E}">
        <p14:creationId xmlns:p14="http://schemas.microsoft.com/office/powerpoint/2010/main" val="9885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search for the etiology of a non traumatic labral tear. The uncolored circle are questions for you to deal with. </a:t>
            </a:r>
          </a:p>
        </p:txBody>
      </p:sp>
      <p:sp>
        <p:nvSpPr>
          <p:cNvPr id="4" name="Slide Number Placeholder 3"/>
          <p:cNvSpPr>
            <a:spLocks noGrp="1"/>
          </p:cNvSpPr>
          <p:nvPr>
            <p:ph type="sldNum" sz="quarter" idx="5"/>
          </p:nvPr>
        </p:nvSpPr>
        <p:spPr/>
        <p:txBody>
          <a:bodyPr/>
          <a:lstStyle/>
          <a:p>
            <a:fld id="{0EEE5C87-728D-4941-A05E-C141EFA3D877}" type="slidenum">
              <a:rPr lang="en-US" smtClean="0"/>
              <a:t>7</a:t>
            </a:fld>
            <a:endParaRPr lang="en-US"/>
          </a:p>
        </p:txBody>
      </p:sp>
    </p:spTree>
    <p:extLst>
      <p:ext uri="{BB962C8B-B14F-4D97-AF65-F5344CB8AC3E}">
        <p14:creationId xmlns:p14="http://schemas.microsoft.com/office/powerpoint/2010/main" val="176755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6C-5713-4B48-97F3-F2ADCA29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59F2E-80EB-4D1D-9473-81E79D1819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D4BF2-8F26-4DEF-A797-A6BCC272D106}"/>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5" name="Footer Placeholder 4">
            <a:extLst>
              <a:ext uri="{FF2B5EF4-FFF2-40B4-BE49-F238E27FC236}">
                <a16:creationId xmlns:a16="http://schemas.microsoft.com/office/drawing/2014/main" id="{0E56D80C-8D12-4EE6-AD7A-47D63B2D8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57BBB-2DA5-4A61-A317-2657CCFC23D8}"/>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83050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E307-E435-4DA1-A078-731F10BEDD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2C0502-EE16-45A0-9E2F-DAA465544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4596B-BE27-4F85-B633-CDA414F095BF}"/>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5" name="Footer Placeholder 4">
            <a:extLst>
              <a:ext uri="{FF2B5EF4-FFF2-40B4-BE49-F238E27FC236}">
                <a16:creationId xmlns:a16="http://schemas.microsoft.com/office/drawing/2014/main" id="{FE74FCA3-4C03-46F5-BA88-F01DFDD43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409BD-4CF4-4C4A-909D-958864B2E366}"/>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379604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28E809-3E6A-47BC-ABC5-9F05ECBFB9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73DD50-FEFD-4171-A9E7-CAB9D0E2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DF194-2432-4C67-B2D7-5DFD9113A32C}"/>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5" name="Footer Placeholder 4">
            <a:extLst>
              <a:ext uri="{FF2B5EF4-FFF2-40B4-BE49-F238E27FC236}">
                <a16:creationId xmlns:a16="http://schemas.microsoft.com/office/drawing/2014/main" id="{40E9F65C-E984-444B-B8E0-8E0D37165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EC8D1-A9D1-466E-BB6C-87DC4B3B6917}"/>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336690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5FB6-8062-4CD1-99E0-5D613DE0B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E6756-1309-496D-A997-A0A26AC6A7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01937-5D42-44DF-9E6D-9F4904A59C98}"/>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5" name="Footer Placeholder 4">
            <a:extLst>
              <a:ext uri="{FF2B5EF4-FFF2-40B4-BE49-F238E27FC236}">
                <a16:creationId xmlns:a16="http://schemas.microsoft.com/office/drawing/2014/main" id="{57770AE7-C255-45E2-BBEA-9B5503A75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514B6-BB2F-48C5-966B-B98F2CC2CDCF}"/>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4150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565D-1B26-436D-B284-23C563BD4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091450-7EA1-4B39-9A30-16537B314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FD137-1652-41B6-A064-34BDFDD6F373}"/>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5" name="Footer Placeholder 4">
            <a:extLst>
              <a:ext uri="{FF2B5EF4-FFF2-40B4-BE49-F238E27FC236}">
                <a16:creationId xmlns:a16="http://schemas.microsoft.com/office/drawing/2014/main" id="{273282DF-B491-4445-9001-05EB29122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499E1-655C-4A43-AB5F-6022D496DF7A}"/>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26000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823D-CE8D-44B5-AF86-8309EA05A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39F97-39CD-4DEB-B25F-B3EBC8767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76D91-5EB8-4993-8A96-59F95B5D3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C6D291-3DB9-40AD-9AB6-D42DFEEDDBC5}"/>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6" name="Footer Placeholder 5">
            <a:extLst>
              <a:ext uri="{FF2B5EF4-FFF2-40B4-BE49-F238E27FC236}">
                <a16:creationId xmlns:a16="http://schemas.microsoft.com/office/drawing/2014/main" id="{575B377C-3EFB-40B0-BFFB-3283DDA2F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B6BE-C01C-47BE-8C82-5C06D9772826}"/>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115553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180A-DF35-4739-BC6D-514EBFC61C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A3557-44AE-4947-92DA-550ED9FD1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5CF81-CD2D-4233-AA0B-B4A07CA9D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A7C8E-4D25-43A7-B0F2-B1B99C17F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3E43DA-73A6-45A4-B9EB-AE1D17E45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9D943F-6A1A-443F-8D08-4A809B75281F}"/>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8" name="Footer Placeholder 7">
            <a:extLst>
              <a:ext uri="{FF2B5EF4-FFF2-40B4-BE49-F238E27FC236}">
                <a16:creationId xmlns:a16="http://schemas.microsoft.com/office/drawing/2014/main" id="{DE38E1D0-E29B-4F93-A558-879968367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956448-7E0D-44CF-964A-E899E43D87D6}"/>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308003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8201-A680-4B49-9BD3-DC8BDF0D12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11E08F-9A52-436D-90F2-D90BC10AA551}"/>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4" name="Footer Placeholder 3">
            <a:extLst>
              <a:ext uri="{FF2B5EF4-FFF2-40B4-BE49-F238E27FC236}">
                <a16:creationId xmlns:a16="http://schemas.microsoft.com/office/drawing/2014/main" id="{ED70AF80-3EE9-4DC5-B22A-844C3234F0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7A6E8F-B1B6-44BB-8F1D-3C23CDE8A997}"/>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298233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D16226-6984-4593-B9B7-11A3C0EE7A10}"/>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3" name="Footer Placeholder 2">
            <a:extLst>
              <a:ext uri="{FF2B5EF4-FFF2-40B4-BE49-F238E27FC236}">
                <a16:creationId xmlns:a16="http://schemas.microsoft.com/office/drawing/2014/main" id="{9C49D0DB-83E8-4E81-BB0C-8A498112C9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5D32C2-02B1-4493-9192-62CF8F8928FB}"/>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271079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BD77-D7B5-47E0-8652-13ADA2699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7ECD3C-2912-4B69-A81F-0BD9CA720B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0C320-EB3C-4D9D-AFF9-921000726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8729F-C274-4BE4-BD6E-EC18DFE75CF6}"/>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6" name="Footer Placeholder 5">
            <a:extLst>
              <a:ext uri="{FF2B5EF4-FFF2-40B4-BE49-F238E27FC236}">
                <a16:creationId xmlns:a16="http://schemas.microsoft.com/office/drawing/2014/main" id="{E03EBAFC-250F-4233-AA9F-090167E18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DC75B-3C73-47C6-8E9C-EEDF1056A4F6}"/>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377187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6BBB-DC37-47E4-8E00-F166F4567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B3D98F-FA31-4FA7-BD4D-43CE039C1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E4B343-4804-42C5-A6EE-D6705C136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ABA79-166D-4347-A616-D317F0C5DF30}"/>
              </a:ext>
            </a:extLst>
          </p:cNvPr>
          <p:cNvSpPr>
            <a:spLocks noGrp="1"/>
          </p:cNvSpPr>
          <p:nvPr>
            <p:ph type="dt" sz="half" idx="10"/>
          </p:nvPr>
        </p:nvSpPr>
        <p:spPr/>
        <p:txBody>
          <a:bodyPr/>
          <a:lstStyle/>
          <a:p>
            <a:fld id="{01B17C9A-AADA-4F8C-AF93-CE937DB47E49}" type="datetimeFigureOut">
              <a:rPr lang="en-US" smtClean="0"/>
              <a:t>11/19/2019</a:t>
            </a:fld>
            <a:endParaRPr lang="en-US"/>
          </a:p>
        </p:txBody>
      </p:sp>
      <p:sp>
        <p:nvSpPr>
          <p:cNvPr id="6" name="Footer Placeholder 5">
            <a:extLst>
              <a:ext uri="{FF2B5EF4-FFF2-40B4-BE49-F238E27FC236}">
                <a16:creationId xmlns:a16="http://schemas.microsoft.com/office/drawing/2014/main" id="{8F3269D6-7FB2-4390-918E-C145B8EFA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15106-CDDA-4976-84AE-88575146FC56}"/>
              </a:ext>
            </a:extLst>
          </p:cNvPr>
          <p:cNvSpPr>
            <a:spLocks noGrp="1"/>
          </p:cNvSpPr>
          <p:nvPr>
            <p:ph type="sldNum" sz="quarter" idx="12"/>
          </p:nvPr>
        </p:nvSpPr>
        <p:spPr/>
        <p:txBody>
          <a:bodyPr/>
          <a:lstStyle/>
          <a:p>
            <a:fld id="{4BE8CA33-BAC9-462E-8139-338100106820}" type="slidenum">
              <a:rPr lang="en-US" smtClean="0"/>
              <a:t>‹#›</a:t>
            </a:fld>
            <a:endParaRPr lang="en-US"/>
          </a:p>
        </p:txBody>
      </p:sp>
    </p:spTree>
    <p:extLst>
      <p:ext uri="{BB962C8B-B14F-4D97-AF65-F5344CB8AC3E}">
        <p14:creationId xmlns:p14="http://schemas.microsoft.com/office/powerpoint/2010/main" val="304723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3324E-B707-4F98-92FF-59A3F76FD1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05F62-1E9A-4F1A-9A65-E6F1EE1A4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535F9-F297-4063-94C5-C7CA728DD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17C9A-AADA-4F8C-AF93-CE937DB47E49}" type="datetimeFigureOut">
              <a:rPr lang="en-US" smtClean="0"/>
              <a:t>11/19/2019</a:t>
            </a:fld>
            <a:endParaRPr lang="en-US"/>
          </a:p>
        </p:txBody>
      </p:sp>
      <p:sp>
        <p:nvSpPr>
          <p:cNvPr id="5" name="Footer Placeholder 4">
            <a:extLst>
              <a:ext uri="{FF2B5EF4-FFF2-40B4-BE49-F238E27FC236}">
                <a16:creationId xmlns:a16="http://schemas.microsoft.com/office/drawing/2014/main" id="{2DFCA6D4-E68E-4D64-BEFD-10837F0F3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C1D1FD-2E90-428A-AAAD-D4150EED3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CA33-BAC9-462E-8139-338100106820}" type="slidenum">
              <a:rPr lang="en-US" smtClean="0"/>
              <a:t>‹#›</a:t>
            </a:fld>
            <a:endParaRPr lang="en-US"/>
          </a:p>
        </p:txBody>
      </p:sp>
    </p:spTree>
    <p:extLst>
      <p:ext uri="{BB962C8B-B14F-4D97-AF65-F5344CB8AC3E}">
        <p14:creationId xmlns:p14="http://schemas.microsoft.com/office/powerpoint/2010/main" val="76636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085E69F-B45F-41EC-87E2-B29269276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85750"/>
            <a:ext cx="10096500" cy="6286500"/>
          </a:xfrm>
          <a:prstGeom prst="rect">
            <a:avLst/>
          </a:prstGeom>
        </p:spPr>
      </p:pic>
    </p:spTree>
    <p:extLst>
      <p:ext uri="{BB962C8B-B14F-4D97-AF65-F5344CB8AC3E}">
        <p14:creationId xmlns:p14="http://schemas.microsoft.com/office/powerpoint/2010/main" val="194631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F36B8C-76FF-4279-9F44-6A0DCFA73228}"/>
              </a:ext>
            </a:extLst>
          </p:cNvPr>
          <p:cNvPicPr>
            <a:picLocks noChangeAspect="1"/>
          </p:cNvPicPr>
          <p:nvPr/>
        </p:nvPicPr>
        <p:blipFill rotWithShape="1">
          <a:blip r:embed="rId3">
            <a:extLst>
              <a:ext uri="{28A0092B-C50C-407E-A947-70E740481C1C}">
                <a14:useLocalDpi xmlns:a14="http://schemas.microsoft.com/office/drawing/2010/main" val="0"/>
              </a:ext>
            </a:extLst>
          </a:blip>
          <a:srcRect t="18701" r="8301" b="34444"/>
          <a:stretch/>
        </p:blipFill>
        <p:spPr>
          <a:xfrm>
            <a:off x="1257301" y="133350"/>
            <a:ext cx="10169646" cy="6724650"/>
          </a:xfrm>
          <a:prstGeom prst="rect">
            <a:avLst/>
          </a:prstGeom>
        </p:spPr>
      </p:pic>
    </p:spTree>
    <p:extLst>
      <p:ext uri="{BB962C8B-B14F-4D97-AF65-F5344CB8AC3E}">
        <p14:creationId xmlns:p14="http://schemas.microsoft.com/office/powerpoint/2010/main" val="288010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B7232BE3-7EF8-4F2F-A155-846274182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646" y="0"/>
            <a:ext cx="9762707" cy="6858000"/>
          </a:xfrm>
          <a:prstGeom prst="rect">
            <a:avLst/>
          </a:prstGeom>
        </p:spPr>
      </p:pic>
    </p:spTree>
    <p:extLst>
      <p:ext uri="{BB962C8B-B14F-4D97-AF65-F5344CB8AC3E}">
        <p14:creationId xmlns:p14="http://schemas.microsoft.com/office/powerpoint/2010/main" val="358746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sign with white text&#10;&#10;Description automatically generated">
            <a:extLst>
              <a:ext uri="{FF2B5EF4-FFF2-40B4-BE49-F238E27FC236}">
                <a16:creationId xmlns:a16="http://schemas.microsoft.com/office/drawing/2014/main" id="{BF8E50EA-B281-48BE-9BD4-459A291C0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223"/>
            <a:ext cx="12192000" cy="6665553"/>
          </a:xfrm>
          <a:prstGeom prst="rect">
            <a:avLst/>
          </a:prstGeom>
        </p:spPr>
      </p:pic>
    </p:spTree>
    <p:extLst>
      <p:ext uri="{BB962C8B-B14F-4D97-AF65-F5344CB8AC3E}">
        <p14:creationId xmlns:p14="http://schemas.microsoft.com/office/powerpoint/2010/main" val="315725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arking, meter, several, many&#10;&#10;Description automatically generated">
            <a:extLst>
              <a:ext uri="{FF2B5EF4-FFF2-40B4-BE49-F238E27FC236}">
                <a16:creationId xmlns:a16="http://schemas.microsoft.com/office/drawing/2014/main" id="{8E3B30EA-7F59-46FB-9A0A-9014C3954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30748" cy="6858000"/>
          </a:xfrm>
          <a:prstGeom prst="rect">
            <a:avLst/>
          </a:prstGeom>
        </p:spPr>
      </p:pic>
      <p:sp>
        <p:nvSpPr>
          <p:cNvPr id="4" name="TextBox 3">
            <a:extLst>
              <a:ext uri="{FF2B5EF4-FFF2-40B4-BE49-F238E27FC236}">
                <a16:creationId xmlns:a16="http://schemas.microsoft.com/office/drawing/2014/main" id="{7B345E5E-95B2-416D-92E9-FEE18C99C976}"/>
              </a:ext>
            </a:extLst>
          </p:cNvPr>
          <p:cNvSpPr txBox="1"/>
          <p:nvPr/>
        </p:nvSpPr>
        <p:spPr>
          <a:xfrm>
            <a:off x="490330" y="1417983"/>
            <a:ext cx="2186609" cy="646331"/>
          </a:xfrm>
          <a:prstGeom prst="rect">
            <a:avLst/>
          </a:prstGeom>
          <a:noFill/>
        </p:spPr>
        <p:txBody>
          <a:bodyPr wrap="square" rtlCol="0">
            <a:spAutoFit/>
          </a:bodyPr>
          <a:lstStyle/>
          <a:p>
            <a:pPr algn="ctr"/>
            <a:r>
              <a:rPr lang="en-US" b="1" dirty="0"/>
              <a:t>Unexplained Shoulder Pain</a:t>
            </a:r>
          </a:p>
        </p:txBody>
      </p:sp>
    </p:spTree>
    <p:extLst>
      <p:ext uri="{BB962C8B-B14F-4D97-AF65-F5344CB8AC3E}">
        <p14:creationId xmlns:p14="http://schemas.microsoft.com/office/powerpoint/2010/main" val="33366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ereo, control, black, remote&#10;&#10;Description automatically generated">
            <a:extLst>
              <a:ext uri="{FF2B5EF4-FFF2-40B4-BE49-F238E27FC236}">
                <a16:creationId xmlns:a16="http://schemas.microsoft.com/office/drawing/2014/main" id="{AF6DB2EF-666C-4E01-AAF7-C2C361CBAD64}"/>
              </a:ext>
            </a:extLst>
          </p:cNvPr>
          <p:cNvPicPr>
            <a:picLocks noChangeAspect="1"/>
          </p:cNvPicPr>
          <p:nvPr/>
        </p:nvPicPr>
        <p:blipFill rotWithShape="1">
          <a:blip r:embed="rId3">
            <a:extLst>
              <a:ext uri="{28A0092B-C50C-407E-A947-70E740481C1C}">
                <a14:useLocalDpi xmlns:a14="http://schemas.microsoft.com/office/drawing/2010/main" val="0"/>
              </a:ext>
            </a:extLst>
          </a:blip>
          <a:srcRect l="190" r="1143"/>
          <a:stretch/>
        </p:blipFill>
        <p:spPr>
          <a:xfrm>
            <a:off x="20" y="10"/>
            <a:ext cx="12191980" cy="6857990"/>
          </a:xfrm>
          <a:prstGeom prst="rect">
            <a:avLst/>
          </a:prstGeom>
        </p:spPr>
      </p:pic>
    </p:spTree>
    <p:extLst>
      <p:ext uri="{BB962C8B-B14F-4D97-AF65-F5344CB8AC3E}">
        <p14:creationId xmlns:p14="http://schemas.microsoft.com/office/powerpoint/2010/main" val="284271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rking, meter, many, metal&#10;&#10;Description automatically generated">
            <a:extLst>
              <a:ext uri="{FF2B5EF4-FFF2-40B4-BE49-F238E27FC236}">
                <a16:creationId xmlns:a16="http://schemas.microsoft.com/office/drawing/2014/main" id="{43597E95-1A95-4F0A-9831-11EF8AA55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035" y="0"/>
            <a:ext cx="9235930" cy="6858000"/>
          </a:xfrm>
          <a:prstGeom prst="rect">
            <a:avLst/>
          </a:prstGeom>
        </p:spPr>
      </p:pic>
      <p:sp>
        <p:nvSpPr>
          <p:cNvPr id="6" name="TextBox 5">
            <a:extLst>
              <a:ext uri="{FF2B5EF4-FFF2-40B4-BE49-F238E27FC236}">
                <a16:creationId xmlns:a16="http://schemas.microsoft.com/office/drawing/2014/main" id="{08334320-9392-451D-A6E7-37BEA2D1F289}"/>
              </a:ext>
            </a:extLst>
          </p:cNvPr>
          <p:cNvSpPr txBox="1"/>
          <p:nvPr/>
        </p:nvSpPr>
        <p:spPr>
          <a:xfrm>
            <a:off x="7779026" y="5486400"/>
            <a:ext cx="3445565" cy="646331"/>
          </a:xfrm>
          <a:prstGeom prst="rect">
            <a:avLst/>
          </a:prstGeom>
          <a:noFill/>
        </p:spPr>
        <p:txBody>
          <a:bodyPr wrap="square" rtlCol="0">
            <a:spAutoFit/>
          </a:bodyPr>
          <a:lstStyle/>
          <a:p>
            <a:pPr algn="ctr"/>
            <a:r>
              <a:rPr lang="en-US" b="1" dirty="0"/>
              <a:t>Search for Etiology: Quiz Fill in the White Circles</a:t>
            </a:r>
          </a:p>
        </p:txBody>
      </p:sp>
    </p:spTree>
    <p:extLst>
      <p:ext uri="{BB962C8B-B14F-4D97-AF65-F5344CB8AC3E}">
        <p14:creationId xmlns:p14="http://schemas.microsoft.com/office/powerpoint/2010/main" val="356407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ght&#10;&#10;Description automatically generated">
            <a:extLst>
              <a:ext uri="{FF2B5EF4-FFF2-40B4-BE49-F238E27FC236}">
                <a16:creationId xmlns:a16="http://schemas.microsoft.com/office/drawing/2014/main" id="{233F3E4B-50FB-4BFF-BAD2-CD7EA9967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884" y="-801858"/>
            <a:ext cx="8880231" cy="6858000"/>
          </a:xfrm>
          <a:prstGeom prst="rect">
            <a:avLst/>
          </a:prstGeom>
        </p:spPr>
      </p:pic>
      <p:pic>
        <p:nvPicPr>
          <p:cNvPr id="5" name="Picture 4" descr="A picture containing sitting, table, cake, holding&#10;&#10;Description automatically generated">
            <a:extLst>
              <a:ext uri="{FF2B5EF4-FFF2-40B4-BE49-F238E27FC236}">
                <a16:creationId xmlns:a16="http://schemas.microsoft.com/office/drawing/2014/main" id="{D0108908-9EE4-4FF2-9C16-A6F6E8AC4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773" y="2827606"/>
            <a:ext cx="1098451" cy="1048043"/>
          </a:xfrm>
          <a:prstGeom prst="rect">
            <a:avLst/>
          </a:prstGeom>
        </p:spPr>
      </p:pic>
    </p:spTree>
    <p:extLst>
      <p:ext uri="{BB962C8B-B14F-4D97-AF65-F5344CB8AC3E}">
        <p14:creationId xmlns:p14="http://schemas.microsoft.com/office/powerpoint/2010/main" val="1522621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325</Words>
  <Application>Microsoft Office PowerPoint</Application>
  <PresentationFormat>Widescreen</PresentationFormat>
  <Paragraphs>16</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Meadows</dc:creator>
  <cp:lastModifiedBy>James Meadows</cp:lastModifiedBy>
  <cp:revision>2</cp:revision>
  <dcterms:created xsi:type="dcterms:W3CDTF">2019-11-22T01:24:33Z</dcterms:created>
  <dcterms:modified xsi:type="dcterms:W3CDTF">2019-11-23T15:31:42Z</dcterms:modified>
</cp:coreProperties>
</file>