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87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A07A-8B65-449C-8727-3109EFBE9CD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2277-D485-45BB-961B-F47AD3152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A07A-8B65-449C-8727-3109EFBE9CD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2277-D485-45BB-961B-F47AD3152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A07A-8B65-449C-8727-3109EFBE9CD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2277-D485-45BB-961B-F47AD3152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A07A-8B65-449C-8727-3109EFBE9CD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2277-D485-45BB-961B-F47AD3152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A07A-8B65-449C-8727-3109EFBE9CD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2277-D485-45BB-961B-F47AD3152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A07A-8B65-449C-8727-3109EFBE9CD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2277-D485-45BB-961B-F47AD3152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A07A-8B65-449C-8727-3109EFBE9CD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2277-D485-45BB-961B-F47AD3152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A07A-8B65-449C-8727-3109EFBE9CD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2277-D485-45BB-961B-F47AD3152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A07A-8B65-449C-8727-3109EFBE9CD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2277-D485-45BB-961B-F47AD3152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A07A-8B65-449C-8727-3109EFBE9CD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2277-D485-45BB-961B-F47AD3152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A07A-8B65-449C-8727-3109EFBE9CD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2277-D485-45BB-961B-F47AD3152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5A07A-8B65-449C-8727-3109EFBE9CD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2277-D485-45BB-961B-F47AD3152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WordArt 12"/>
          <p:cNvSpPr>
            <a:spLocks noChangeArrowheads="1" noChangeShapeType="1" noTextEdit="1"/>
          </p:cNvSpPr>
          <p:nvPr/>
        </p:nvSpPr>
        <p:spPr bwMode="auto">
          <a:xfrm>
            <a:off x="2286000" y="838200"/>
            <a:ext cx="4800600" cy="91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400" kern="10" baseline="3000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SWODEAM INSTITUTE</a:t>
            </a:r>
          </a:p>
        </p:txBody>
      </p:sp>
      <p:pic>
        <p:nvPicPr>
          <p:cNvPr id="4" name="Picture 3" descr="man puzzle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1752600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276600" y="5867400"/>
            <a:ext cx="2177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Jim Meadows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Non-traumatic Pathologies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1752600"/>
            <a:ext cx="762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err="1"/>
              <a:t>Athersclerosis</a:t>
            </a: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 err="1"/>
              <a:t>Atheroma</a:t>
            </a: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 err="1"/>
              <a:t>Ostephytic</a:t>
            </a:r>
            <a:r>
              <a:rPr lang="en-US" sz="2800" dirty="0"/>
              <a:t> and </a:t>
            </a:r>
            <a:r>
              <a:rPr lang="en-US" sz="2800" dirty="0" err="1"/>
              <a:t>neoplastic</a:t>
            </a:r>
            <a:r>
              <a:rPr lang="en-US" sz="2800" dirty="0"/>
              <a:t> compression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Disc compression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Congenital anomaly (absence, </a:t>
            </a:r>
            <a:r>
              <a:rPr lang="en-US" sz="2800" dirty="0" err="1"/>
              <a:t>hypoplasia</a:t>
            </a:r>
            <a:r>
              <a:rPr lang="en-US" sz="2800" dirty="0"/>
              <a:t>, </a:t>
            </a:r>
            <a:r>
              <a:rPr lang="en-US" sz="2800" dirty="0" err="1"/>
              <a:t>atresia</a:t>
            </a:r>
            <a:r>
              <a:rPr lang="en-US" sz="28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Bow Hunter’s Syndrome (rotational obstruction)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err="1"/>
              <a:t>Subclavian</a:t>
            </a:r>
            <a:r>
              <a:rPr lang="en-US" sz="2800" dirty="0"/>
              <a:t> steal syndrome</a:t>
            </a:r>
          </a:p>
        </p:txBody>
      </p:sp>
      <p:pic>
        <p:nvPicPr>
          <p:cNvPr id="5" name="~PP3086.WAV">
            <a:hlinkClick r:id="" action="ppaction://media"/>
          </p:cNvPr>
          <p:cNvPicPr>
            <a:picLocks noRot="1" noChangeAspect="1"/>
          </p:cNvPicPr>
          <p:nvPr>
            <a:wavAudioFile r:embed="rId1" name="~PP3086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Traumatic VB Injury</a:t>
            </a:r>
          </a:p>
        </p:txBody>
      </p:sp>
      <p:pic>
        <p:nvPicPr>
          <p:cNvPr id="248834" name="Picture 2" descr="http://www.surgicalneurologyint.com/articles/2011/2/1/images/SurgNeurolInt_2011_2_1_39_78255_u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524000"/>
            <a:ext cx="1881465" cy="309214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43400" y="1600200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Approximately 33-40% of cervical fracture/</a:t>
            </a:r>
            <a:r>
              <a:rPr lang="en-US" sz="2400" dirty="0" err="1"/>
              <a:t>disclocation</a:t>
            </a:r>
            <a:r>
              <a:rPr lang="en-US" sz="2400" dirty="0"/>
              <a:t> patients have a vertebral artery injury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Only about 20% are symptomatic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Symptoms were present when the </a:t>
            </a:r>
            <a:r>
              <a:rPr lang="en-US" sz="2400" dirty="0" err="1"/>
              <a:t>contralateral</a:t>
            </a:r>
            <a:r>
              <a:rPr lang="en-US" sz="2400" dirty="0"/>
              <a:t> supply was deficient (</a:t>
            </a:r>
            <a:r>
              <a:rPr lang="en-US" sz="2400" dirty="0" err="1"/>
              <a:t>hypoplasia</a:t>
            </a:r>
            <a:r>
              <a:rPr lang="en-US" sz="2400" dirty="0"/>
              <a:t>, absence or </a:t>
            </a:r>
            <a:r>
              <a:rPr lang="en-US" sz="2400" dirty="0" err="1"/>
              <a:t>atresia</a:t>
            </a:r>
            <a:r>
              <a:rPr lang="en-US" dirty="0"/>
              <a:t>)</a:t>
            </a:r>
          </a:p>
        </p:txBody>
      </p:sp>
      <p:pic>
        <p:nvPicPr>
          <p:cNvPr id="7" name="~PP582.WAV">
            <a:hlinkClick r:id="" action="ppaction://media"/>
          </p:cNvPr>
          <p:cNvPicPr>
            <a:picLocks noRot="1" noChangeAspect="1"/>
          </p:cNvPicPr>
          <p:nvPr>
            <a:wavAudioFile r:embed="rId1" name="~PP58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CBAE812-1B63-4813-B1BB-A6B643EC6515}" type="slidenum">
              <a:rPr lang="en-US"/>
              <a:pPr/>
              <a:t>12</a:t>
            </a:fld>
            <a:endParaRPr lang="en-US"/>
          </a:p>
        </p:txBody>
      </p:sp>
      <p:sp>
        <p:nvSpPr>
          <p:cNvPr id="1955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Traumatic Pathologies</a:t>
            </a:r>
          </a:p>
        </p:txBody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543800" cy="4114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"/>
            </a:pPr>
            <a:r>
              <a:rPr lang="en-US" sz="2800" dirty="0"/>
              <a:t>Intramural Tears) Media and/or </a:t>
            </a:r>
            <a:r>
              <a:rPr lang="en-US" sz="2800" dirty="0" err="1"/>
              <a:t>intima</a:t>
            </a:r>
            <a:r>
              <a:rPr lang="en-US" sz="2800" dirty="0"/>
              <a:t> tearing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"/>
            </a:pPr>
            <a:r>
              <a:rPr lang="en-US" sz="2800" dirty="0" err="1"/>
              <a:t>Pseudoanurysm</a:t>
            </a:r>
            <a:r>
              <a:rPr lang="en-US" sz="2800" dirty="0"/>
              <a:t> 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"/>
            </a:pPr>
            <a:r>
              <a:rPr lang="en-US" sz="2800" dirty="0"/>
              <a:t>Dissection/</a:t>
            </a:r>
            <a:r>
              <a:rPr lang="en-US" sz="2800" dirty="0" err="1"/>
              <a:t>Transection</a:t>
            </a:r>
            <a:endParaRPr lang="en-US" sz="2800" dirty="0"/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"/>
            </a:pPr>
            <a:r>
              <a:rPr lang="en-US" sz="2800" dirty="0" err="1"/>
              <a:t>Arteriovenous</a:t>
            </a:r>
            <a:r>
              <a:rPr lang="en-US" sz="2800" dirty="0"/>
              <a:t> fistulae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"/>
            </a:pPr>
            <a:r>
              <a:rPr lang="en-US" sz="2800" dirty="0" err="1"/>
              <a:t>Thromboembolus</a:t>
            </a:r>
            <a:endParaRPr lang="en-US" sz="2800" dirty="0"/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"/>
            </a:pPr>
            <a:r>
              <a:rPr lang="en-US" sz="2800" dirty="0"/>
              <a:t>Bruising/ </a:t>
            </a:r>
            <a:r>
              <a:rPr lang="en-US" sz="2800" dirty="0" err="1"/>
              <a:t>Atheroma</a:t>
            </a:r>
            <a:endParaRPr lang="en-US" sz="2800" dirty="0"/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"/>
            </a:pPr>
            <a:r>
              <a:rPr lang="en-US" sz="2800" dirty="0"/>
              <a:t>Vasospasm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"/>
            </a:pPr>
            <a:r>
              <a:rPr lang="en-US" sz="2800" dirty="0"/>
              <a:t>Collar hematoma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6" name="~PP1227.WAV">
            <a:hlinkClick r:id="" action="ppaction://media"/>
          </p:cNvPr>
          <p:cNvPicPr>
            <a:picLocks noRot="1" noChangeAspect="1"/>
          </p:cNvPicPr>
          <p:nvPr>
            <a:wavAudioFile r:embed="rId1" name="~PP1227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-76200"/>
            <a:ext cx="7467600" cy="990600"/>
          </a:xfrm>
        </p:spPr>
        <p:txBody>
          <a:bodyPr/>
          <a:lstStyle/>
          <a:p>
            <a:r>
              <a:rPr lang="en-US" dirty="0"/>
              <a:t>Dissection (intramural tear)</a:t>
            </a:r>
          </a:p>
        </p:txBody>
      </p:sp>
      <p:pic>
        <p:nvPicPr>
          <p:cNvPr id="245762" name="Picture 2" descr="https://encrypted-tbn2.google.com/images?q=tbn:ANd9GcRI0DpzzalOrTFHG_vfvtuvKNgYoBq9k1sWkcI2Ril2fFd-154-"/>
          <p:cNvPicPr>
            <a:picLocks noChangeAspect="1" noChangeArrowheads="1"/>
          </p:cNvPicPr>
          <p:nvPr/>
        </p:nvPicPr>
        <p:blipFill>
          <a:blip r:embed="rId3" cstate="print"/>
          <a:srcRect l="17813" r="17411"/>
          <a:stretch>
            <a:fillRect/>
          </a:stretch>
        </p:blipFill>
        <p:spPr bwMode="auto">
          <a:xfrm>
            <a:off x="228600" y="838200"/>
            <a:ext cx="2743200" cy="2880360"/>
          </a:xfrm>
          <a:prstGeom prst="rect">
            <a:avLst/>
          </a:prstGeom>
          <a:noFill/>
        </p:spPr>
      </p:pic>
      <p:pic>
        <p:nvPicPr>
          <p:cNvPr id="245764" name="Picture 4" descr="https://encrypted-tbn3.google.com/images?q=tbn:ANd9GcSEdVHOPP9VH_i-enD-sjW6OIoIfsZ8PYAJGj9RWogmVvQaGbRw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2054" y="838200"/>
            <a:ext cx="3865774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3811012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Most common injury Usually caused by stretching the artery as in a flexion injury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to the artery.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Most usually the </a:t>
            </a:r>
            <a:r>
              <a:rPr lang="en-US" sz="2400" dirty="0" err="1"/>
              <a:t>intima</a:t>
            </a:r>
            <a:r>
              <a:rPr lang="en-US" sz="2400" dirty="0"/>
              <a:t> is torn from the media, occasionally the media from the adventitia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Bleeding with hematoma formation occurs producing stenosis with dilation proximal to the block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Usually caused by stretching the artery as in a flexion injury</a:t>
            </a:r>
          </a:p>
        </p:txBody>
      </p:sp>
      <p:pic>
        <p:nvPicPr>
          <p:cNvPr id="9" name="~PP1552.WAV">
            <a:hlinkClick r:id="" action="ppaction://media"/>
          </p:cNvPr>
          <p:cNvPicPr>
            <a:picLocks noRot="1" noChangeAspect="1"/>
          </p:cNvPicPr>
          <p:nvPr>
            <a:wavAudioFile r:embed="rId1" name="~PP1552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Dissection (intramural tear)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50000" t="42477" r="3902" b="27128"/>
          <a:stretch>
            <a:fillRect/>
          </a:stretch>
        </p:blipFill>
        <p:spPr bwMode="auto">
          <a:xfrm>
            <a:off x="0" y="914400"/>
            <a:ext cx="462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038600" y="3581400"/>
            <a:ext cx="487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The blood may then run outside of the </a:t>
            </a:r>
            <a:r>
              <a:rPr lang="en-US" sz="2400" dirty="0" err="1"/>
              <a:t>intima</a:t>
            </a:r>
            <a:r>
              <a:rPr lang="en-US" sz="2400" dirty="0"/>
              <a:t> and oxygen cannot be absorbed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The stenosis causes reduced flow distal to the block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/>
              <a:t>Emoblus</a:t>
            </a:r>
            <a:r>
              <a:rPr lang="en-US" sz="2400" dirty="0"/>
              <a:t> formation is the worse consequence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pseudoaneurysm</a:t>
            </a:r>
            <a:r>
              <a:rPr lang="en-US" sz="2400" dirty="0"/>
              <a:t> may form </a:t>
            </a:r>
          </a:p>
        </p:txBody>
      </p:sp>
      <p:pic>
        <p:nvPicPr>
          <p:cNvPr id="226306" name="Picture 2" descr="https://encrypted-tbn0.google.com/images?q=tbn:ANd9GcQaZ7n8R1sSX4mStObRCLpqmH9ZnzpvmkogNOGvCh9pol7EkJKj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0318" y="914400"/>
            <a:ext cx="3943682" cy="2438400"/>
          </a:xfrm>
          <a:prstGeom prst="rect">
            <a:avLst/>
          </a:prstGeom>
          <a:noFill/>
        </p:spPr>
      </p:pic>
      <p:pic>
        <p:nvPicPr>
          <p:cNvPr id="9" name="~PP3967.WAV">
            <a:hlinkClick r:id="" action="ppaction://media"/>
          </p:cNvPr>
          <p:cNvPicPr>
            <a:picLocks noRot="1" noChangeAspect="1"/>
          </p:cNvPicPr>
          <p:nvPr>
            <a:wavAudioFile r:embed="rId1" name="~PP3967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pic>
        <p:nvPicPr>
          <p:cNvPr id="19458" name="Picture 2" descr="https://encrypted-tbn2.google.com/images?q=tbn:ANd9GcR5pNF8w-DbR-OsDw65abto7hCxmjCiYwRuUWjGH7uQpPtc5I3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429000"/>
            <a:ext cx="2724148" cy="3352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6764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Intimal</a:t>
            </a:r>
            <a:r>
              <a:rPr lang="en-US" dirty="0">
                <a:solidFill>
                  <a:schemeClr val="bg1"/>
                </a:solidFill>
              </a:rPr>
              <a:t> Flap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4419600" cy="1143000"/>
          </a:xfrm>
        </p:spPr>
        <p:txBody>
          <a:bodyPr/>
          <a:lstStyle/>
          <a:p>
            <a:r>
              <a:rPr lang="en-US" sz="4000" dirty="0" err="1"/>
              <a:t>Psuedoaneurysm</a:t>
            </a:r>
            <a:endParaRPr lang="en-US" sz="4000" dirty="0"/>
          </a:p>
        </p:txBody>
      </p:sp>
      <p:pic>
        <p:nvPicPr>
          <p:cNvPr id="117762" name="Picture 2" descr="http://icvts.ctsnetjournals.org/content/vol8/issue1/images/small/108fig3.gif"/>
          <p:cNvPicPr>
            <a:picLocks noChangeAspect="1" noChangeArrowheads="1"/>
          </p:cNvPicPr>
          <p:nvPr/>
        </p:nvPicPr>
        <p:blipFill>
          <a:blip r:embed="rId3" cstate="print"/>
          <a:srcRect b="30769"/>
          <a:stretch>
            <a:fillRect/>
          </a:stretch>
        </p:blipFill>
        <p:spPr bwMode="auto">
          <a:xfrm>
            <a:off x="76200" y="2209800"/>
            <a:ext cx="4953000" cy="4572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05400" y="1143000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When both inner coats tear the adventitia can balloon out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It can stabilize and disappear or rupture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Another form of </a:t>
            </a:r>
            <a:r>
              <a:rPr lang="en-US" sz="2400" dirty="0" err="1"/>
              <a:t>pseudoaneurysm</a:t>
            </a:r>
            <a:r>
              <a:rPr lang="en-US" sz="2400" dirty="0"/>
              <a:t> is what on imaging appears to be an aneurysm but is in fact a coil of an artery behind another</a:t>
            </a:r>
          </a:p>
        </p:txBody>
      </p:sp>
      <p:sp>
        <p:nvSpPr>
          <p:cNvPr id="228354" name="AutoShape 2" descr="data:image/jpeg;base64,/9j/4AAQSkZJRgABAQAAAQABAAD/2wCEAAkGBhQSERQUEhQVFRUWFxwaFxgYFBQXGBcaGhcXGhgYFxgYHCYeFxwjGRcXHy8gIycpLCwsFx8xNTAqNSYrLCkBCQoKDAwNDQwMDSkYFBgpKSkpKSkpKSkpKSkpKSk1KSkpKSkpKSkpKSk2KS4pKSkpKSkpKSk1KikpKSkpKSkpKf/AABEIANMA7wMBIgACEQEDEQH/xAAcAAADAQEBAQEBAAAAAAAAAAAAAQIDBAYFBwj/xAA+EAABAwEEBgcGBQQBBQAAAAABAAIRIQMxQfAEElFhcYEFUpGSobHRBhMUIjLBI0JysuEzYqLxBxUkU3OC/8QAFwEBAQEBAAAAAAAAAAAAAAAAAAECA//EABURAQEAAAAAAAAAAAAAAAAAAAAB/9oADAMBAAIRAxEAPwD0Oi6Kz3bPkZOo38reqN2+VodFZ1Gd1vojRP6bP0tnuha58SstMxorOozuN4bEvhGdRncbtO5ag5zxQ5EZfCs6jO630R8GzqM7jfRaoQQ7RmR9DO430S+EZ1Gdxvotypc5Bj8KzqM7rfRP4RnUZ3G+i0CaDH4RnUZ3W+ifwjOozuN9FonCDIaIzqM7rfRL4VlPkZ3G+i1lEUQZnRWdRndb6J/Cs6jO430V57EVQZ/CMn6Gdxu7cgaIzqM7rfRaeaAKckGQ0VnUZ3W7929L4Rg/IzuN9FuQgoM/hGdRncb6JHRGdRncb6K4VQgy+FZ1Gd1vomdFZ1GdxvotQiUGPwrOozuN9E/hWD8jO43ngtAEyM54oMXaIzqM7jfRL4RnUZ3G+i2BznehBkNFZ1Gdxvop+FZ1GdxvougKDeMMlBGjf02fob+0LR2e1Z6KPkZ+hvkFpF3H+EDz90jnPamgKACE0iqGFJCYSQKU5SlNQCaSPJAs8KJznmhCBFNCRQE5zmiCmM9qDVBUYJFCU5zxQCbilCZCBNaqKYUl2bufigCjO9Dr0PVCGc8k0QjOfFA5RjnelOeCNiDHRf6bP0t/aFrsWei0s2D+wftC0KAznxTJRGeaCEAUEolEoApFEIKgWfBMoRCATCRSQNJNCBFyc0ShNyKSCEbc5/hNAHOeaDntTSjsRAgppByB5+yOSUp4qhuCk5zm9WoznmgaESmgEtmcEwlFRx+yDHRfoZ+lvkIWufErLRB+Gz9Lf2hanPogoBSqUlAyUQkUygkFKc8052IhRTHj6IRiiUQk3JJ/ZFJAQhAIlMlBQIpgJJgoFCrPKUk5RClBCJRcgCU4UgVVIKbcoVN7Sk8IoJQAkL0yiGEFIHwTxCox0X+mz9Lf2haG8LLRB+Gz9Df2hbTUIGpKAU4QIhEolSoptuQfJPJSOfsgrDOf9JFMm9QUFZ81JcBesWvJuVe6vlBnbW+zO9cfxIk1gi6t/BcPTHSJaYFAubRrFzokFxNYvzCD02h2+s3gtV8/Q7eKERK+k1AgUA580yEIFKZCSYRACmUpQCgaSaAqAJPKPFMBAmoQ1AQAKoXjOBUhMYZwUGWifQz9De3VAWhNVloUmzZFPkFP/kLe2b9Jxio5qqRGCAmdyn3ddiiEPJF6cZ9UEIpZwQ6/hnPNOYQRSdqBlZ2xpnaqc5Z2jpB4Kgsh8qm3fqgnNE7F8ii+d01pMNgKD41qPeWnOq9LoWihguqYk5wXnOhxrWldoXqwEHNpFjjh5LbRXyIN4VuFFjo154BB0pFCECKZxR/pDkANycpgykiGU0kSqFKcqSfNUUEhMGiAKJz2KACTcM4FJNpqisdFfDLJ13ytnhqjDx5LqfXkKLHo8azLMDqNJ4wJEq20oLhPYCVRTfHEfdKUOdUeeb1WrfxRGeOd6c7UrR0VWQcXAYDxKgq1fgKnPYtSIgbE9XVA2mpJz4LJok9v3RTUuYrnBKUGTLINFM7F5jpzTg50NNBSdu3xC7PanpIsaGNMT9RxjAbl499uXGBcqPQ+zzvxAvWyvF+zzvxmjbK9dauwQN9uK9idg2krNmi7Vsw0jYoNISCM+KaAlOENQiD0TKRKcoBKKpxCCgloVFFwU5z4Khk/yhDbt9D4ILVA0AVGcEAIQT0cPw2foaeFAt7EAEiKSR4k9lfFc2iuhlm4VGoAe4M8l1RWd6qsw2Du2JOoKZ4rQGSFlaMpxUGLhMZ5rQCil92ea1snCN5zCCrX6ROHpKysruQ7ZTtbSacggGhQZzLwBfX7gZ3K3URZ0uvNJSKD826c073ls6cXGO1RY2BAkr0vSPQDRaF0UJntXNpGhfKYwVHytH0nVe0i8Fe/sDIB2gFfnjLA6/OF+haIR7tuNB5INgSpe3FPWSBUDBWgWMEK2lBaAEi5LXvVRZKlDnJayirxqpGCJkJ6yIHFGZ3pHwKqf4CKM+CM+SE2qoIQLxnBBz4IxQLQmg2bP0N50CNFP1MO8Dh99iVg+GWY2tb2aoPjIU27IiNpn0Gb1FbtvA2fbZ2hPSjU7PuixeDHMdklFs2UHPaWcxyE7SrMASeW4bUNfJYdgu5eqekMpBQZgfMRfA88SrLac1LjWdvhCZPjVAEcUnDeVJcdaI7E7TfTeUEPbSq+XpeixOwr6THh1GCf7nfTyF7ina2A1SCATtMCu4C4dqDydpo0OMZzVfd6ItR7sAm6eyZXCXGsgCaRAv3r57ukHNn6ezyMKj1TdJZtzgtWOm7Ny8La9Jk1vrtp4ld/Q/TRY75hLJgxJ1RF+yNyD1hTs0Et2zH3uSa4T/pQN5T1c+KNbmkbXAVOwZpzQM7VIGyqoWWLjG6/xTjYgncM+qprbp8Qm0I5oFmUyaoAVIEGwIQAmkMFUIhEXK70iKjOCDGzH4bCLxZt8hC0e6TTGHDxkKdEE2bAeq3xbcm4XHq3DGP9KKmxdDjFxAJ8fRbslzTG/wCbAUEDOxc7Kmma/wArY2kUF0+Ex9vFBP0hmynODXyVW5M61+7ONyVs3DZX0Hala2gAnqhBmRQNG4eRJ8JWzjJpAgRPDYuezBgUMuAk7G3xxzgt3MpUiN3qbzcgl1oGCGzrHHHJvSawDDWdEkmuygSLccT28lYFcxy3UCChaRXE7hStwStLTYpm/bXkpc7nwQeX9pGFrnnAwR5ea8da9JnWINRm5fontBZywTfPhsX5/pOgg2ki4qjh1nGs0XVoOkluMg3+i79C6P15buWGldFll2CqP0LoXTdexBmooeUfaq7QBJr4BfnXRftF7i0AMlrgAR4TxC/QbK3baQ4GWlszFMByqorKx6TsnlwBJLTBBkXbBiuj4jcQNmrA5rG10QF00BFBHiue20hwtGMaSSfqBMgN2yoPogzUEbjm5UKLFvymMD54rSZQVJQxBQCiG47E1JMJwqGXICYuUlBYSdegOolFygnRz8lmB/42+QTIjzU6MRqM/Q0djR95U2z7tqqkHfiCMZ7aBag1jN/3KzYIIxM5Gdi0c2vGg4YlQDxGt28ro4Je5rQXYbUmWszNwMdl60tJDWtF8STuP0js8kENMujGY2LS0cJPCBsmiYuM37R5KLSz1XAmsim5AmDbmFJfU4XcggvkgCqh1+eCCgwT4bd/DBMulQ0xS8zmOScQg4umtHL2fLeDPHbncvK6H7MWtpag2jXMbMnA8Ava603pWb9ZrTt/mvYEHzn9BtAAZQ7b+R2r5Wn6A4CoC9TCxt7BrxDhIQfl3SHRriaSTgF6fQ/aF+j6OW0loBqO31XpG6LZ2cwIjG8jmV5/pzoR2kAOYK/NLZvBF++Aqj5uie3lm0EOa9smSQS4knZrH5eC+j0X0yLd1o+yfqkCdUj5oF53heN6R9l7Rkl0ARIkgE7gMSvm9H2r2vaWyDIQftLbXWDDtE/4roAXLo5kg4asxsmIA3XrrAUUtZPWuQQkgt7qIY7MJAHam1uKIqePYVLXSkSU4JvB8j4KgKbUe6355JtaZGcFBholkfds2ajefyjYrtIaKXlfCsPbLRG2bQNJs5DWi83wJw2rSy9s9DvOkWRPE9tyqvuMbqiv1JWp1G65vuAxz6rj6P8AaDR7dzhY2rbRwqQCaA0kyF0aS6s7K+CCtHsiQBvrzMLW3tJe7GoASs2RqjYCTxAjzPglaUcd8HnEHxUFWdXAXSaqtLthrNEbTyyFnZurO+qi2Pza3IcAgb2SPlPIqZEmRB34K2XdkqS8xWozcUDtPDcsyAraC66g25vQRFx4zeUENsAb6DZdKoY9qGOmIScB4IFG9AQ9tRsx7EE8EHNp/wDTcdgXIdI93ZOe40a0TdjUjiQPFd+nD8JwPVk7l+c9M9POtW6skNBiPud6ow6W6RfpLy6MflAuAwXZ0J0HL7Mvgy4GJFw2rp6A9nHvbrm5103RdxK9foXRDLFp1fmdi7dsG5EdOr8wApQ/ZbtUMrJpW6uCZtQNp4KK0JQ1s3UWQaTdHotiyL7s4IETsrwQN+fRMHffuUlxMDb28929Aw7P8kpG2m6p5x6lWNWaEEjbJaOSPijdOeX8oIh2wDmKcqpe7MiZHC48iJV/ESbzPOiYg/28j4oP56s7MuIa0EkkAAAkkmgAAvJK+j0r7MaTozQ+3sXMaXasktIDonUdqk6jok6roNDRc/Q9tZs0ixdba/u22jC/UJD9UOBdqkEEGJggjiF6z2k6c0V2hWljY2liXu0hlo0WOh2lg3Ua22b8z3/PaP8AnE6xxoTVdEV/xQYt7f8A9Y/ev0fU1iBgXV4C/wAJX5x/xR/W0jfZtH+a/SrMQaVv+w+6xRr7z6icY858woLZk/7Q2szfN3CUMFRvUVIdNcBCqE3GDmqGXRncgg7Dgi2JgDfmUPBpwSY/5a3+aDe1AgDAKY3qXVA3JEoC1dcpLZUsq4nAUHHE/ZaglAtW5L3ckDnfVHvMEmvo4mgF53Af7QeY9s+mtUe5aauq4g3C+Oa8p0F0QbfSRi28ngp6V6RFrbPdfrE9m7lHYvdeynRIsrAOI+Z9TuE0GdyqPrWGjQIBgAAAbAFVtaflxOcE3xMINlS/tUVlotg1gAkAC6OO0rra8ZC55DfqxzwVBhNwJ4ZhBqbQbQFHxI4n+2SpYxrfqqdk0HJanSDFKIJ98T+Wk43/AMJgwPlETehrpvIVEC8g5xvhBg9oNDHH0EXrVggUu3tE9qttbq7KXfbmjVbj5ifC6qBMtN4acIjxEKdUudHbS6h2mvirc4RVog8a8TjwSIiMBwpcUH49Z9CWJA+X/J/qq/6FY9T/ADf6oQto9R/x/wBGWbLS1LWwSxv5nH8+8r3GjsEzxHKQhCzVaMshHPfsKWjWY1BuQhEK1sx4qXsENQhFVbWYFd6LeyBa2iEIgFmIHFHugMlCFBlo1mNQLb3YQhUSbAfJS+9cnTTf+3tf0u848kIQfl+gaK02zKfm2nav1V1kBMBCEV0MsGlophv3rMMETwTQoKNmBHqVJsBMxXmhCqM7MaxM1v8ABTqUnN6EIrWyaDfVDW1duEjihCDQWIhpi+J7VvaWY1nUFChCI52WQF2PHek1vzAbpvN6EK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356" name="AutoShape 4" descr="data:image/jpeg;base64,/9j/4AAQSkZJRgABAQAAAQABAAD/2wCEAAkGBhQSERQUEhQVFRUWFxwaFxgYFBQXGBcaGhcXGhgYFxgYHCYeFxwjGRcXHy8gIycpLCwsFx8xNTAqNSYrLCkBCQoKDAwNDQwMDSkYFBgpKSkpKSkpKSkpKSkpKSk1KSkpKSkpKSkpKSk2KS4pKSkpKSkpKSk1KikpKSkpKSkpKf/AABEIANMA7wMBIgACEQEDEQH/xAAcAAADAQEBAQEBAAAAAAAAAAAAAQIDBAYFBwj/xAA+EAABAwEEBgcGBQQBBQAAAAABAAIRIQMxQfAEElFhcYEFUpGSobHRBhMUIjLBI0JysuEzYqLxBxUkU3OC/8QAFwEBAQEBAAAAAAAAAAAAAAAAAAECA//EABURAQEAAAAAAAAAAAAAAAAAAAAB/9oADAMBAAIRAxEAPwD0Oi6Kz3bPkZOo38reqN2+VodFZ1Gd1vojRP6bP0tnuha58SstMxorOozuN4bEvhGdRncbtO5ag5zxQ5EZfCs6jO630R8GzqM7jfRaoQQ7RmR9DO430S+EZ1Gdxvotypc5Bj8KzqM7rfRP4RnUZ3G+i0CaDH4RnUZ3W+ifwjOozuN9FonCDIaIzqM7rfRL4VlPkZ3G+i1lEUQZnRWdRndb6J/Cs6jO430V57EVQZ/CMn6Gdxu7cgaIzqM7rfRaeaAKckGQ0VnUZ3W7929L4Rg/IzuN9FuQgoM/hGdRncb6JHRGdRncb6K4VQgy+FZ1Gd1vomdFZ1GdxvotQiUGPwrOozuN9E/hWD8jO43ngtAEyM54oMXaIzqM7jfRL4RnUZ3G+i2BznehBkNFZ1Gdxvop+FZ1GdxvougKDeMMlBGjf02fob+0LR2e1Z6KPkZ+hvkFpF3H+EDz90jnPamgKACE0iqGFJCYSQKU5SlNQCaSPJAs8KJznmhCBFNCRQE5zmiCmM9qDVBUYJFCU5zxQCbilCZCBNaqKYUl2bufigCjO9Dr0PVCGc8k0QjOfFA5RjnelOeCNiDHRf6bP0t/aFrsWei0s2D+wftC0KAznxTJRGeaCEAUEolEoApFEIKgWfBMoRCATCRSQNJNCBFyc0ShNyKSCEbc5/hNAHOeaDntTSjsRAgppByB5+yOSUp4qhuCk5zm9WoznmgaESmgEtmcEwlFRx+yDHRfoZ+lvkIWufErLRB+Gz9Lf2hanPogoBSqUlAyUQkUygkFKc8052IhRTHj6IRiiUQk3JJ/ZFJAQhAIlMlBQIpgJJgoFCrPKUk5RClBCJRcgCU4UgVVIKbcoVN7Sk8IoJQAkL0yiGEFIHwTxCox0X+mz9Lf2haG8LLRB+Gz9Df2hbTUIGpKAU4QIhEolSoptuQfJPJSOfsgrDOf9JFMm9QUFZ81JcBesWvJuVe6vlBnbW+zO9cfxIk1gi6t/BcPTHSJaYFAubRrFzokFxNYvzCD02h2+s3gtV8/Q7eKERK+k1AgUA580yEIFKZCSYRACmUpQCgaSaAqAJPKPFMBAmoQ1AQAKoXjOBUhMYZwUGWifQz9De3VAWhNVloUmzZFPkFP/kLe2b9Jxio5qqRGCAmdyn3ddiiEPJF6cZ9UEIpZwQ6/hnPNOYQRSdqBlZ2xpnaqc5Z2jpB4Kgsh8qm3fqgnNE7F8ii+d01pMNgKD41qPeWnOq9LoWihguqYk5wXnOhxrWldoXqwEHNpFjjh5LbRXyIN4VuFFjo154BB0pFCECKZxR/pDkANycpgykiGU0kSqFKcqSfNUUEhMGiAKJz2KACTcM4FJNpqisdFfDLJ13ytnhqjDx5LqfXkKLHo8azLMDqNJ4wJEq20oLhPYCVRTfHEfdKUOdUeeb1WrfxRGeOd6c7UrR0VWQcXAYDxKgq1fgKnPYtSIgbE9XVA2mpJz4LJok9v3RTUuYrnBKUGTLINFM7F5jpzTg50NNBSdu3xC7PanpIsaGNMT9RxjAbl499uXGBcqPQ+zzvxAvWyvF+zzvxmjbK9dauwQN9uK9idg2krNmi7Vsw0jYoNISCM+KaAlOENQiD0TKRKcoBKKpxCCgloVFFwU5z4Khk/yhDbt9D4ILVA0AVGcEAIQT0cPw2foaeFAt7EAEiKSR4k9lfFc2iuhlm4VGoAe4M8l1RWd6qsw2Du2JOoKZ4rQGSFlaMpxUGLhMZ5rQCil92ea1snCN5zCCrX6ROHpKysruQ7ZTtbSacggGhQZzLwBfX7gZ3K3URZ0uvNJSKD826c073ls6cXGO1RY2BAkr0vSPQDRaF0UJntXNpGhfKYwVHytH0nVe0i8Fe/sDIB2gFfnjLA6/OF+haIR7tuNB5INgSpe3FPWSBUDBWgWMEK2lBaAEi5LXvVRZKlDnJayirxqpGCJkJ6yIHFGZ3pHwKqf4CKM+CM+SE2qoIQLxnBBz4IxQLQmg2bP0N50CNFP1MO8Dh99iVg+GWY2tb2aoPjIU27IiNpn0Gb1FbtvA2fbZ2hPSjU7PuixeDHMdklFs2UHPaWcxyE7SrMASeW4bUNfJYdgu5eqekMpBQZgfMRfA88SrLac1LjWdvhCZPjVAEcUnDeVJcdaI7E7TfTeUEPbSq+XpeixOwr6THh1GCf7nfTyF7ina2A1SCATtMCu4C4dqDydpo0OMZzVfd6ItR7sAm6eyZXCXGsgCaRAv3r57ukHNn6ezyMKj1TdJZtzgtWOm7Ny8La9Jk1vrtp4ld/Q/TRY75hLJgxJ1RF+yNyD1hTs0Et2zH3uSa4T/pQN5T1c+KNbmkbXAVOwZpzQM7VIGyqoWWLjG6/xTjYgncM+qprbp8Qm0I5oFmUyaoAVIEGwIQAmkMFUIhEXK70iKjOCDGzH4bCLxZt8hC0e6TTGHDxkKdEE2bAeq3xbcm4XHq3DGP9KKmxdDjFxAJ8fRbslzTG/wCbAUEDOxc7Kmma/wArY2kUF0+Ex9vFBP0hmynODXyVW5M61+7ONyVs3DZX0Hala2gAnqhBmRQNG4eRJ8JWzjJpAgRPDYuezBgUMuAk7G3xxzgt3MpUiN3qbzcgl1oGCGzrHHHJvSawDDWdEkmuygSLccT28lYFcxy3UCChaRXE7hStwStLTYpm/bXkpc7nwQeX9pGFrnnAwR5ea8da9JnWINRm5fontBZywTfPhsX5/pOgg2ki4qjh1nGs0XVoOkluMg3+i79C6P15buWGldFll2CqP0LoXTdexBmooeUfaq7QBJr4BfnXRftF7i0AMlrgAR4TxC/QbK3baQ4GWlszFMByqorKx6TsnlwBJLTBBkXbBiuj4jcQNmrA5rG10QF00BFBHiue20hwtGMaSSfqBMgN2yoPogzUEbjm5UKLFvymMD54rSZQVJQxBQCiG47E1JMJwqGXICYuUlBYSdegOolFygnRz8lmB/42+QTIjzU6MRqM/Q0djR95U2z7tqqkHfiCMZ7aBag1jN/3KzYIIxM5Gdi0c2vGg4YlQDxGt28ro4Je5rQXYbUmWszNwMdl60tJDWtF8STuP0js8kENMujGY2LS0cJPCBsmiYuM37R5KLSz1XAmsim5AmDbmFJfU4XcggvkgCqh1+eCCgwT4bd/DBMulQ0xS8zmOScQg4umtHL2fLeDPHbncvK6H7MWtpag2jXMbMnA8Ava603pWb9ZrTt/mvYEHzn9BtAAZQ7b+R2r5Wn6A4CoC9TCxt7BrxDhIQfl3SHRriaSTgF6fQ/aF+j6OW0loBqO31XpG6LZ2cwIjG8jmV5/pzoR2kAOYK/NLZvBF++Aqj5uie3lm0EOa9smSQS4knZrH5eC+j0X0yLd1o+yfqkCdUj5oF53heN6R9l7Rkl0ARIkgE7gMSvm9H2r2vaWyDIQftLbXWDDtE/4roAXLo5kg4asxsmIA3XrrAUUtZPWuQQkgt7qIY7MJAHam1uKIqePYVLXSkSU4JvB8j4KgKbUe6355JtaZGcFBholkfds2ajefyjYrtIaKXlfCsPbLRG2bQNJs5DWi83wJw2rSy9s9DvOkWRPE9tyqvuMbqiv1JWp1G65vuAxz6rj6P8AaDR7dzhY2rbRwqQCaA0kyF0aS6s7K+CCtHsiQBvrzMLW3tJe7GoASs2RqjYCTxAjzPglaUcd8HnEHxUFWdXAXSaqtLthrNEbTyyFnZurO+qi2Pza3IcAgb2SPlPIqZEmRB34K2XdkqS8xWozcUDtPDcsyAraC66g25vQRFx4zeUENsAb6DZdKoY9qGOmIScB4IFG9AQ9tRsx7EE8EHNp/wDTcdgXIdI93ZOe40a0TdjUjiQPFd+nD8JwPVk7l+c9M9POtW6skNBiPud6ow6W6RfpLy6MflAuAwXZ0J0HL7Mvgy4GJFw2rp6A9nHvbrm5103RdxK9foXRDLFp1fmdi7dsG5EdOr8wApQ/ZbtUMrJpW6uCZtQNp4KK0JQ1s3UWQaTdHotiyL7s4IETsrwQN+fRMHffuUlxMDb28929Aw7P8kpG2m6p5x6lWNWaEEjbJaOSPijdOeX8oIh2wDmKcqpe7MiZHC48iJV/ESbzPOiYg/28j4oP56s7MuIa0EkkAAAkkmgAAvJK+j0r7MaTozQ+3sXMaXasktIDonUdqk6jok6roNDRc/Q9tZs0ixdba/u22jC/UJD9UOBdqkEEGJggjiF6z2k6c0V2hWljY2liXu0hlo0WOh2lg3Ua22b8z3/PaP8AnE6xxoTVdEV/xQYt7f8A9Y/ev0fU1iBgXV4C/wAJX5x/xR/W0jfZtH+a/SrMQaVv+w+6xRr7z6icY858woLZk/7Q2szfN3CUMFRvUVIdNcBCqE3GDmqGXRncgg7Dgi2JgDfmUPBpwSY/5a3+aDe1AgDAKY3qXVA3JEoC1dcpLZUsq4nAUHHE/ZaglAtW5L3ckDnfVHvMEmvo4mgF53Af7QeY9s+mtUe5aauq4g3C+Oa8p0F0QbfSRi28ngp6V6RFrbPdfrE9m7lHYvdeynRIsrAOI+Z9TuE0GdyqPrWGjQIBgAAAbAFVtaflxOcE3xMINlS/tUVlotg1gAkAC6OO0rra8ZC55DfqxzwVBhNwJ4ZhBqbQbQFHxI4n+2SpYxrfqqdk0HJanSDFKIJ98T+Wk43/AMJgwPlETehrpvIVEC8g5xvhBg9oNDHH0EXrVggUu3tE9qttbq7KXfbmjVbj5ifC6qBMtN4acIjxEKdUudHbS6h2mvirc4RVog8a8TjwSIiMBwpcUH49Z9CWJA+X/J/qq/6FY9T/ADf6oQto9R/x/wBGWbLS1LWwSxv5nH8+8r3GjsEzxHKQhCzVaMshHPfsKWjWY1BuQhEK1sx4qXsENQhFVbWYFd6LeyBa2iEIgFmIHFHugMlCFBlo1mNQLb3YQhUSbAfJS+9cnTTf+3tf0u848kIQfl+gaK02zKfm2nav1V1kBMBCEV0MsGlophv3rMMETwTQoKNmBHqVJsBMxXmhCqM7MaxM1v8ABTqUnN6EIrWyaDfVDW1duEjihCDQWIhpi+J7VvaWY1nUFChCI52WQF2PHek1vzAbpvN6EK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358" name="AutoShape 6" descr="data:image/jpeg;base64,/9j/4AAQSkZJRgABAQAAAQABAAD/2wCEAAkGBhQSERQUEhQVFRUWFxwaFxgYFBQXGBcaGhcXGhgYFxgYHCYeFxwjGRcXHy8gIycpLCwsFx8xNTAqNSYrLCkBCQoKDAwNDQwMDSkYFBgpKSkpKSkpKSkpKSkpKSk1KSkpKSkpKSkpKSk2KS4pKSkpKSkpKSk1KikpKSkpKSkpKf/AABEIANMA7wMBIgACEQEDEQH/xAAcAAADAQEBAQEBAAAAAAAAAAAAAQIDBAYFBwj/xAA+EAABAwEEBgcGBQQBBQAAAAABAAIRIQMxQfAEElFhcYEFUpGSobHRBhMUIjLBI0JysuEzYqLxBxUkU3OC/8QAFwEBAQEBAAAAAAAAAAAAAAAAAAECA//EABURAQEAAAAAAAAAAAAAAAAAAAAB/9oADAMBAAIRAxEAPwD0Oi6Kz3bPkZOo38reqN2+VodFZ1Gd1vojRP6bP0tnuha58SstMxorOozuN4bEvhGdRncbtO5ag5zxQ5EZfCs6jO630R8GzqM7jfRaoQQ7RmR9DO430S+EZ1Gdxvotypc5Bj8KzqM7rfRP4RnUZ3G+i0CaDH4RnUZ3W+ifwjOozuN9FonCDIaIzqM7rfRL4VlPkZ3G+i1lEUQZnRWdRndb6J/Cs6jO430V57EVQZ/CMn6Gdxu7cgaIzqM7rfRaeaAKckGQ0VnUZ3W7929L4Rg/IzuN9FuQgoM/hGdRncb6JHRGdRncb6K4VQgy+FZ1Gd1vomdFZ1GdxvotQiUGPwrOozuN9E/hWD8jO43ngtAEyM54oMXaIzqM7jfRL4RnUZ3G+i2BznehBkNFZ1Gdxvop+FZ1GdxvougKDeMMlBGjf02fob+0LR2e1Z6KPkZ+hvkFpF3H+EDz90jnPamgKACE0iqGFJCYSQKU5SlNQCaSPJAs8KJznmhCBFNCRQE5zmiCmM9qDVBUYJFCU5zxQCbilCZCBNaqKYUl2bufigCjO9Dr0PVCGc8k0QjOfFA5RjnelOeCNiDHRf6bP0t/aFrsWei0s2D+wftC0KAznxTJRGeaCEAUEolEoApFEIKgWfBMoRCATCRSQNJNCBFyc0ShNyKSCEbc5/hNAHOeaDntTSjsRAgppByB5+yOSUp4qhuCk5zm9WoznmgaESmgEtmcEwlFRx+yDHRfoZ+lvkIWufErLRB+Gz9Lf2hanPogoBSqUlAyUQkUygkFKc8052IhRTHj6IRiiUQk3JJ/ZFJAQhAIlMlBQIpgJJgoFCrPKUk5RClBCJRcgCU4UgVVIKbcoVN7Sk8IoJQAkL0yiGEFIHwTxCox0X+mz9Lf2haG8LLRB+Gz9Df2hbTUIGpKAU4QIhEolSoptuQfJPJSOfsgrDOf9JFMm9QUFZ81JcBesWvJuVe6vlBnbW+zO9cfxIk1gi6t/BcPTHSJaYFAubRrFzokFxNYvzCD02h2+s3gtV8/Q7eKERK+k1AgUA580yEIFKZCSYRACmUpQCgaSaAqAJPKPFMBAmoQ1AQAKoXjOBUhMYZwUGWifQz9De3VAWhNVloUmzZFPkFP/kLe2b9Jxio5qqRGCAmdyn3ddiiEPJF6cZ9UEIpZwQ6/hnPNOYQRSdqBlZ2xpnaqc5Z2jpB4Kgsh8qm3fqgnNE7F8ii+d01pMNgKD41qPeWnOq9LoWihguqYk5wXnOhxrWldoXqwEHNpFjjh5LbRXyIN4VuFFjo154BB0pFCECKZxR/pDkANycpgykiGU0kSqFKcqSfNUUEhMGiAKJz2KACTcM4FJNpqisdFfDLJ13ytnhqjDx5LqfXkKLHo8azLMDqNJ4wJEq20oLhPYCVRTfHEfdKUOdUeeb1WrfxRGeOd6c7UrR0VWQcXAYDxKgq1fgKnPYtSIgbE9XVA2mpJz4LJok9v3RTUuYrnBKUGTLINFM7F5jpzTg50NNBSdu3xC7PanpIsaGNMT9RxjAbl499uXGBcqPQ+zzvxAvWyvF+zzvxmjbK9dauwQN9uK9idg2krNmi7Vsw0jYoNISCM+KaAlOENQiD0TKRKcoBKKpxCCgloVFFwU5z4Khk/yhDbt9D4ILVA0AVGcEAIQT0cPw2foaeFAt7EAEiKSR4k9lfFc2iuhlm4VGoAe4M8l1RWd6qsw2Du2JOoKZ4rQGSFlaMpxUGLhMZ5rQCil92ea1snCN5zCCrX6ROHpKysruQ7ZTtbSacggGhQZzLwBfX7gZ3K3URZ0uvNJSKD826c073ls6cXGO1RY2BAkr0vSPQDRaF0UJntXNpGhfKYwVHytH0nVe0i8Fe/sDIB2gFfnjLA6/OF+haIR7tuNB5INgSpe3FPWSBUDBWgWMEK2lBaAEi5LXvVRZKlDnJayirxqpGCJkJ6yIHFGZ3pHwKqf4CKM+CM+SE2qoIQLxnBBz4IxQLQmg2bP0N50CNFP1MO8Dh99iVg+GWY2tb2aoPjIU27IiNpn0Gb1FbtvA2fbZ2hPSjU7PuixeDHMdklFs2UHPaWcxyE7SrMASeW4bUNfJYdgu5eqekMpBQZgfMRfA88SrLac1LjWdvhCZPjVAEcUnDeVJcdaI7E7TfTeUEPbSq+XpeixOwr6THh1GCf7nfTyF7ina2A1SCATtMCu4C4dqDydpo0OMZzVfd6ItR7sAm6eyZXCXGsgCaRAv3r57ukHNn6ezyMKj1TdJZtzgtWOm7Ny8La9Jk1vrtp4ld/Q/TRY75hLJgxJ1RF+yNyD1hTs0Et2zH3uSa4T/pQN5T1c+KNbmkbXAVOwZpzQM7VIGyqoWWLjG6/xTjYgncM+qprbp8Qm0I5oFmUyaoAVIEGwIQAmkMFUIhEXK70iKjOCDGzH4bCLxZt8hC0e6TTGHDxkKdEE2bAeq3xbcm4XHq3DGP9KKmxdDjFxAJ8fRbslzTG/wCbAUEDOxc7Kmma/wArY2kUF0+Ex9vFBP0hmynODXyVW5M61+7ONyVs3DZX0Hala2gAnqhBmRQNG4eRJ8JWzjJpAgRPDYuezBgUMuAk7G3xxzgt3MpUiN3qbzcgl1oGCGzrHHHJvSawDDWdEkmuygSLccT28lYFcxy3UCChaRXE7hStwStLTYpm/bXkpc7nwQeX9pGFrnnAwR5ea8da9JnWINRm5fontBZywTfPhsX5/pOgg2ki4qjh1nGs0XVoOkluMg3+i79C6P15buWGldFll2CqP0LoXTdexBmooeUfaq7QBJr4BfnXRftF7i0AMlrgAR4TxC/QbK3baQ4GWlszFMByqorKx6TsnlwBJLTBBkXbBiuj4jcQNmrA5rG10QF00BFBHiue20hwtGMaSSfqBMgN2yoPogzUEbjm5UKLFvymMD54rSZQVJQxBQCiG47E1JMJwqGXICYuUlBYSdegOolFygnRz8lmB/42+QTIjzU6MRqM/Q0djR95U2z7tqqkHfiCMZ7aBag1jN/3KzYIIxM5Gdi0c2vGg4YlQDxGt28ro4Je5rQXYbUmWszNwMdl60tJDWtF8STuP0js8kENMujGY2LS0cJPCBsmiYuM37R5KLSz1XAmsim5AmDbmFJfU4XcggvkgCqh1+eCCgwT4bd/DBMulQ0xS8zmOScQg4umtHL2fLeDPHbncvK6H7MWtpag2jXMbMnA8Ava603pWb9ZrTt/mvYEHzn9BtAAZQ7b+R2r5Wn6A4CoC9TCxt7BrxDhIQfl3SHRriaSTgF6fQ/aF+j6OW0loBqO31XpG6LZ2cwIjG8jmV5/pzoR2kAOYK/NLZvBF++Aqj5uie3lm0EOa9smSQS4knZrH5eC+j0X0yLd1o+yfqkCdUj5oF53heN6R9l7Rkl0ARIkgE7gMSvm9H2r2vaWyDIQftLbXWDDtE/4roAXLo5kg4asxsmIA3XrrAUUtZPWuQQkgt7qIY7MJAHam1uKIqePYVLXSkSU4JvB8j4KgKbUe6355JtaZGcFBholkfds2ajefyjYrtIaKXlfCsPbLRG2bQNJs5DWi83wJw2rSy9s9DvOkWRPE9tyqvuMbqiv1JWp1G65vuAxz6rj6P8AaDR7dzhY2rbRwqQCaA0kyF0aS6s7K+CCtHsiQBvrzMLW3tJe7GoASs2RqjYCTxAjzPglaUcd8HnEHxUFWdXAXSaqtLthrNEbTyyFnZurO+qi2Pza3IcAgb2SPlPIqZEmRB34K2XdkqS8xWozcUDtPDcsyAraC66g25vQRFx4zeUENsAb6DZdKoY9qGOmIScB4IFG9AQ9tRsx7EE8EHNp/wDTcdgXIdI93ZOe40a0TdjUjiQPFd+nD8JwPVk7l+c9M9POtW6skNBiPud6ow6W6RfpLy6MflAuAwXZ0J0HL7Mvgy4GJFw2rp6A9nHvbrm5103RdxK9foXRDLFp1fmdi7dsG5EdOr8wApQ/ZbtUMrJpW6uCZtQNp4KK0JQ1s3UWQaTdHotiyL7s4IETsrwQN+fRMHffuUlxMDb28929Aw7P8kpG2m6p5x6lWNWaEEjbJaOSPijdOeX8oIh2wDmKcqpe7MiZHC48iJV/ESbzPOiYg/28j4oP56s7MuIa0EkkAAAkkmgAAvJK+j0r7MaTozQ+3sXMaXasktIDonUdqk6jok6roNDRc/Q9tZs0ixdba/u22jC/UJD9UOBdqkEEGJggjiF6z2k6c0V2hWljY2liXu0hlo0WOh2lg3Ua22b8z3/PaP8AnE6xxoTVdEV/xQYt7f8A9Y/ev0fU1iBgXV4C/wAJX5x/xR/W0jfZtH+a/SrMQaVv+w+6xRr7z6icY858woLZk/7Q2szfN3CUMFRvUVIdNcBCqE3GDmqGXRncgg7Dgi2JgDfmUPBpwSY/5a3+aDe1AgDAKY3qXVA3JEoC1dcpLZUsq4nAUHHE/ZaglAtW5L3ckDnfVHvMEmvo4mgF53Af7QeY9s+mtUe5aauq4g3C+Oa8p0F0QbfSRi28ngp6V6RFrbPdfrE9m7lHYvdeynRIsrAOI+Z9TuE0GdyqPrWGjQIBgAAAbAFVtaflxOcE3xMINlS/tUVlotg1gAkAC6OO0rra8ZC55DfqxzwVBhNwJ4ZhBqbQbQFHxI4n+2SpYxrfqqdk0HJanSDFKIJ98T+Wk43/AMJgwPlETehrpvIVEC8g5xvhBg9oNDHH0EXrVggUu3tE9qttbq7KXfbmjVbj5ifC6qBMtN4acIjxEKdUudHbS6h2mvirc4RVog8a8TjwSIiMBwpcUH49Z9CWJA+X/J/qq/6FY9T/ADf6oQto9R/x/wBGWbLS1LWwSxv5nH8+8r3GjsEzxHKQhCzVaMshHPfsKWjWY1BuQhEK1sx4qXsENQhFVbWYFd6LeyBa2iEIgFmIHFHugMlCFBlo1mNQLb3YQhUSbAfJS+9cnTTf+3tf0u848kIQfl+gaK02zKfm2nav1V1kBMBCEV0MsGlophv3rMMETwTQoKNmBHqVJsBMxXmhCqM7MaxM1v8ABTqUnN6EIrWyaDfVDW1duEjihCDQWIhpi+J7VvaWY1nUFChCI52WQF2PHek1vzAbpvN6EK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~PP3030.WAV">
            <a:hlinkClick r:id="" action="ppaction://media"/>
          </p:cNvPr>
          <p:cNvPicPr>
            <a:picLocks noRot="1" noChangeAspect="1"/>
          </p:cNvPicPr>
          <p:nvPr>
            <a:wavAudioFile r:embed="rId1" name="~PP303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Pseudoaneurysm</a:t>
            </a:r>
            <a:endParaRPr lang="en-US" dirty="0"/>
          </a:p>
        </p:txBody>
      </p:sp>
      <p:pic>
        <p:nvPicPr>
          <p:cNvPr id="107528" name="Picture 8" descr="http://www.cmj.org/Periodical/images/200603/200632102549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5486400" cy="473242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19800" y="1371600"/>
            <a:ext cx="2895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a</a:t>
            </a:r>
            <a:r>
              <a:rPr lang="en-US" sz="2400" dirty="0"/>
              <a:t> bleed that is contained by soft tissue is also termed </a:t>
            </a:r>
            <a:r>
              <a:rPr lang="en-US" sz="2400" dirty="0" err="1"/>
              <a:t>pseudoaneurysm</a:t>
            </a:r>
            <a:r>
              <a:rPr lang="en-US" sz="24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The </a:t>
            </a:r>
            <a:r>
              <a:rPr lang="en-US" sz="2400" dirty="0" err="1"/>
              <a:t>pseudoaneurysm</a:t>
            </a:r>
            <a:r>
              <a:rPr lang="en-US" sz="2400" dirty="0"/>
              <a:t> may stabilize and heal or may rupture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/>
              <a:t>Intracranially</a:t>
            </a:r>
            <a:r>
              <a:rPr lang="en-US" sz="2400" dirty="0"/>
              <a:t> it might cause pressure against an neurological structure</a:t>
            </a:r>
          </a:p>
        </p:txBody>
      </p:sp>
      <p:pic>
        <p:nvPicPr>
          <p:cNvPr id="6" name="~PP629.WAV">
            <a:hlinkClick r:id="" action="ppaction://media"/>
          </p:cNvPr>
          <p:cNvPicPr>
            <a:picLocks noRot="1" noChangeAspect="1"/>
          </p:cNvPicPr>
          <p:nvPr>
            <a:wavAudioFile r:embed="rId1" name="~PP62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Transection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281940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A tear may occur through the artery rather than along it bleeding will then escape the artery and where it occurs and how much occurs will determine the signs and symptoms</a:t>
            </a:r>
          </a:p>
        </p:txBody>
      </p:sp>
      <p:pic>
        <p:nvPicPr>
          <p:cNvPr id="7" name="~PP2454.WAV">
            <a:hlinkClick r:id="" action="ppaction://media"/>
          </p:cNvPr>
          <p:cNvPicPr>
            <a:picLocks noRot="1" noChangeAspect="1"/>
          </p:cNvPicPr>
          <p:nvPr>
            <a:wavAudioFile r:embed="rId1" name="~PP2454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8600"/>
            <a:ext cx="7772400" cy="1470025"/>
          </a:xfrm>
        </p:spPr>
        <p:txBody>
          <a:bodyPr/>
          <a:lstStyle/>
          <a:p>
            <a:r>
              <a:rPr lang="en-US" dirty="0" err="1"/>
              <a:t>Ateriovenous</a:t>
            </a:r>
            <a:r>
              <a:rPr lang="en-US" dirty="0"/>
              <a:t> Fistula</a:t>
            </a:r>
          </a:p>
        </p:txBody>
      </p:sp>
      <p:pic>
        <p:nvPicPr>
          <p:cNvPr id="246786" name="Picture 2" descr="http://www.sciencephoto.com/image/255671/large/M1360224-Arterial_Venous_Fistula_Near_Skull_Base-SPL.jpg"/>
          <p:cNvPicPr>
            <a:picLocks noChangeAspect="1" noChangeArrowheads="1"/>
          </p:cNvPicPr>
          <p:nvPr/>
        </p:nvPicPr>
        <p:blipFill>
          <a:blip r:embed="rId3" cstate="print"/>
          <a:srcRect l="15094" t="11879" r="15472" b="12095"/>
          <a:stretch>
            <a:fillRect/>
          </a:stretch>
        </p:blipFill>
        <p:spPr bwMode="auto">
          <a:xfrm>
            <a:off x="152399" y="2918790"/>
            <a:ext cx="4038601" cy="3863010"/>
          </a:xfrm>
          <a:prstGeom prst="rect">
            <a:avLst/>
          </a:prstGeom>
          <a:noFill/>
        </p:spPr>
      </p:pic>
      <p:pic>
        <p:nvPicPr>
          <p:cNvPr id="246788" name="Picture 4" descr="http://www.appliedradiology.com/uploadedimages/Issues/2009/01/Articles/Bagley_figure05.jpg"/>
          <p:cNvPicPr>
            <a:picLocks noChangeAspect="1" noChangeArrowheads="1"/>
          </p:cNvPicPr>
          <p:nvPr/>
        </p:nvPicPr>
        <p:blipFill>
          <a:blip r:embed="rId4" cstate="print"/>
          <a:srcRect l="3774" t="11321" r="7547" b="5660"/>
          <a:stretch>
            <a:fillRect/>
          </a:stretch>
        </p:blipFill>
        <p:spPr bwMode="auto">
          <a:xfrm>
            <a:off x="4921827" y="2895600"/>
            <a:ext cx="4069773" cy="381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15240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A direct connection between an artery and a vein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They may be spontaneous or traumatic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Effect are due to it being a space occupying lesion and whether it ruptures or not</a:t>
            </a:r>
          </a:p>
        </p:txBody>
      </p:sp>
      <p:pic>
        <p:nvPicPr>
          <p:cNvPr id="8" name="~PP276.WAV">
            <a:hlinkClick r:id="" action="ppaction://media"/>
          </p:cNvPr>
          <p:cNvPicPr>
            <a:picLocks noRot="1" noChangeAspect="1"/>
          </p:cNvPicPr>
          <p:nvPr>
            <a:wavAudioFile r:embed="rId1" name="~PP276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28600"/>
            <a:ext cx="4267200" cy="1470025"/>
          </a:xfrm>
        </p:spPr>
        <p:txBody>
          <a:bodyPr/>
          <a:lstStyle/>
          <a:p>
            <a:r>
              <a:rPr lang="en-US" dirty="0" err="1"/>
              <a:t>Thromboembolus</a:t>
            </a:r>
            <a:endParaRPr lang="en-US" dirty="0"/>
          </a:p>
        </p:txBody>
      </p:sp>
      <p:pic>
        <p:nvPicPr>
          <p:cNvPr id="247810" name="Picture 2" descr="http://img.medscape.com/fullsize/migrated/588/483/ar588483.fig11.jpg"/>
          <p:cNvPicPr>
            <a:picLocks noChangeAspect="1" noChangeArrowheads="1"/>
          </p:cNvPicPr>
          <p:nvPr/>
        </p:nvPicPr>
        <p:blipFill>
          <a:blip r:embed="rId3" cstate="print"/>
          <a:srcRect l="810" r="69231"/>
          <a:stretch>
            <a:fillRect/>
          </a:stretch>
        </p:blipFill>
        <p:spPr bwMode="auto">
          <a:xfrm>
            <a:off x="228600" y="228600"/>
            <a:ext cx="3657600" cy="63268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19600" y="1295400"/>
            <a:ext cx="441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The thrombus will form over the injury and may release an embolus either spontaneously or as a result of further stress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The effect will depend on which artery is blocked, the extent of the blockage and any collateral circulation available</a:t>
            </a:r>
          </a:p>
        </p:txBody>
      </p:sp>
      <p:pic>
        <p:nvPicPr>
          <p:cNvPr id="8" name="~PP1577.WAV">
            <a:hlinkClick r:id="" action="ppaction://media"/>
          </p:cNvPr>
          <p:cNvPicPr>
            <a:picLocks noRot="1" noChangeAspect="1"/>
          </p:cNvPicPr>
          <p:nvPr>
            <a:wavAudioFile r:embed="rId1" name="~PP157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90800"/>
            <a:ext cx="8229600" cy="1143000"/>
          </a:xfrm>
        </p:spPr>
        <p:txBody>
          <a:bodyPr/>
          <a:lstStyle/>
          <a:p>
            <a:r>
              <a:rPr lang="en-US" dirty="0" err="1"/>
              <a:t>Vertebrobasilar</a:t>
            </a:r>
            <a:r>
              <a:rPr lang="en-US" dirty="0"/>
              <a:t> Pathologies</a:t>
            </a:r>
          </a:p>
        </p:txBody>
      </p:sp>
      <p:pic>
        <p:nvPicPr>
          <p:cNvPr id="4" name="~PP389.WAV">
            <a:hlinkClick r:id="" action="ppaction://media"/>
          </p:cNvPr>
          <p:cNvPicPr>
            <a:picLocks noRot="1" noChangeAspect="1"/>
          </p:cNvPicPr>
          <p:nvPr>
            <a:wavAudioFile r:embed="rId1" name="~PP389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/>
          <a:lstStyle/>
          <a:p>
            <a:r>
              <a:rPr lang="en-US" dirty="0"/>
              <a:t>Collar Hematoma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2971800"/>
            <a:ext cx="701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venous plexus and the vertebral artery are torn and the resulting fistula causes engorgement of the veins which constrict the artery</a:t>
            </a:r>
          </a:p>
        </p:txBody>
      </p:sp>
      <p:pic>
        <p:nvPicPr>
          <p:cNvPr id="6" name="~PP1249.WAV">
            <a:hlinkClick r:id="" action="ppaction://media"/>
          </p:cNvPr>
          <p:cNvPicPr>
            <a:picLocks noRot="1" noChangeAspect="1"/>
          </p:cNvPicPr>
          <p:nvPr>
            <a:wavAudioFile r:embed="rId1" name="~PP1249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Fracture/Dislocation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2133600"/>
            <a:ext cx="7315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Burst fractures, transverse process fractures and facet dislocation, especially unilateral are all frequently (20%) associated with vertebral artery injury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 Most of these injuries are asymptomatic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Symptoms occur commonly when there is congenital deficit in the </a:t>
            </a:r>
            <a:r>
              <a:rPr lang="en-US" sz="2800" dirty="0" err="1"/>
              <a:t>contralateral</a:t>
            </a:r>
            <a:r>
              <a:rPr lang="en-US" sz="2800" dirty="0"/>
              <a:t> artery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~PP2379.WAV">
            <a:hlinkClick r:id="" action="ppaction://media"/>
          </p:cNvPr>
          <p:cNvPicPr>
            <a:picLocks noRot="1" noChangeAspect="1"/>
          </p:cNvPicPr>
          <p:nvPr>
            <a:wavAudioFile r:embed="rId1" name="~PP2379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76816A9-7B18-4E0D-9A3E-7578524AFD71}" type="slidenum">
              <a:rPr lang="en-US"/>
              <a:pPr/>
              <a:t>22</a:t>
            </a:fld>
            <a:endParaRPr lang="en-US"/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 cstate="print"/>
          <a:srcRect l="5141" t="11572" r="54153" b="16812"/>
          <a:stretch>
            <a:fillRect/>
          </a:stretch>
        </p:blipFill>
        <p:spPr bwMode="auto">
          <a:xfrm>
            <a:off x="228600" y="2179637"/>
            <a:ext cx="5410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9" name="Rectangle 5"/>
          <p:cNvSpPr>
            <a:spLocks noChangeArrowheads="1"/>
          </p:cNvSpPr>
          <p:nvPr/>
        </p:nvSpPr>
        <p:spPr bwMode="auto">
          <a:xfrm>
            <a:off x="5943600" y="2209800"/>
            <a:ext cx="2971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86% would have vertebral artery pathology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21% would have signs/symptoms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228600"/>
            <a:ext cx="556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Facet # Extending into the  Transverse Canal</a:t>
            </a:r>
          </a:p>
        </p:txBody>
      </p:sp>
      <p:pic>
        <p:nvPicPr>
          <p:cNvPr id="7" name="~PP3990.WAV">
            <a:hlinkClick r:id="" action="ppaction://media"/>
          </p:cNvPr>
          <p:cNvPicPr>
            <a:picLocks noRot="1" noChangeAspect="1"/>
          </p:cNvPicPr>
          <p:nvPr>
            <a:wavAudioFile r:embed="rId1" name="~PP399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 Dislocation</a:t>
            </a:r>
          </a:p>
        </p:txBody>
      </p:sp>
      <p:pic>
        <p:nvPicPr>
          <p:cNvPr id="251906" name="Picture 2" descr="https://encrypted-tbn3.google.com/images?q=tbn:ANd9GcQ1mGB46WCBePBozRUPiVwpi9HrmxOS47Rvgyrph8vKroUOZ2o2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" y="1447800"/>
            <a:ext cx="3276600" cy="4713398"/>
          </a:xfrm>
          <a:prstGeom prst="rect">
            <a:avLst/>
          </a:prstGeom>
          <a:noFill/>
        </p:spPr>
      </p:pic>
      <p:pic>
        <p:nvPicPr>
          <p:cNvPr id="251908" name="Picture 4" descr="https://encrypted-tbn1.google.com/images?q=tbn:ANd9GcRYA0Mk1Yeq0g_NhtPDm5ajzzhbIuu6gmAqTcvT94rxiDpySJh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4852" y="1447800"/>
            <a:ext cx="3943348" cy="4648200"/>
          </a:xfrm>
          <a:prstGeom prst="rect">
            <a:avLst/>
          </a:prstGeom>
          <a:noFill/>
        </p:spPr>
      </p:pic>
      <p:pic>
        <p:nvPicPr>
          <p:cNvPr id="6" name="~PP3537.WAV">
            <a:hlinkClick r:id="" action="ppaction://media"/>
          </p:cNvPr>
          <p:cNvPicPr>
            <a:picLocks noRot="1" noChangeAspect="1"/>
          </p:cNvPicPr>
          <p:nvPr>
            <a:wavAudioFile r:embed="rId1" name="~PP3537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Vasospasm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2362200"/>
            <a:ext cx="800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Most likely to be caused either in isolation or accompanying minor reversible injuries by compression (extension) rather than distraction (flexion) injuries </a:t>
            </a:r>
          </a:p>
        </p:txBody>
      </p:sp>
      <p:pic>
        <p:nvPicPr>
          <p:cNvPr id="10" name="~PP2809.WAV">
            <a:hlinkClick r:id="" action="ppaction://media"/>
          </p:cNvPr>
          <p:cNvPicPr>
            <a:picLocks noRot="1" noChangeAspect="1"/>
          </p:cNvPicPr>
          <p:nvPr>
            <a:wavAudioFile r:embed="rId1" name="~PP2809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3CFC32-F31A-4707-9B9F-3E57F28DD974}" type="slidenum">
              <a:rPr lang="en-US"/>
              <a:pPr/>
              <a:t>25</a:t>
            </a:fld>
            <a:endParaRPr lang="en-US"/>
          </a:p>
        </p:txBody>
      </p:sp>
      <p:pic>
        <p:nvPicPr>
          <p:cNvPr id="173059" name="Picture 1026"/>
          <p:cNvPicPr>
            <a:picLocks noChangeAspect="1" noChangeArrowheads="1"/>
          </p:cNvPicPr>
          <p:nvPr/>
        </p:nvPicPr>
        <p:blipFill>
          <a:blip r:embed="rId3" cstate="print"/>
          <a:srcRect l="23334" r="29395" b="52728"/>
          <a:stretch>
            <a:fillRect/>
          </a:stretch>
        </p:blipFill>
        <p:spPr bwMode="auto">
          <a:xfrm>
            <a:off x="1219200" y="0"/>
            <a:ext cx="6854825" cy="68548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6477000" y="25146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886200" y="3048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486400" y="1143000"/>
            <a:ext cx="5334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410200" y="5943600"/>
            <a:ext cx="11430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867400" y="3505200"/>
            <a:ext cx="9906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600200" y="1752600"/>
            <a:ext cx="2057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76400" y="33528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57400" y="4267200"/>
            <a:ext cx="1752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04800"/>
            <a:ext cx="1447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I Carotid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E Carotid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Com Carotid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Long </a:t>
            </a:r>
            <a:r>
              <a:rPr lang="en-US" sz="1600" dirty="0" err="1">
                <a:solidFill>
                  <a:schemeClr val="bg1"/>
                </a:solidFill>
              </a:rPr>
              <a:t>Colli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Long </a:t>
            </a:r>
            <a:r>
              <a:rPr lang="en-US" sz="1600" dirty="0" err="1">
                <a:solidFill>
                  <a:schemeClr val="bg1"/>
                </a:solidFill>
              </a:rPr>
              <a:t>Capitus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V2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V3</a:t>
            </a:r>
          </a:p>
          <a:p>
            <a:pPr marL="285750" indent="-285750"/>
            <a:r>
              <a:rPr lang="en-US" sz="1600" dirty="0" err="1">
                <a:solidFill>
                  <a:schemeClr val="bg1"/>
                </a:solidFill>
              </a:rPr>
              <a:t>Rect</a:t>
            </a:r>
            <a:r>
              <a:rPr lang="en-US" sz="1600" dirty="0">
                <a:solidFill>
                  <a:schemeClr val="bg1"/>
                </a:solidFill>
              </a:rPr>
              <a:t> Cap Lat</a:t>
            </a:r>
          </a:p>
          <a:p>
            <a:pPr marL="285750" indent="-285750"/>
            <a:r>
              <a:rPr lang="en-US" sz="1600" dirty="0" err="1">
                <a:solidFill>
                  <a:schemeClr val="bg1"/>
                </a:solidFill>
              </a:rPr>
              <a:t>Rect</a:t>
            </a:r>
            <a:r>
              <a:rPr lang="en-US" sz="1600" dirty="0">
                <a:solidFill>
                  <a:schemeClr val="bg1"/>
                </a:solidFill>
              </a:rPr>
              <a:t> Cap Ant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Ant Long </a:t>
            </a:r>
            <a:r>
              <a:rPr lang="en-US" sz="1600" dirty="0" err="1">
                <a:solidFill>
                  <a:schemeClr val="bg1"/>
                </a:solidFill>
              </a:rPr>
              <a:t>Lig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C1/2 capsule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A/C joint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Ant Spinal a</a:t>
            </a:r>
          </a:p>
          <a:p>
            <a:pPr marL="285750" indent="-285750"/>
            <a:r>
              <a:rPr lang="en-US" sz="1600">
                <a:solidFill>
                  <a:schemeClr val="bg1"/>
                </a:solidFill>
              </a:rPr>
              <a:t>Occipital a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endParaRPr lang="en-US" sz="1200" dirty="0"/>
          </a:p>
          <a:p>
            <a:pPr marL="285750" indent="-285750">
              <a:buAutoNum type="romanUcPeriod"/>
            </a:pPr>
            <a:endParaRPr lang="en-US" sz="1200" dirty="0"/>
          </a:p>
        </p:txBody>
      </p:sp>
      <p:pic>
        <p:nvPicPr>
          <p:cNvPr id="14" name="~PP2586.WAV">
            <a:hlinkClick r:id="" action="ppaction://media"/>
          </p:cNvPr>
          <p:cNvPicPr>
            <a:picLocks noRot="1" noChangeAspect="1"/>
          </p:cNvPicPr>
          <p:nvPr>
            <a:wavAudioFile r:embed="rId1" name="~PP258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99FB227-2E6F-4106-92C0-687B05253082}" type="slidenum">
              <a:rPr lang="en-US"/>
              <a:pPr/>
              <a:t>26</a:t>
            </a:fld>
            <a:endParaRPr lang="en-US"/>
          </a:p>
        </p:txBody>
      </p:sp>
      <p:pic>
        <p:nvPicPr>
          <p:cNvPr id="174083" name="Picture 1026"/>
          <p:cNvPicPr>
            <a:picLocks noChangeAspect="1" noChangeArrowheads="1"/>
          </p:cNvPicPr>
          <p:nvPr/>
        </p:nvPicPr>
        <p:blipFill>
          <a:blip r:embed="rId2" cstate="print"/>
          <a:srcRect l="23334" r="29395" b="47577"/>
          <a:stretch>
            <a:fillRect/>
          </a:stretch>
        </p:blipFill>
        <p:spPr bwMode="auto">
          <a:xfrm>
            <a:off x="1676400" y="0"/>
            <a:ext cx="6184900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5029200" y="1905000"/>
            <a:ext cx="2209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638800" y="3657600"/>
            <a:ext cx="1371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886200" y="5410200"/>
            <a:ext cx="2438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304800"/>
            <a:ext cx="1447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I Carotid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E Carotid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Long </a:t>
            </a:r>
            <a:r>
              <a:rPr lang="en-US" sz="1600" dirty="0" err="1">
                <a:solidFill>
                  <a:schemeClr val="bg1"/>
                </a:solidFill>
              </a:rPr>
              <a:t>Colli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Long </a:t>
            </a:r>
            <a:r>
              <a:rPr lang="en-US" sz="1600" dirty="0" err="1">
                <a:solidFill>
                  <a:schemeClr val="bg1"/>
                </a:solidFill>
              </a:rPr>
              <a:t>Capitus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V2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V3</a:t>
            </a:r>
          </a:p>
          <a:p>
            <a:pPr marL="285750" indent="-285750"/>
            <a:r>
              <a:rPr lang="en-US" sz="1600" dirty="0" err="1">
                <a:solidFill>
                  <a:schemeClr val="bg1"/>
                </a:solidFill>
              </a:rPr>
              <a:t>Rect</a:t>
            </a:r>
            <a:r>
              <a:rPr lang="en-US" sz="1600" dirty="0">
                <a:solidFill>
                  <a:schemeClr val="bg1"/>
                </a:solidFill>
              </a:rPr>
              <a:t> Cap Lat</a:t>
            </a:r>
          </a:p>
          <a:p>
            <a:pPr marL="285750" indent="-285750"/>
            <a:r>
              <a:rPr lang="en-US" sz="1600" dirty="0" err="1">
                <a:solidFill>
                  <a:schemeClr val="bg1"/>
                </a:solidFill>
              </a:rPr>
              <a:t>Rect</a:t>
            </a:r>
            <a:r>
              <a:rPr lang="en-US" sz="1600" dirty="0">
                <a:solidFill>
                  <a:schemeClr val="bg1"/>
                </a:solidFill>
              </a:rPr>
              <a:t> Cap Ant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Ant Long </a:t>
            </a:r>
            <a:r>
              <a:rPr lang="en-US" sz="1600" dirty="0" err="1">
                <a:solidFill>
                  <a:schemeClr val="bg1"/>
                </a:solidFill>
              </a:rPr>
              <a:t>Lig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C1/2 capsule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A/C joint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Ant Spinal a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Occipital a</a:t>
            </a:r>
          </a:p>
          <a:p>
            <a:pPr marL="285750" indent="-285750"/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endParaRPr lang="en-US" sz="1200" dirty="0"/>
          </a:p>
          <a:p>
            <a:pPr marL="285750" indent="-285750">
              <a:buAutoNum type="romanUcPeriod"/>
            </a:pPr>
            <a:endParaRPr lang="en-US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7865FF-B49A-4D8A-9BF9-4DE01DEB2D13}" type="slidenum">
              <a:rPr lang="en-US"/>
              <a:pPr/>
              <a:t>27</a:t>
            </a:fld>
            <a:endParaRPr lang="en-US"/>
          </a:p>
        </p:txBody>
      </p:sp>
      <p:pic>
        <p:nvPicPr>
          <p:cNvPr id="175107" name="Picture 1026"/>
          <p:cNvPicPr>
            <a:picLocks noChangeAspect="1" noChangeArrowheads="1"/>
          </p:cNvPicPr>
          <p:nvPr/>
        </p:nvPicPr>
        <p:blipFill>
          <a:blip r:embed="rId2" cstate="print"/>
          <a:srcRect l="28181" r="28181" b="42728"/>
          <a:stretch>
            <a:fillRect/>
          </a:stretch>
        </p:blipFill>
        <p:spPr bwMode="auto">
          <a:xfrm>
            <a:off x="2209800" y="0"/>
            <a:ext cx="5226050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5638800" y="304800"/>
            <a:ext cx="12954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962400" y="2209800"/>
            <a:ext cx="1066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819400" y="990600"/>
            <a:ext cx="1143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304800"/>
            <a:ext cx="14478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I Carotid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E Carotid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Long </a:t>
            </a:r>
            <a:r>
              <a:rPr lang="en-US" sz="1600" dirty="0" err="1">
                <a:solidFill>
                  <a:schemeClr val="bg1"/>
                </a:solidFill>
              </a:rPr>
              <a:t>Colli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Long </a:t>
            </a:r>
            <a:r>
              <a:rPr lang="en-US" sz="1600" dirty="0" err="1">
                <a:solidFill>
                  <a:schemeClr val="bg1"/>
                </a:solidFill>
              </a:rPr>
              <a:t>Capitus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V2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V3</a:t>
            </a:r>
          </a:p>
          <a:p>
            <a:pPr marL="285750" indent="-285750"/>
            <a:r>
              <a:rPr lang="en-US" sz="1600" dirty="0" err="1">
                <a:solidFill>
                  <a:schemeClr val="bg1"/>
                </a:solidFill>
              </a:rPr>
              <a:t>Rect</a:t>
            </a:r>
            <a:r>
              <a:rPr lang="en-US" sz="1600" dirty="0">
                <a:solidFill>
                  <a:schemeClr val="bg1"/>
                </a:solidFill>
              </a:rPr>
              <a:t> Cap Lat</a:t>
            </a:r>
          </a:p>
          <a:p>
            <a:pPr marL="285750" indent="-285750"/>
            <a:r>
              <a:rPr lang="en-US" sz="1600" dirty="0" err="1">
                <a:solidFill>
                  <a:schemeClr val="bg1"/>
                </a:solidFill>
              </a:rPr>
              <a:t>Rect</a:t>
            </a:r>
            <a:r>
              <a:rPr lang="en-US" sz="1600" dirty="0">
                <a:solidFill>
                  <a:schemeClr val="bg1"/>
                </a:solidFill>
              </a:rPr>
              <a:t> Cap Ant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Ant Long </a:t>
            </a:r>
            <a:r>
              <a:rPr lang="en-US" sz="1600" dirty="0" err="1">
                <a:solidFill>
                  <a:schemeClr val="bg1"/>
                </a:solidFill>
              </a:rPr>
              <a:t>Lig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C1/2 capsule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A/C joint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Ant Spinal A</a:t>
            </a:r>
          </a:p>
          <a:p>
            <a:pPr marL="285750" indent="-285750"/>
            <a:r>
              <a:rPr lang="en-US" sz="1600" dirty="0" err="1">
                <a:solidFill>
                  <a:schemeClr val="bg1"/>
                </a:solidFill>
              </a:rPr>
              <a:t>Occiipital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endParaRPr lang="en-US" sz="1200" dirty="0"/>
          </a:p>
          <a:p>
            <a:pPr marL="285750" indent="-285750">
              <a:buAutoNum type="romanUcPeriod"/>
            </a:pPr>
            <a:endParaRPr 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48A431-043F-46F7-B06F-194BF3D7CB07}" type="slidenum">
              <a:rPr lang="en-US"/>
              <a:pPr/>
              <a:t>28</a:t>
            </a:fld>
            <a:endParaRPr lang="en-US"/>
          </a:p>
        </p:txBody>
      </p:sp>
      <p:pic>
        <p:nvPicPr>
          <p:cNvPr id="176131" name="Picture 1026"/>
          <p:cNvPicPr>
            <a:picLocks noChangeAspect="1" noChangeArrowheads="1"/>
          </p:cNvPicPr>
          <p:nvPr/>
        </p:nvPicPr>
        <p:blipFill>
          <a:blip r:embed="rId2" cstate="print"/>
          <a:srcRect l="29395" r="33480" b="63333"/>
          <a:stretch>
            <a:fillRect/>
          </a:stretch>
        </p:blipFill>
        <p:spPr bwMode="auto">
          <a:xfrm>
            <a:off x="533400" y="0"/>
            <a:ext cx="6934200" cy="68484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3810000" y="3352800"/>
            <a:ext cx="2819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048000" y="4800600"/>
            <a:ext cx="3429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43800" y="533400"/>
            <a:ext cx="14478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I Carotid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E Carotid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Long </a:t>
            </a:r>
            <a:r>
              <a:rPr lang="en-US" sz="1600" dirty="0" err="1">
                <a:solidFill>
                  <a:schemeClr val="bg1"/>
                </a:solidFill>
              </a:rPr>
              <a:t>Colli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Long </a:t>
            </a:r>
            <a:r>
              <a:rPr lang="en-US" sz="1600" dirty="0" err="1">
                <a:solidFill>
                  <a:schemeClr val="bg1"/>
                </a:solidFill>
              </a:rPr>
              <a:t>Capitus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V2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V3</a:t>
            </a:r>
          </a:p>
          <a:p>
            <a:pPr marL="285750" indent="-285750"/>
            <a:r>
              <a:rPr lang="en-US" sz="1600" dirty="0" err="1">
                <a:solidFill>
                  <a:schemeClr val="bg1"/>
                </a:solidFill>
              </a:rPr>
              <a:t>Rect</a:t>
            </a:r>
            <a:r>
              <a:rPr lang="en-US" sz="1600" dirty="0">
                <a:solidFill>
                  <a:schemeClr val="bg1"/>
                </a:solidFill>
              </a:rPr>
              <a:t> Cap Lat</a:t>
            </a:r>
          </a:p>
          <a:p>
            <a:pPr marL="285750" indent="-285750"/>
            <a:r>
              <a:rPr lang="en-US" sz="1600" dirty="0" err="1">
                <a:solidFill>
                  <a:schemeClr val="bg1"/>
                </a:solidFill>
              </a:rPr>
              <a:t>Rect</a:t>
            </a:r>
            <a:r>
              <a:rPr lang="en-US" sz="1600" dirty="0">
                <a:solidFill>
                  <a:schemeClr val="bg1"/>
                </a:solidFill>
              </a:rPr>
              <a:t> Cap Ant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Ant Long </a:t>
            </a:r>
            <a:r>
              <a:rPr lang="en-US" sz="1600" dirty="0" err="1">
                <a:solidFill>
                  <a:schemeClr val="bg1"/>
                </a:solidFill>
              </a:rPr>
              <a:t>Lig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C1/2 capsule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A/C joint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Basilar a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Post cerebral</a:t>
            </a:r>
          </a:p>
          <a:p>
            <a:pPr marL="285750" indent="-285750"/>
            <a:endParaRPr lang="en-US" sz="1200" dirty="0"/>
          </a:p>
          <a:p>
            <a:pPr marL="285750" indent="-285750">
              <a:buAutoNum type="romanUcPeriod"/>
            </a:pPr>
            <a:endParaRPr lang="en-US"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083F25-CFB8-451D-A662-B6BDB8E77B04}" type="slidenum">
              <a:rPr lang="en-US"/>
              <a:pPr/>
              <a:t>29</a:t>
            </a:fld>
            <a:endParaRPr lang="en-US"/>
          </a:p>
        </p:txBody>
      </p:sp>
      <p:pic>
        <p:nvPicPr>
          <p:cNvPr id="182275" name="Picture 2"/>
          <p:cNvPicPr>
            <a:picLocks noChangeAspect="1" noChangeArrowheads="1"/>
          </p:cNvPicPr>
          <p:nvPr/>
        </p:nvPicPr>
        <p:blipFill>
          <a:blip r:embed="rId2" cstate="print"/>
          <a:srcRect l="11577" t="31334" r="8005" b="31332"/>
          <a:stretch>
            <a:fillRect/>
          </a:stretch>
        </p:blipFill>
        <p:spPr bwMode="auto">
          <a:xfrm>
            <a:off x="-1" y="941560"/>
            <a:ext cx="9194537" cy="43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4953000" y="45720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334000" y="3276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895600" y="3124200"/>
            <a:ext cx="15240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181600" y="24384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800600" y="1447800"/>
            <a:ext cx="762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43800" y="990600"/>
            <a:ext cx="14478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I Carotid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E Carotid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Long </a:t>
            </a:r>
            <a:r>
              <a:rPr lang="en-US" sz="1600" dirty="0" err="1">
                <a:solidFill>
                  <a:schemeClr val="bg1"/>
                </a:solidFill>
              </a:rPr>
              <a:t>Colli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Long </a:t>
            </a:r>
            <a:r>
              <a:rPr lang="en-US" sz="1600" dirty="0" err="1">
                <a:solidFill>
                  <a:schemeClr val="bg1"/>
                </a:solidFill>
              </a:rPr>
              <a:t>Capitus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V2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V3</a:t>
            </a:r>
          </a:p>
          <a:p>
            <a:pPr marL="285750" indent="-285750"/>
            <a:r>
              <a:rPr lang="en-US" sz="1600" dirty="0" err="1">
                <a:solidFill>
                  <a:schemeClr val="bg1"/>
                </a:solidFill>
              </a:rPr>
              <a:t>Rect</a:t>
            </a:r>
            <a:r>
              <a:rPr lang="en-US" sz="1600" dirty="0">
                <a:solidFill>
                  <a:schemeClr val="bg1"/>
                </a:solidFill>
              </a:rPr>
              <a:t> Cap Lat</a:t>
            </a:r>
          </a:p>
          <a:p>
            <a:pPr marL="285750" indent="-285750"/>
            <a:r>
              <a:rPr lang="en-US" sz="1600" dirty="0" err="1">
                <a:solidFill>
                  <a:schemeClr val="bg1"/>
                </a:solidFill>
              </a:rPr>
              <a:t>Rect</a:t>
            </a:r>
            <a:r>
              <a:rPr lang="en-US" sz="1600" dirty="0">
                <a:solidFill>
                  <a:schemeClr val="bg1"/>
                </a:solidFill>
              </a:rPr>
              <a:t> Cap Ant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Ant Long </a:t>
            </a:r>
            <a:r>
              <a:rPr lang="en-US" sz="1600" dirty="0" err="1">
                <a:solidFill>
                  <a:schemeClr val="bg1"/>
                </a:solidFill>
              </a:rPr>
              <a:t>Lig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C1/2 capsule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A/C joint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Basilar a</a:t>
            </a:r>
          </a:p>
          <a:p>
            <a:pPr marL="285750" indent="-285750"/>
            <a:r>
              <a:rPr lang="en-US" sz="1600" dirty="0">
                <a:solidFill>
                  <a:schemeClr val="bg1"/>
                </a:solidFill>
              </a:rPr>
              <a:t>Post cerebral</a:t>
            </a:r>
          </a:p>
          <a:p>
            <a:pPr marL="285750" indent="-285750"/>
            <a:endParaRPr lang="en-US" sz="1200" dirty="0"/>
          </a:p>
          <a:p>
            <a:pPr marL="285750" indent="-285750">
              <a:buAutoNum type="romanUcPeriod"/>
            </a:pP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67640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Anatomy Review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2819400"/>
            <a:ext cx="5473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Identify the Marked Structures:</a:t>
            </a:r>
          </a:p>
          <a:p>
            <a:pPr algn="ctr"/>
            <a:r>
              <a:rPr lang="en-US" sz="2400" dirty="0"/>
              <a:t>Partial Solution at the End of the Presentation</a:t>
            </a:r>
          </a:p>
        </p:txBody>
      </p:sp>
      <p:pic>
        <p:nvPicPr>
          <p:cNvPr id="5" name="~PP2807.WAV">
            <a:hlinkClick r:id="" action="ppaction://media"/>
          </p:cNvPr>
          <p:cNvPicPr>
            <a:picLocks noRot="1" noChangeAspect="1"/>
          </p:cNvPicPr>
          <p:nvPr>
            <a:wavAudioFile r:embed="rId1" name="~PP2807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v m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3886200" y="60198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038600" y="4953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57600" y="3429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105400" y="29718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048000" y="44958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86200" y="4495800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133600" y="5410200"/>
            <a:ext cx="990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505200" y="21336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34200" y="228600"/>
            <a:ext cx="2209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Foramen magnum</a:t>
            </a:r>
          </a:p>
          <a:p>
            <a:r>
              <a:rPr lang="en-US" sz="1600" dirty="0"/>
              <a:t>Dens</a:t>
            </a:r>
          </a:p>
          <a:p>
            <a:r>
              <a:rPr lang="en-US" sz="1600" dirty="0"/>
              <a:t>Midbrain</a:t>
            </a:r>
          </a:p>
          <a:p>
            <a:r>
              <a:rPr lang="en-US" sz="1600" dirty="0"/>
              <a:t>Cerebellum</a:t>
            </a:r>
          </a:p>
          <a:p>
            <a:r>
              <a:rPr lang="en-US" sz="1600" dirty="0" err="1"/>
              <a:t>Broca’s</a:t>
            </a:r>
            <a:r>
              <a:rPr lang="en-US" sz="1600" dirty="0"/>
              <a:t> area</a:t>
            </a:r>
          </a:p>
          <a:p>
            <a:r>
              <a:rPr lang="en-US" sz="1600" dirty="0"/>
              <a:t>Pons</a:t>
            </a:r>
          </a:p>
          <a:p>
            <a:r>
              <a:rPr lang="en-US" sz="1600" dirty="0"/>
              <a:t>Medulla</a:t>
            </a:r>
          </a:p>
          <a:p>
            <a:r>
              <a:rPr lang="en-US" sz="1600" dirty="0"/>
              <a:t>Spinal cord</a:t>
            </a:r>
          </a:p>
          <a:p>
            <a:r>
              <a:rPr lang="en-US" sz="1600" dirty="0"/>
              <a:t>C2/3 disc</a:t>
            </a:r>
          </a:p>
          <a:p>
            <a:r>
              <a:rPr lang="en-US" sz="1600" dirty="0" err="1"/>
              <a:t>Ligamentum</a:t>
            </a:r>
            <a:r>
              <a:rPr lang="en-US" sz="1600" dirty="0"/>
              <a:t> </a:t>
            </a:r>
            <a:r>
              <a:rPr lang="en-US" sz="1600" dirty="0" err="1"/>
              <a:t>nuchae</a:t>
            </a:r>
            <a:endParaRPr lang="en-US" sz="1600" dirty="0"/>
          </a:p>
          <a:p>
            <a:r>
              <a:rPr lang="en-US" sz="1600" dirty="0"/>
              <a:t>Visual cortex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 sp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838200"/>
            <a:ext cx="1524000" cy="4942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3CFC32-F31A-4707-9B9F-3E57F28DD974}" type="slidenum">
              <a:rPr lang="en-US"/>
              <a:pPr/>
              <a:t>4</a:t>
            </a:fld>
            <a:endParaRPr lang="en-US"/>
          </a:p>
        </p:txBody>
      </p:sp>
      <p:pic>
        <p:nvPicPr>
          <p:cNvPr id="173059" name="Picture 1026"/>
          <p:cNvPicPr>
            <a:picLocks noChangeAspect="1" noChangeArrowheads="1"/>
          </p:cNvPicPr>
          <p:nvPr/>
        </p:nvPicPr>
        <p:blipFill>
          <a:blip r:embed="rId2" cstate="print"/>
          <a:srcRect l="23334" r="29395" b="52728"/>
          <a:stretch>
            <a:fillRect/>
          </a:stretch>
        </p:blipFill>
        <p:spPr bwMode="auto">
          <a:xfrm>
            <a:off x="1219200" y="0"/>
            <a:ext cx="6854825" cy="68548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6477000" y="25146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886200" y="3048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486400" y="1143000"/>
            <a:ext cx="5334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410200" y="5943600"/>
            <a:ext cx="11430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867400" y="3505200"/>
            <a:ext cx="9906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600200" y="1752600"/>
            <a:ext cx="2057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76400" y="33528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57400" y="4267200"/>
            <a:ext cx="1752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99FB227-2E6F-4106-92C0-687B05253082}" type="slidenum">
              <a:rPr lang="en-US"/>
              <a:pPr/>
              <a:t>5</a:t>
            </a:fld>
            <a:endParaRPr lang="en-US"/>
          </a:p>
        </p:txBody>
      </p:sp>
      <p:pic>
        <p:nvPicPr>
          <p:cNvPr id="174083" name="Picture 1026"/>
          <p:cNvPicPr>
            <a:picLocks noChangeAspect="1" noChangeArrowheads="1"/>
          </p:cNvPicPr>
          <p:nvPr/>
        </p:nvPicPr>
        <p:blipFill>
          <a:blip r:embed="rId2" cstate="print"/>
          <a:srcRect l="23334" r="29395" b="47577"/>
          <a:stretch>
            <a:fillRect/>
          </a:stretch>
        </p:blipFill>
        <p:spPr bwMode="auto">
          <a:xfrm>
            <a:off x="1676400" y="0"/>
            <a:ext cx="6184900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5029200" y="1905000"/>
            <a:ext cx="2209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638800" y="3657600"/>
            <a:ext cx="1371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886200" y="5410200"/>
            <a:ext cx="2438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7865FF-B49A-4D8A-9BF9-4DE01DEB2D13}" type="slidenum">
              <a:rPr lang="en-US"/>
              <a:pPr/>
              <a:t>6</a:t>
            </a:fld>
            <a:endParaRPr lang="en-US"/>
          </a:p>
        </p:txBody>
      </p:sp>
      <p:pic>
        <p:nvPicPr>
          <p:cNvPr id="175107" name="Picture 1026"/>
          <p:cNvPicPr>
            <a:picLocks noChangeAspect="1" noChangeArrowheads="1"/>
          </p:cNvPicPr>
          <p:nvPr/>
        </p:nvPicPr>
        <p:blipFill>
          <a:blip r:embed="rId2" cstate="print"/>
          <a:srcRect l="28181" r="28181" b="42728"/>
          <a:stretch>
            <a:fillRect/>
          </a:stretch>
        </p:blipFill>
        <p:spPr bwMode="auto">
          <a:xfrm>
            <a:off x="2209800" y="0"/>
            <a:ext cx="5226050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5638800" y="304800"/>
            <a:ext cx="12954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962400" y="2209800"/>
            <a:ext cx="1066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819400" y="990600"/>
            <a:ext cx="1143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48A431-043F-46F7-B06F-194BF3D7CB07}" type="slidenum">
              <a:rPr lang="en-US"/>
              <a:pPr/>
              <a:t>7</a:t>
            </a:fld>
            <a:endParaRPr lang="en-US"/>
          </a:p>
        </p:txBody>
      </p:sp>
      <p:pic>
        <p:nvPicPr>
          <p:cNvPr id="176131" name="Picture 1026"/>
          <p:cNvPicPr>
            <a:picLocks noChangeAspect="1" noChangeArrowheads="1"/>
          </p:cNvPicPr>
          <p:nvPr/>
        </p:nvPicPr>
        <p:blipFill>
          <a:blip r:embed="rId2" cstate="print"/>
          <a:srcRect l="29395" r="26970" b="63333"/>
          <a:stretch>
            <a:fillRect/>
          </a:stretch>
        </p:blipFill>
        <p:spPr bwMode="auto">
          <a:xfrm>
            <a:off x="533400" y="0"/>
            <a:ext cx="8150225" cy="68484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3810000" y="3352800"/>
            <a:ext cx="2819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048000" y="4800600"/>
            <a:ext cx="3429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083F25-CFB8-451D-A662-B6BDB8E77B04}" type="slidenum">
              <a:rPr lang="en-US"/>
              <a:pPr/>
              <a:t>8</a:t>
            </a:fld>
            <a:endParaRPr lang="en-US"/>
          </a:p>
        </p:txBody>
      </p:sp>
      <p:pic>
        <p:nvPicPr>
          <p:cNvPr id="182275" name="Picture 2"/>
          <p:cNvPicPr>
            <a:picLocks noChangeAspect="1" noChangeArrowheads="1"/>
          </p:cNvPicPr>
          <p:nvPr/>
        </p:nvPicPr>
        <p:blipFill>
          <a:blip r:embed="rId2" cstate="print"/>
          <a:srcRect l="11577" t="31334" r="8005" b="31332"/>
          <a:stretch>
            <a:fillRect/>
          </a:stretch>
        </p:blipFill>
        <p:spPr bwMode="auto">
          <a:xfrm>
            <a:off x="-1" y="941560"/>
            <a:ext cx="9194537" cy="43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4953000" y="45720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334000" y="3276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895600" y="3124200"/>
            <a:ext cx="15240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181600" y="24384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800600" y="1447800"/>
            <a:ext cx="762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v m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3886200" y="60198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038600" y="4953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57600" y="3429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105400" y="29718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048000" y="44958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86200" y="4495800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133600" y="5410200"/>
            <a:ext cx="990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505200" y="21336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693</Words>
  <Application>Microsoft Office PowerPoint</Application>
  <PresentationFormat>On-screen Show (4:3)</PresentationFormat>
  <Paragraphs>158</Paragraphs>
  <Slides>31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Wingdings</vt:lpstr>
      <vt:lpstr>Office Theme</vt:lpstr>
      <vt:lpstr>PowerPoint Presentation</vt:lpstr>
      <vt:lpstr>Vertebrobasilar Pathologies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Non-traumatic Pathologies</vt:lpstr>
      <vt:lpstr>Traumatic VB Injury</vt:lpstr>
      <vt:lpstr>Traumatic Pathologies</vt:lpstr>
      <vt:lpstr>Dissection (intramural tear)</vt:lpstr>
      <vt:lpstr>Dissection (intramural tear)</vt:lpstr>
      <vt:lpstr>Psuedoaneurysm</vt:lpstr>
      <vt:lpstr>Pseudoaneurysm</vt:lpstr>
      <vt:lpstr>Transection</vt:lpstr>
      <vt:lpstr>Ateriovenous Fistula</vt:lpstr>
      <vt:lpstr>Thromboembolus</vt:lpstr>
      <vt:lpstr>Collar Hematoma</vt:lpstr>
      <vt:lpstr>Fracture/Dislocation</vt:lpstr>
      <vt:lpstr>PowerPoint Presentation</vt:lpstr>
      <vt:lpstr>Facet Dislocation</vt:lpstr>
      <vt:lpstr>Vasospasm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Meadows</dc:creator>
  <cp:lastModifiedBy>James Meadows</cp:lastModifiedBy>
  <cp:revision>14</cp:revision>
  <dcterms:created xsi:type="dcterms:W3CDTF">2012-03-15T20:49:45Z</dcterms:created>
  <dcterms:modified xsi:type="dcterms:W3CDTF">2019-11-19T21:28:14Z</dcterms:modified>
</cp:coreProperties>
</file>