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sldIdLst>
    <p:sldId id="256" r:id="rId2"/>
    <p:sldId id="287" r:id="rId3"/>
    <p:sldId id="288" r:id="rId4"/>
    <p:sldId id="289" r:id="rId5"/>
    <p:sldId id="290" r:id="rId6"/>
    <p:sldId id="291" r:id="rId7"/>
    <p:sldId id="292" r:id="rId8"/>
    <p:sldId id="293" r:id="rId9"/>
    <p:sldId id="294" r:id="rId10"/>
    <p:sldId id="295" r:id="rId11"/>
    <p:sldId id="306" r:id="rId12"/>
    <p:sldId id="297" r:id="rId13"/>
    <p:sldId id="308" r:id="rId14"/>
    <p:sldId id="299" r:id="rId15"/>
    <p:sldId id="300" r:id="rId16"/>
    <p:sldId id="296" r:id="rId17"/>
    <p:sldId id="301" r:id="rId18"/>
    <p:sldId id="302" r:id="rId19"/>
    <p:sldId id="303" r:id="rId20"/>
    <p:sldId id="304" r:id="rId21"/>
    <p:sldId id="305" r:id="rId22"/>
    <p:sldId id="285" r:id="rId23"/>
    <p:sldId id="286" r:id="rId24"/>
    <p:sldId id="258" r:id="rId25"/>
    <p:sldId id="259" r:id="rId26"/>
    <p:sldId id="264" r:id="rId27"/>
    <p:sldId id="266" r:id="rId28"/>
    <p:sldId id="267" r:id="rId29"/>
    <p:sldId id="268" r:id="rId30"/>
    <p:sldId id="269" r:id="rId31"/>
    <p:sldId id="271" r:id="rId32"/>
    <p:sldId id="272" r:id="rId33"/>
    <p:sldId id="309" r:id="rId34"/>
    <p:sldId id="311" r:id="rId35"/>
    <p:sldId id="310" r:id="rId36"/>
    <p:sldId id="307" r:id="rId37"/>
    <p:sldId id="312" r:id="rId38"/>
    <p:sldId id="276" r:id="rId39"/>
    <p:sldId id="277" r:id="rId40"/>
    <p:sldId id="278" r:id="rId41"/>
    <p:sldId id="279" r:id="rId42"/>
    <p:sldId id="280" r:id="rId43"/>
    <p:sldId id="281" r:id="rId44"/>
    <p:sldId id="282" r:id="rId45"/>
    <p:sldId id="283" r:id="rId46"/>
    <p:sldId id="284"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975" autoAdjust="0"/>
  </p:normalViewPr>
  <p:slideViewPr>
    <p:cSldViewPr>
      <p:cViewPr varScale="1">
        <p:scale>
          <a:sx n="60" d="100"/>
          <a:sy n="60" d="100"/>
        </p:scale>
        <p:origin x="-114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1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0CCF27-611A-4DC0-A409-5D7449076F7D}" type="doc">
      <dgm:prSet loTypeId="urn:microsoft.com/office/officeart/2005/8/layout/pyramid1" loCatId="pyramid" qsTypeId="urn:microsoft.com/office/officeart/2005/8/quickstyle/simple1" qsCatId="simple" csTypeId="urn:microsoft.com/office/officeart/2005/8/colors/accent1_2" csCatId="accent1" phldr="1"/>
      <dgm:spPr/>
    </dgm:pt>
    <dgm:pt modelId="{9DE9A039-D57E-4E65-B360-EC886EE61841}">
      <dgm:prSet phldrT="[Text]"/>
      <dgm:spPr/>
      <dgm:t>
        <a:bodyPr/>
        <a:lstStyle/>
        <a:p>
          <a:r>
            <a:rPr lang="en-US" dirty="0" err="1" smtClean="0"/>
            <a:t>Suprspinatus</a:t>
          </a:r>
          <a:r>
            <a:rPr lang="en-US" dirty="0" smtClean="0"/>
            <a:t> Tendonitis or </a:t>
          </a:r>
          <a:r>
            <a:rPr lang="en-US" dirty="0" err="1" smtClean="0"/>
            <a:t>Tendonosis</a:t>
          </a:r>
          <a:endParaRPr lang="en-US" dirty="0"/>
        </a:p>
      </dgm:t>
    </dgm:pt>
    <dgm:pt modelId="{D0FF4027-BABA-4B3F-A83C-47782A9204D4}" type="parTrans" cxnId="{E81FEA04-A42C-485C-AAF0-8EDDC03D9CBE}">
      <dgm:prSet/>
      <dgm:spPr/>
      <dgm:t>
        <a:bodyPr/>
        <a:lstStyle/>
        <a:p>
          <a:endParaRPr lang="en-US"/>
        </a:p>
      </dgm:t>
    </dgm:pt>
    <dgm:pt modelId="{0A033518-BCF0-459E-9475-3A60F2C6F29A}" type="sibTrans" cxnId="{E81FEA04-A42C-485C-AAF0-8EDDC03D9CBE}">
      <dgm:prSet/>
      <dgm:spPr/>
      <dgm:t>
        <a:bodyPr/>
        <a:lstStyle/>
        <a:p>
          <a:endParaRPr lang="en-US"/>
        </a:p>
      </dgm:t>
    </dgm:pt>
    <dgm:pt modelId="{F88C1502-F988-48FA-AF78-CB041074B536}">
      <dgm:prSet phldrT="[Text]"/>
      <dgm:spPr/>
      <dgm:t>
        <a:bodyPr/>
        <a:lstStyle/>
        <a:p>
          <a:r>
            <a:rPr lang="en-US" dirty="0" err="1" smtClean="0"/>
            <a:t>Supraspinatus</a:t>
          </a:r>
          <a:r>
            <a:rPr lang="en-US" dirty="0" smtClean="0"/>
            <a:t> </a:t>
          </a:r>
          <a:r>
            <a:rPr lang="en-US" dirty="0" err="1" smtClean="0"/>
            <a:t>Tendonopathy</a:t>
          </a:r>
          <a:endParaRPr lang="en-US" dirty="0"/>
        </a:p>
      </dgm:t>
    </dgm:pt>
    <dgm:pt modelId="{619ED268-22BD-457F-83CD-8383BE03BB49}" type="parTrans" cxnId="{734067DE-D616-4ACD-A3CD-25F3004E3DD9}">
      <dgm:prSet/>
      <dgm:spPr/>
      <dgm:t>
        <a:bodyPr/>
        <a:lstStyle/>
        <a:p>
          <a:endParaRPr lang="en-US"/>
        </a:p>
      </dgm:t>
    </dgm:pt>
    <dgm:pt modelId="{41F63B86-3854-481D-8766-02D0446202C8}" type="sibTrans" cxnId="{734067DE-D616-4ACD-A3CD-25F3004E3DD9}">
      <dgm:prSet/>
      <dgm:spPr/>
      <dgm:t>
        <a:bodyPr/>
        <a:lstStyle/>
        <a:p>
          <a:endParaRPr lang="en-US"/>
        </a:p>
      </dgm:t>
    </dgm:pt>
    <dgm:pt modelId="{72CAB001-E565-4176-95D6-9D78213613BE}">
      <dgm:prSet phldrT="[Text]"/>
      <dgm:spPr/>
      <dgm:t>
        <a:bodyPr/>
        <a:lstStyle/>
        <a:p>
          <a:r>
            <a:rPr lang="en-US" dirty="0" smtClean="0"/>
            <a:t>Rotator Cuff Tear</a:t>
          </a:r>
          <a:endParaRPr lang="en-US" dirty="0"/>
        </a:p>
      </dgm:t>
    </dgm:pt>
    <dgm:pt modelId="{AB1CE8B4-AB2C-4A2F-AAF3-8A0EF5E1EB40}" type="parTrans" cxnId="{76C03386-F473-4E6B-A688-B9882BE5DBCB}">
      <dgm:prSet/>
      <dgm:spPr/>
      <dgm:t>
        <a:bodyPr/>
        <a:lstStyle/>
        <a:p>
          <a:endParaRPr lang="en-US"/>
        </a:p>
      </dgm:t>
    </dgm:pt>
    <dgm:pt modelId="{A345C1CD-628A-45D5-B95D-F09EA13A08EE}" type="sibTrans" cxnId="{76C03386-F473-4E6B-A688-B9882BE5DBCB}">
      <dgm:prSet/>
      <dgm:spPr/>
      <dgm:t>
        <a:bodyPr/>
        <a:lstStyle/>
        <a:p>
          <a:endParaRPr lang="en-US"/>
        </a:p>
      </dgm:t>
    </dgm:pt>
    <dgm:pt modelId="{E3CBCBB3-9DC6-44A6-9C7E-49FDB2C07B4C}" type="pres">
      <dgm:prSet presAssocID="{3F0CCF27-611A-4DC0-A409-5D7449076F7D}" presName="Name0" presStyleCnt="0">
        <dgm:presLayoutVars>
          <dgm:dir/>
          <dgm:animLvl val="lvl"/>
          <dgm:resizeHandles val="exact"/>
        </dgm:presLayoutVars>
      </dgm:prSet>
      <dgm:spPr/>
    </dgm:pt>
    <dgm:pt modelId="{1847BDEB-C595-4BD5-AFAF-ADEADAB826E0}" type="pres">
      <dgm:prSet presAssocID="{9DE9A039-D57E-4E65-B360-EC886EE61841}" presName="Name8" presStyleCnt="0"/>
      <dgm:spPr/>
    </dgm:pt>
    <dgm:pt modelId="{B13373AB-4B8A-40E4-A9A7-D74989B733F4}" type="pres">
      <dgm:prSet presAssocID="{9DE9A039-D57E-4E65-B360-EC886EE61841}" presName="level" presStyleLbl="node1" presStyleIdx="0" presStyleCnt="3">
        <dgm:presLayoutVars>
          <dgm:chMax val="1"/>
          <dgm:bulletEnabled val="1"/>
        </dgm:presLayoutVars>
      </dgm:prSet>
      <dgm:spPr/>
      <dgm:t>
        <a:bodyPr/>
        <a:lstStyle/>
        <a:p>
          <a:endParaRPr lang="en-US"/>
        </a:p>
      </dgm:t>
    </dgm:pt>
    <dgm:pt modelId="{95A2E3A9-6963-49A6-B110-7ACF21CAE742}" type="pres">
      <dgm:prSet presAssocID="{9DE9A039-D57E-4E65-B360-EC886EE61841}" presName="levelTx" presStyleLbl="revTx" presStyleIdx="0" presStyleCnt="0">
        <dgm:presLayoutVars>
          <dgm:chMax val="1"/>
          <dgm:bulletEnabled val="1"/>
        </dgm:presLayoutVars>
      </dgm:prSet>
      <dgm:spPr/>
      <dgm:t>
        <a:bodyPr/>
        <a:lstStyle/>
        <a:p>
          <a:endParaRPr lang="en-US"/>
        </a:p>
      </dgm:t>
    </dgm:pt>
    <dgm:pt modelId="{FA9B7DC4-CADF-4D88-A263-E801BFE4EDB3}" type="pres">
      <dgm:prSet presAssocID="{F88C1502-F988-48FA-AF78-CB041074B536}" presName="Name8" presStyleCnt="0"/>
      <dgm:spPr/>
    </dgm:pt>
    <dgm:pt modelId="{392D36E3-95D1-47C0-B815-D8AEB9C12D75}" type="pres">
      <dgm:prSet presAssocID="{F88C1502-F988-48FA-AF78-CB041074B536}" presName="level" presStyleLbl="node1" presStyleIdx="1" presStyleCnt="3">
        <dgm:presLayoutVars>
          <dgm:chMax val="1"/>
          <dgm:bulletEnabled val="1"/>
        </dgm:presLayoutVars>
      </dgm:prSet>
      <dgm:spPr/>
      <dgm:t>
        <a:bodyPr/>
        <a:lstStyle/>
        <a:p>
          <a:endParaRPr lang="en-US"/>
        </a:p>
      </dgm:t>
    </dgm:pt>
    <dgm:pt modelId="{DC04E9F1-41B8-4DB6-A806-8E4A2955A27C}" type="pres">
      <dgm:prSet presAssocID="{F88C1502-F988-48FA-AF78-CB041074B536}" presName="levelTx" presStyleLbl="revTx" presStyleIdx="0" presStyleCnt="0">
        <dgm:presLayoutVars>
          <dgm:chMax val="1"/>
          <dgm:bulletEnabled val="1"/>
        </dgm:presLayoutVars>
      </dgm:prSet>
      <dgm:spPr/>
      <dgm:t>
        <a:bodyPr/>
        <a:lstStyle/>
        <a:p>
          <a:endParaRPr lang="en-US"/>
        </a:p>
      </dgm:t>
    </dgm:pt>
    <dgm:pt modelId="{FD1B19BE-561D-4B8F-AF66-3F76CDE96055}" type="pres">
      <dgm:prSet presAssocID="{72CAB001-E565-4176-95D6-9D78213613BE}" presName="Name8" presStyleCnt="0"/>
      <dgm:spPr/>
    </dgm:pt>
    <dgm:pt modelId="{3E8F70B3-2647-46BE-851F-230367F58B5D}" type="pres">
      <dgm:prSet presAssocID="{72CAB001-E565-4176-95D6-9D78213613BE}" presName="level" presStyleLbl="node1" presStyleIdx="2" presStyleCnt="3">
        <dgm:presLayoutVars>
          <dgm:chMax val="1"/>
          <dgm:bulletEnabled val="1"/>
        </dgm:presLayoutVars>
      </dgm:prSet>
      <dgm:spPr/>
      <dgm:t>
        <a:bodyPr/>
        <a:lstStyle/>
        <a:p>
          <a:endParaRPr lang="en-US"/>
        </a:p>
      </dgm:t>
    </dgm:pt>
    <dgm:pt modelId="{2351EE47-AFAE-4988-B0D4-E3615809113E}" type="pres">
      <dgm:prSet presAssocID="{72CAB001-E565-4176-95D6-9D78213613BE}" presName="levelTx" presStyleLbl="revTx" presStyleIdx="0" presStyleCnt="0">
        <dgm:presLayoutVars>
          <dgm:chMax val="1"/>
          <dgm:bulletEnabled val="1"/>
        </dgm:presLayoutVars>
      </dgm:prSet>
      <dgm:spPr/>
      <dgm:t>
        <a:bodyPr/>
        <a:lstStyle/>
        <a:p>
          <a:endParaRPr lang="en-US"/>
        </a:p>
      </dgm:t>
    </dgm:pt>
  </dgm:ptLst>
  <dgm:cxnLst>
    <dgm:cxn modelId="{9774C007-080F-4716-B703-36D899AE84D8}" type="presOf" srcId="{9DE9A039-D57E-4E65-B360-EC886EE61841}" destId="{95A2E3A9-6963-49A6-B110-7ACF21CAE742}" srcOrd="1" destOrd="0" presId="urn:microsoft.com/office/officeart/2005/8/layout/pyramid1"/>
    <dgm:cxn modelId="{76C03386-F473-4E6B-A688-B9882BE5DBCB}" srcId="{3F0CCF27-611A-4DC0-A409-5D7449076F7D}" destId="{72CAB001-E565-4176-95D6-9D78213613BE}" srcOrd="2" destOrd="0" parTransId="{AB1CE8B4-AB2C-4A2F-AAF3-8A0EF5E1EB40}" sibTransId="{A345C1CD-628A-45D5-B95D-F09EA13A08EE}"/>
    <dgm:cxn modelId="{734067DE-D616-4ACD-A3CD-25F3004E3DD9}" srcId="{3F0CCF27-611A-4DC0-A409-5D7449076F7D}" destId="{F88C1502-F988-48FA-AF78-CB041074B536}" srcOrd="1" destOrd="0" parTransId="{619ED268-22BD-457F-83CD-8383BE03BB49}" sibTransId="{41F63B86-3854-481D-8766-02D0446202C8}"/>
    <dgm:cxn modelId="{E81FEA04-A42C-485C-AAF0-8EDDC03D9CBE}" srcId="{3F0CCF27-611A-4DC0-A409-5D7449076F7D}" destId="{9DE9A039-D57E-4E65-B360-EC886EE61841}" srcOrd="0" destOrd="0" parTransId="{D0FF4027-BABA-4B3F-A83C-47782A9204D4}" sibTransId="{0A033518-BCF0-459E-9475-3A60F2C6F29A}"/>
    <dgm:cxn modelId="{AFA97D0A-D333-41FF-97E1-B779BB512568}" type="presOf" srcId="{F88C1502-F988-48FA-AF78-CB041074B536}" destId="{392D36E3-95D1-47C0-B815-D8AEB9C12D75}" srcOrd="0" destOrd="0" presId="urn:microsoft.com/office/officeart/2005/8/layout/pyramid1"/>
    <dgm:cxn modelId="{78818133-B405-4CFE-BE7A-A40B97A33ED4}" type="presOf" srcId="{F88C1502-F988-48FA-AF78-CB041074B536}" destId="{DC04E9F1-41B8-4DB6-A806-8E4A2955A27C}" srcOrd="1" destOrd="0" presId="urn:microsoft.com/office/officeart/2005/8/layout/pyramid1"/>
    <dgm:cxn modelId="{62557304-073E-43F6-9E00-D7321C7D292B}" type="presOf" srcId="{72CAB001-E565-4176-95D6-9D78213613BE}" destId="{3E8F70B3-2647-46BE-851F-230367F58B5D}" srcOrd="0" destOrd="0" presId="urn:microsoft.com/office/officeart/2005/8/layout/pyramid1"/>
    <dgm:cxn modelId="{5EEE5419-10B2-4BDE-808C-9978A774690E}" type="presOf" srcId="{3F0CCF27-611A-4DC0-A409-5D7449076F7D}" destId="{E3CBCBB3-9DC6-44A6-9C7E-49FDB2C07B4C}" srcOrd="0" destOrd="0" presId="urn:microsoft.com/office/officeart/2005/8/layout/pyramid1"/>
    <dgm:cxn modelId="{B7390C88-0212-464E-B951-BBAB59FE0419}" type="presOf" srcId="{9DE9A039-D57E-4E65-B360-EC886EE61841}" destId="{B13373AB-4B8A-40E4-A9A7-D74989B733F4}" srcOrd="0" destOrd="0" presId="urn:microsoft.com/office/officeart/2005/8/layout/pyramid1"/>
    <dgm:cxn modelId="{FC96AF0D-4728-4F58-909F-C81592E3B9CC}" type="presOf" srcId="{72CAB001-E565-4176-95D6-9D78213613BE}" destId="{2351EE47-AFAE-4988-B0D4-E3615809113E}" srcOrd="1" destOrd="0" presId="urn:microsoft.com/office/officeart/2005/8/layout/pyramid1"/>
    <dgm:cxn modelId="{5CCCE439-01B5-46D6-B9F5-1D810D4113E0}" type="presParOf" srcId="{E3CBCBB3-9DC6-44A6-9C7E-49FDB2C07B4C}" destId="{1847BDEB-C595-4BD5-AFAF-ADEADAB826E0}" srcOrd="0" destOrd="0" presId="urn:microsoft.com/office/officeart/2005/8/layout/pyramid1"/>
    <dgm:cxn modelId="{584784B7-C274-4777-BC3B-8605C392A988}" type="presParOf" srcId="{1847BDEB-C595-4BD5-AFAF-ADEADAB826E0}" destId="{B13373AB-4B8A-40E4-A9A7-D74989B733F4}" srcOrd="0" destOrd="0" presId="urn:microsoft.com/office/officeart/2005/8/layout/pyramid1"/>
    <dgm:cxn modelId="{C67BD06E-DD13-42BA-BC5C-1EDB38FCDD42}" type="presParOf" srcId="{1847BDEB-C595-4BD5-AFAF-ADEADAB826E0}" destId="{95A2E3A9-6963-49A6-B110-7ACF21CAE742}" srcOrd="1" destOrd="0" presId="urn:microsoft.com/office/officeart/2005/8/layout/pyramid1"/>
    <dgm:cxn modelId="{AB32475F-DCF2-416C-934C-4DCEF915C15A}" type="presParOf" srcId="{E3CBCBB3-9DC6-44A6-9C7E-49FDB2C07B4C}" destId="{FA9B7DC4-CADF-4D88-A263-E801BFE4EDB3}" srcOrd="1" destOrd="0" presId="urn:microsoft.com/office/officeart/2005/8/layout/pyramid1"/>
    <dgm:cxn modelId="{F8ADE328-8E3D-42BB-B459-FDA4CDD92E3B}" type="presParOf" srcId="{FA9B7DC4-CADF-4D88-A263-E801BFE4EDB3}" destId="{392D36E3-95D1-47C0-B815-D8AEB9C12D75}" srcOrd="0" destOrd="0" presId="urn:microsoft.com/office/officeart/2005/8/layout/pyramid1"/>
    <dgm:cxn modelId="{FBADBDDC-02CA-4A1B-8512-192DA706E484}" type="presParOf" srcId="{FA9B7DC4-CADF-4D88-A263-E801BFE4EDB3}" destId="{DC04E9F1-41B8-4DB6-A806-8E4A2955A27C}" srcOrd="1" destOrd="0" presId="urn:microsoft.com/office/officeart/2005/8/layout/pyramid1"/>
    <dgm:cxn modelId="{4A8580BA-4644-4FFD-964B-85212CD37386}" type="presParOf" srcId="{E3CBCBB3-9DC6-44A6-9C7E-49FDB2C07B4C}" destId="{FD1B19BE-561D-4B8F-AF66-3F76CDE96055}" srcOrd="2" destOrd="0" presId="urn:microsoft.com/office/officeart/2005/8/layout/pyramid1"/>
    <dgm:cxn modelId="{EF41AAA6-E28C-4EDD-A3F0-B063E183512B}" type="presParOf" srcId="{FD1B19BE-561D-4B8F-AF66-3F76CDE96055}" destId="{3E8F70B3-2647-46BE-851F-230367F58B5D}" srcOrd="0" destOrd="0" presId="urn:microsoft.com/office/officeart/2005/8/layout/pyramid1"/>
    <dgm:cxn modelId="{0841F2CF-3319-4958-8BAE-35A5C2037AB0}" type="presParOf" srcId="{FD1B19BE-561D-4B8F-AF66-3F76CDE96055}" destId="{2351EE47-AFAE-4988-B0D4-E3615809113E}" srcOrd="1" destOrd="0" presId="urn:microsoft.com/office/officeart/2005/8/layout/pyramid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3373AB-4B8A-40E4-A9A7-D74989B733F4}">
      <dsp:nvSpPr>
        <dsp:cNvPr id="0" name=""/>
        <dsp:cNvSpPr/>
      </dsp:nvSpPr>
      <dsp:spPr>
        <a:xfrm>
          <a:off x="2743200" y="0"/>
          <a:ext cx="2743199" cy="1508654"/>
        </a:xfrm>
        <a:prstGeom prst="trapezoid">
          <a:avLst>
            <a:gd name="adj" fmla="val 9091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err="1" smtClean="0"/>
            <a:t>Suprspinatus</a:t>
          </a:r>
          <a:r>
            <a:rPr lang="en-US" sz="3300" kern="1200" dirty="0" smtClean="0"/>
            <a:t> Tendonitis or </a:t>
          </a:r>
          <a:r>
            <a:rPr lang="en-US" sz="3300" kern="1200" dirty="0" err="1" smtClean="0"/>
            <a:t>Tendonosis</a:t>
          </a:r>
          <a:endParaRPr lang="en-US" sz="3300" kern="1200" dirty="0"/>
        </a:p>
      </dsp:txBody>
      <dsp:txXfrm>
        <a:off x="2743200" y="0"/>
        <a:ext cx="2743199" cy="1508654"/>
      </dsp:txXfrm>
    </dsp:sp>
    <dsp:sp modelId="{392D36E3-95D1-47C0-B815-D8AEB9C12D75}">
      <dsp:nvSpPr>
        <dsp:cNvPr id="0" name=""/>
        <dsp:cNvSpPr/>
      </dsp:nvSpPr>
      <dsp:spPr>
        <a:xfrm>
          <a:off x="1371600" y="1508654"/>
          <a:ext cx="5486399" cy="1508654"/>
        </a:xfrm>
        <a:prstGeom prst="trapezoid">
          <a:avLst>
            <a:gd name="adj" fmla="val 9091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err="1" smtClean="0"/>
            <a:t>Supraspinatus</a:t>
          </a:r>
          <a:r>
            <a:rPr lang="en-US" sz="3300" kern="1200" dirty="0" smtClean="0"/>
            <a:t> </a:t>
          </a:r>
          <a:r>
            <a:rPr lang="en-US" sz="3300" kern="1200" dirty="0" err="1" smtClean="0"/>
            <a:t>Tendonopathy</a:t>
          </a:r>
          <a:endParaRPr lang="en-US" sz="3300" kern="1200" dirty="0"/>
        </a:p>
      </dsp:txBody>
      <dsp:txXfrm>
        <a:off x="2331720" y="1508654"/>
        <a:ext cx="3566160" cy="1508654"/>
      </dsp:txXfrm>
    </dsp:sp>
    <dsp:sp modelId="{3E8F70B3-2647-46BE-851F-230367F58B5D}">
      <dsp:nvSpPr>
        <dsp:cNvPr id="0" name=""/>
        <dsp:cNvSpPr/>
      </dsp:nvSpPr>
      <dsp:spPr>
        <a:xfrm>
          <a:off x="0" y="3017308"/>
          <a:ext cx="8229600" cy="1508654"/>
        </a:xfrm>
        <a:prstGeom prst="trapezoid">
          <a:avLst>
            <a:gd name="adj" fmla="val 9091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smtClean="0"/>
            <a:t>Rotator Cuff Tear</a:t>
          </a:r>
          <a:endParaRPr lang="en-US" sz="3300" kern="1200" dirty="0"/>
        </a:p>
      </dsp:txBody>
      <dsp:txXfrm>
        <a:off x="1440179" y="3017308"/>
        <a:ext cx="5349240" cy="15086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32E402-33F1-411A-874D-7DFD15DFA731}" type="datetimeFigureOut">
              <a:rPr lang="en-US" smtClean="0"/>
              <a:pPr/>
              <a:t>12/2/2019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D27DCD-9D7F-4C21-8476-8977C1E15BF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 number of reasons that have</a:t>
            </a:r>
            <a:r>
              <a:rPr lang="en-US" baseline="0" dirty="0" smtClean="0"/>
              <a:t> to do with standardization (one of the worse words in the English language), a fear of offending physicians, our practice demographics, the need to make things easier to teach and understand and I would suspect and inability to make a </a:t>
            </a:r>
            <a:r>
              <a:rPr lang="en-US" baseline="0" dirty="0" err="1" smtClean="0"/>
              <a:t>pathoanatomical</a:t>
            </a:r>
            <a:r>
              <a:rPr lang="en-US" baseline="0" dirty="0" smtClean="0"/>
              <a:t> diagnosis on the part of many of its proponents, the </a:t>
            </a:r>
            <a:r>
              <a:rPr lang="en-US" baseline="0" dirty="0" err="1" smtClean="0"/>
              <a:t>pathoanatomical</a:t>
            </a:r>
            <a:r>
              <a:rPr lang="en-US" baseline="0" dirty="0" smtClean="0"/>
              <a:t> diagnosis is in danger of being replaced by treatment based classification systems, algorithms, protocols and other mindless pap. </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buNone/>
            </a:pPr>
            <a:r>
              <a:rPr lang="en-US" dirty="0" smtClean="0"/>
              <a:t>If the hypothesis is proven then the provisional diagnosis is made but bias and error must be tested and corrected for it to become the definitive diagnosis.</a:t>
            </a:r>
          </a:p>
          <a:p>
            <a:pPr algn="ctr">
              <a:buNone/>
            </a:pPr>
            <a:r>
              <a:rPr lang="en-US" dirty="0" smtClean="0"/>
              <a:t>If the hypothesis fails then a second and if necessary a third, fourth and more are substituted and tested until either a diagnosis is made or the clinician fails to make one and takes other steps such as referral for a second opinion.</a:t>
            </a:r>
          </a:p>
          <a:p>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H1</a:t>
            </a:r>
            <a:r>
              <a:rPr lang="en-US" baseline="0" dirty="0" smtClean="0"/>
              <a:t> needn’t be the true one providing the clinician is prepared to abandon it when H2 formed from the incoming information about H1 becomes more viable. This forming, testing, abandoning and reforming hypothesis continues until either a diagnosis is made or is not made. The two main problems, is reluctance to form H1 because of the conditioning to need full information and anchoring to H1.</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problem</a:t>
            </a:r>
            <a:r>
              <a:rPr lang="en-US" baseline="0" dirty="0" smtClean="0"/>
              <a:t> is the inability to break the habit of asking after information that is not essential to make the diagnosis. Predispositions, family, work and recreational requirements can and must wait until after the diagnosis.</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are the four elements of SFD, all are essential to the final diagnosis.</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important to understand that because the hypothesis fails it does not mean that you have failed. In fact the more often the hypothesis fails the more confidence</a:t>
            </a:r>
            <a:r>
              <a:rPr lang="en-US" baseline="0" dirty="0" smtClean="0"/>
              <a:t> you can have in the final one being the correct one. You have more information in this case but unlike using other methods the information you gather is naturally organized around the hypothesis and is not as overwhelming as when it is poorly organized as in hypothetic-deductive reasoning.</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H1</a:t>
            </a:r>
            <a:r>
              <a:rPr lang="en-US" baseline="0" dirty="0" smtClean="0"/>
              <a:t> is forced from the first question and should be the most probable but this only saves time, it is not essential. In fact any hypothesis will do as it will fail to pass the EIS test. </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illness script is how a clinician understands any condition, it’s signs and symptoms. But an expert will have a broader</a:t>
            </a:r>
            <a:r>
              <a:rPr lang="en-US" baseline="0" dirty="0" smtClean="0"/>
              <a:t> and deeper illness script than the non-expert and will be able to bring to mind common and uncommon conditions and their common and uncommon </a:t>
            </a:r>
            <a:r>
              <a:rPr lang="en-US" baseline="0" dirty="0" err="1" smtClean="0"/>
              <a:t>variantions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EIS is the illness script for the common variant of a condition reduced to its essentials. These essentials usually consist of four or less questions and two tests for each hypothesis. By making the cluster as small as possible yet still be an </a:t>
            </a:r>
            <a:r>
              <a:rPr lang="en-US" baseline="0" dirty="0" err="1" smtClean="0"/>
              <a:t>identier</a:t>
            </a:r>
            <a:r>
              <a:rPr lang="en-US" baseline="0" dirty="0" smtClean="0"/>
              <a:t> of the condition it becomes very specific but not very sensitive. Except…</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a:t>
            </a:r>
            <a:r>
              <a:rPr lang="en-US" baseline="0" dirty="0" smtClean="0"/>
              <a:t> the patient’s main complaint is 100% sensitive to his/her condition, it has to be, the patient has it. So with the first question being 100% sensitive and the rest of the EIS being extremely specific the chances of correctly identifying the patient’s condition are massively high. </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EIS is the weak</a:t>
            </a:r>
            <a:r>
              <a:rPr lang="en-US" baseline="0" dirty="0" smtClean="0"/>
              <a:t>est point of this method of reasoning, if it is incorrect then the </a:t>
            </a:r>
            <a:r>
              <a:rPr lang="en-US" baseline="0" dirty="0" err="1" smtClean="0"/>
              <a:t>diangosis</a:t>
            </a:r>
            <a:r>
              <a:rPr lang="en-US" baseline="0" dirty="0" smtClean="0"/>
              <a:t> resulting from it must be incorrect. It is also </a:t>
            </a:r>
            <a:r>
              <a:rPr lang="en-US" baseline="0" dirty="0" err="1" smtClean="0"/>
              <a:t>vulnerble</a:t>
            </a:r>
            <a:r>
              <a:rPr lang="en-US" baseline="0" dirty="0" smtClean="0"/>
              <a:t> to bias but not as prone as hypothetic-deductive reasoning.</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a:t>
            </a:r>
            <a:r>
              <a:rPr lang="en-US" baseline="0" dirty="0" smtClean="0"/>
              <a:t> seriously believe that this profession requires a doctorate to practice it  optimally then why are taking a step backwards in the area and turning therapists into technicians that are simply information gathering devices that await the decision from what will eventually be a computerized black box to tell us what the problem is and what to do about it. In fact we do not really even have to know what the problem is. Somebody please explain this paradox to me.</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example</a:t>
            </a:r>
            <a:r>
              <a:rPr lang="en-US" baseline="0" dirty="0" smtClean="0"/>
              <a:t> of an EIS, segmental dysfunction. A good EIS should have good </a:t>
            </a:r>
            <a:r>
              <a:rPr lang="en-US" baseline="0" dirty="0" err="1" smtClean="0"/>
              <a:t>concensus</a:t>
            </a:r>
            <a:r>
              <a:rPr lang="en-US" baseline="0" dirty="0" smtClean="0"/>
              <a:t> but more importantly be obtained from appropriate literature and experience. If researchers are looking for a job I would suggest a good one would be the generation of excellent EIS’.</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 profession</a:t>
            </a:r>
            <a:r>
              <a:rPr lang="en-US" baseline="0" dirty="0" smtClean="0"/>
              <a:t> we have often made the mistake of going to the wrong literature or authorities for our illness scripts. A glaring example of this is that a lumbar disc </a:t>
            </a:r>
            <a:r>
              <a:rPr lang="en-US" baseline="0" dirty="0" err="1" smtClean="0"/>
              <a:t>herniation</a:t>
            </a:r>
            <a:r>
              <a:rPr lang="en-US" baseline="0" dirty="0" smtClean="0"/>
              <a:t> is worse in sitting and improves with standing and walking. Ask any surgeon if this is his/her experience and you will be quickly disabused and probably abused, in fact serious difficulties with walking is a diagnostic criterion for disc </a:t>
            </a:r>
            <a:r>
              <a:rPr lang="en-US" baseline="0" dirty="0" err="1" smtClean="0"/>
              <a:t>herniation</a:t>
            </a:r>
            <a:r>
              <a:rPr lang="en-US" baseline="0" dirty="0" smtClean="0"/>
              <a:t>. Our mistaken illness script comes from two errors. The first is using flawed biomechanics, the idea that a herniated disc moves forwards and backwards in extension and </a:t>
            </a:r>
            <a:r>
              <a:rPr lang="en-US" baseline="0" dirty="0" err="1" smtClean="0"/>
              <a:t>flexin</a:t>
            </a:r>
            <a:r>
              <a:rPr lang="en-US" baseline="0" dirty="0" smtClean="0"/>
              <a:t> respectively and that you can squeeze the </a:t>
            </a:r>
            <a:r>
              <a:rPr lang="en-US" baseline="0" dirty="0" err="1" smtClean="0"/>
              <a:t>herniation</a:t>
            </a:r>
            <a:r>
              <a:rPr lang="en-US" baseline="0" dirty="0" smtClean="0"/>
              <a:t> forward with extension. The second is that having defined a disc as something that is worse in sitting and improved with walking you can now make disc </a:t>
            </a:r>
            <a:r>
              <a:rPr lang="en-US" baseline="0" dirty="0" err="1" smtClean="0"/>
              <a:t>herniations</a:t>
            </a:r>
            <a:r>
              <a:rPr lang="en-US" baseline="0" dirty="0" smtClean="0"/>
              <a:t> better with extension protocols. </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not increase the size of the EIS</a:t>
            </a:r>
            <a:r>
              <a:rPr lang="en-US" baseline="0" dirty="0" smtClean="0"/>
              <a:t> beyond what is necessary. Finally understand that the simple EIS is really only going to define the one or maybe two most common variants of the condition not all of them.</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generation</a:t>
            </a:r>
            <a:r>
              <a:rPr lang="en-US" baseline="0" dirty="0" smtClean="0"/>
              <a:t> of H1 from minimal information simulates pattern recognition and prepares the student to use it when it comes. H1 is tested by the EIS of H1. Only the questions and tests from H1 are used to keep the work place clear and limit confusion.</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 subjective part of th</a:t>
            </a:r>
            <a:r>
              <a:rPr lang="en-US" baseline="0" dirty="0" smtClean="0"/>
              <a:t>e EIS supports H1 then only those tests in the EIS are used, again this limits confusion. So the catch-phrase is 4 questions-two tests, not always accurate but it gets the point across. </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Bias correction is the</a:t>
            </a:r>
            <a:r>
              <a:rPr lang="en-US" baseline="0" dirty="0" smtClean="0"/>
              <a:t> last component of the diagnostic phase of the examination, with disproving tests and questions and full examination employed. </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the more visually inclined</a:t>
            </a:r>
            <a:r>
              <a:rPr lang="en-US" baseline="0" dirty="0" smtClean="0"/>
              <a:t> this slide outlines the method of SFD.</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nothing specific in this flow chart and it is merely descriptive not directing.</a:t>
            </a:r>
            <a:r>
              <a:rPr lang="en-US" baseline="0" dirty="0" smtClean="0"/>
              <a:t> But the overall shape of the method is algorithmic in that each step is clearly stated, as is what to do when the hypothesis is proved or disproved. </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Its simplicity makes SFD easy to understand and use but difficult in that the paradigm shift from maximum information to minimum information will be difficulty for many clinicians. Using the EIS reduces confusing information and the clinician is able to focus their attention on answers and results that directly related to diagnosis. Asking the clinician to immediately form a hypothesis should encourage pattern recognition by allowing the non-expert to trust their judgment. </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extremely poor reason for abandoning the keystone of allopathic medicine. We are</a:t>
            </a:r>
            <a:r>
              <a:rPr lang="en-US" baseline="0" dirty="0" smtClean="0"/>
              <a:t> part of the same system as physicians, our patients have the same problems as theirs and more often than not we share patients, in which case a medical diagnosis generally accompanies the prescription. </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Pattern recognition will occur as it is part of the human’s firmware</a:t>
            </a:r>
            <a:r>
              <a:rPr lang="en-US" baseline="0" dirty="0" smtClean="0"/>
              <a:t> but it can be encouraged or discouraged and this method should encourage as the clinician becomes more confident in their ability to make rapid and accurate decisions and solutions. </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34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Among the weakness is the ingrained</a:t>
            </a:r>
            <a:r>
              <a:rPr lang="en-US" baseline="0" dirty="0" smtClean="0"/>
              <a:t> attitude that being wrong is somehow sinful. Making mistakes is how you improve and a wrong hypothesis is not a mistake. But the EIS might be incorrect and that is an unrecoverable fault as far as diagnosis is concerned. Make sure that you are comfortable with the EIS and that they have been properly formulated.</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table compares and contrasts</a:t>
            </a:r>
            <a:r>
              <a:rPr lang="en-US" baseline="0" dirty="0" smtClean="0"/>
              <a:t> SFD and hypothetic deduction.</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compares SFD and pattern recognition.</a:t>
            </a:r>
            <a:r>
              <a:rPr lang="en-US" baseline="0" dirty="0" smtClean="0"/>
              <a:t> This flow chart assumes, almost certainly incorrectly, that the expert using pattern recognition tries to correct his/her bias. In real life no such thing occurs, the expert is very confident in his/her ability to make the diagnosis and not be influenced by bias. Let’s hope that is the case. As is immediately obvious the pathways have exactly the same shape and the only difference is that instead of the diagnosis the non-expert makes a hypothesis and instead of confirmatory questions and tests these same questions and tests are used to test the hypothesis.</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lateral elbow pain and H1 of common extensor </a:t>
            </a:r>
            <a:r>
              <a:rPr lang="en-US" dirty="0" err="1" smtClean="0"/>
              <a:t>tendonopathy</a:t>
            </a:r>
            <a:r>
              <a:rPr lang="en-US" baseline="0" dirty="0" smtClean="0"/>
              <a:t> (or incorrectly lateral </a:t>
            </a:r>
            <a:r>
              <a:rPr lang="en-US" baseline="0" dirty="0" err="1" smtClean="0"/>
              <a:t>epicondylitis</a:t>
            </a:r>
            <a:r>
              <a:rPr lang="en-US" baseline="0" dirty="0" smtClean="0"/>
              <a:t>), this slide gives the EIS and bias limitation tests.</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case the second</a:t>
            </a:r>
            <a:r>
              <a:rPr lang="en-US" baseline="0" dirty="0" smtClean="0"/>
              <a:t> question from the EIS (the first question being where is the pain) supported H1, as did the 3</a:t>
            </a:r>
            <a:r>
              <a:rPr lang="en-US" baseline="30000" dirty="0" smtClean="0"/>
              <a:t>rd</a:t>
            </a:r>
            <a:r>
              <a:rPr lang="en-US" baseline="0" dirty="0" smtClean="0"/>
              <a:t> and 4</a:t>
            </a:r>
            <a:r>
              <a:rPr lang="en-US" baseline="30000" dirty="0" smtClean="0"/>
              <a:t>th</a:t>
            </a:r>
            <a:r>
              <a:rPr lang="en-US" baseline="0" dirty="0" smtClean="0"/>
              <a:t> giving a provisional diagnosis of </a:t>
            </a:r>
            <a:r>
              <a:rPr lang="en-US" baseline="0" dirty="0" err="1" smtClean="0"/>
              <a:t>tendonopathy</a:t>
            </a:r>
            <a:r>
              <a:rPr lang="en-US" baseline="0" dirty="0" smtClean="0"/>
              <a:t> (notice not </a:t>
            </a:r>
            <a:r>
              <a:rPr lang="en-US" baseline="0" dirty="0" err="1" smtClean="0"/>
              <a:t>tendonsis</a:t>
            </a:r>
            <a:r>
              <a:rPr lang="en-US" baseline="0" dirty="0" smtClean="0"/>
              <a:t> or tendonitis. The last question is not about the diagnosis of </a:t>
            </a:r>
            <a:r>
              <a:rPr lang="en-US" baseline="0" dirty="0" err="1" smtClean="0"/>
              <a:t>tendonopathy</a:t>
            </a:r>
            <a:r>
              <a:rPr lang="en-US" baseline="0" dirty="0" smtClean="0"/>
              <a:t> but rather it is inflamed or degenerative. Not depicted in the diagram is bias correction tests.</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 EIS refuted</a:t>
            </a:r>
            <a:r>
              <a:rPr lang="en-US" baseline="0" dirty="0" smtClean="0"/>
              <a:t> H1 and the information suggested a better hypothesis, H2 is substituted. This might be an </a:t>
            </a:r>
            <a:r>
              <a:rPr lang="en-US" baseline="0" dirty="0" err="1" smtClean="0"/>
              <a:t>articular</a:t>
            </a:r>
            <a:r>
              <a:rPr lang="en-US" baseline="0" dirty="0" smtClean="0"/>
              <a:t> dysfunction of the elbow, probably the </a:t>
            </a:r>
            <a:r>
              <a:rPr lang="en-US" baseline="0" dirty="0" err="1" smtClean="0"/>
              <a:t>radiohumeral</a:t>
            </a:r>
            <a:r>
              <a:rPr lang="en-US" baseline="0" dirty="0" smtClean="0"/>
              <a:t> joint. The EIS for </a:t>
            </a:r>
            <a:r>
              <a:rPr lang="en-US" baseline="0" dirty="0" err="1" smtClean="0"/>
              <a:t>articular</a:t>
            </a:r>
            <a:r>
              <a:rPr lang="en-US" baseline="0" dirty="0" smtClean="0"/>
              <a:t> dysfunction is used to test H2 and this diagram shows it eventually proving H2.</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40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last slide in this series</a:t>
            </a:r>
            <a:r>
              <a:rPr lang="en-US" baseline="0" dirty="0" smtClean="0"/>
              <a:t> show H2 being disproved and H3, referred pain from the cervical spine now in play. This again is tested by its EIS.</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41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follow this diagram along in your own time. In</a:t>
            </a:r>
            <a:r>
              <a:rPr lang="en-US" baseline="0" dirty="0" smtClean="0"/>
              <a:t> principle i</a:t>
            </a:r>
            <a:r>
              <a:rPr lang="en-US" dirty="0" smtClean="0"/>
              <a:t>t is essentially the same as the previous but now it is about severe low back and leg pain. </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43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summary the SFD method of</a:t>
            </a:r>
            <a:r>
              <a:rPr lang="en-US" baseline="0" dirty="0" smtClean="0"/>
              <a:t> clinical reasoning mimics an expert’s pattern recognition but in the more deliberate form of serial hypotheses formulation and testing. It also brings bias and error correction into direct and deliberate play as an integral part of diagnostics something that is almost never done. Using this method should allow even the novice therapist and student to confidently make a diagnosis or at the worse know when he/she has not made it.</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a diagnosis based on the structure and pathology and these two criteria</a:t>
            </a:r>
            <a:r>
              <a:rPr lang="en-US" baseline="0" dirty="0" smtClean="0"/>
              <a:t> must be stated for this diagnosis to happen. Neural tension and irritated nerve root are not examples of </a:t>
            </a:r>
            <a:r>
              <a:rPr lang="en-US" baseline="0" dirty="0" err="1" smtClean="0"/>
              <a:t>pathoanatomical</a:t>
            </a:r>
            <a:r>
              <a:rPr lang="en-US" baseline="0" dirty="0" smtClean="0"/>
              <a:t> diagnosis. Other forms of diagnosis that are based on the patient’s complaints include the aforementioned and sad treatment based classification schemes, syndromes and named after the causal disease, noteworthy signs and symptoms, the discoverer and the organisms or forces causing it. Bubonic plague, </a:t>
            </a:r>
            <a:r>
              <a:rPr lang="en-US" baseline="0" dirty="0" err="1" smtClean="0"/>
              <a:t>maleria</a:t>
            </a:r>
            <a:r>
              <a:rPr lang="en-US" baseline="0" dirty="0" smtClean="0"/>
              <a:t>, tennis elbow, </a:t>
            </a:r>
            <a:r>
              <a:rPr lang="en-US" baseline="0" dirty="0" err="1" smtClean="0"/>
              <a:t>Parkingsons</a:t>
            </a:r>
            <a:r>
              <a:rPr lang="en-US" baseline="0" dirty="0" smtClean="0"/>
              <a:t> etc are all examples.. The diagnosis should be as precise as the information allows but no more so.</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4E5D40-001B-4C3F-A466-55BC98A37C37}" type="slidenum">
              <a:rPr lang="en-US" smtClean="0"/>
              <a:pPr/>
              <a:t>46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tear of the rotator cuff is pretty much impossible but to tear</a:t>
            </a:r>
            <a:r>
              <a:rPr lang="en-US" baseline="0" dirty="0" smtClean="0"/>
              <a:t> one the rotator cuff is very possible. In order of ascending precision it would be a rotator cuff muscle injury, a </a:t>
            </a:r>
            <a:r>
              <a:rPr lang="en-US" baseline="0" dirty="0" err="1" smtClean="0"/>
              <a:t>supraspinatus</a:t>
            </a:r>
            <a:r>
              <a:rPr lang="en-US" baseline="0" dirty="0" smtClean="0"/>
              <a:t> </a:t>
            </a:r>
            <a:r>
              <a:rPr lang="en-US" baseline="0" dirty="0" err="1" smtClean="0"/>
              <a:t>tendonopathy</a:t>
            </a:r>
            <a:r>
              <a:rPr lang="en-US" baseline="0" dirty="0" smtClean="0"/>
              <a:t> and finally a </a:t>
            </a:r>
            <a:r>
              <a:rPr lang="en-US" baseline="0" dirty="0" err="1" smtClean="0"/>
              <a:t>supraspinatus</a:t>
            </a:r>
            <a:r>
              <a:rPr lang="en-US" baseline="0" dirty="0" smtClean="0"/>
              <a:t> tendonitis, if </a:t>
            </a:r>
            <a:r>
              <a:rPr lang="en-US" baseline="0" dirty="0" err="1" smtClean="0"/>
              <a:t>inflammed</a:t>
            </a:r>
            <a:r>
              <a:rPr lang="en-US" baseline="0" dirty="0" smtClean="0"/>
              <a:t> or </a:t>
            </a:r>
            <a:r>
              <a:rPr lang="en-US" baseline="0" dirty="0" err="1" smtClean="0"/>
              <a:t>tendonosis</a:t>
            </a:r>
            <a:r>
              <a:rPr lang="en-US" baseline="0" dirty="0" smtClean="0"/>
              <a:t> if not. </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Oh the horror,</a:t>
            </a:r>
            <a:r>
              <a:rPr lang="en-US" baseline="0" dirty="0" smtClean="0"/>
              <a:t> but what if the diagnosis is incorrect, then the treatment will not work and the clinician will be sensitized as to what was missed in the diagnostic process and when the error is corrected a new treatment plan can be implemented. A prognosis can be generated from the precise diagnosis. Neither of these can be done with treatment based classification systems as they now stand. Certainly treatment based classification systems do not allow the profession to generate new treatments or new philosophies and they do not fully engage the clinician’s intellect. </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Given that the powers that be in both in Canada and the USA feel the need to graduate their students with higher academic qualifications it makes no sense that we should not at the same time require more from them. </a:t>
            </a:r>
            <a:r>
              <a:rPr lang="en-US" sz="1200" kern="1200" dirty="0" err="1" smtClean="0">
                <a:solidFill>
                  <a:schemeClr val="tx1"/>
                </a:solidFill>
                <a:latin typeface="+mn-lt"/>
                <a:ea typeface="+mn-ea"/>
                <a:cs typeface="+mn-cs"/>
              </a:rPr>
              <a:t>Dumbing</a:t>
            </a:r>
            <a:r>
              <a:rPr lang="en-US" sz="1200" kern="1200" dirty="0" smtClean="0">
                <a:solidFill>
                  <a:schemeClr val="tx1"/>
                </a:solidFill>
                <a:latin typeface="+mn-lt"/>
                <a:ea typeface="+mn-ea"/>
                <a:cs typeface="+mn-cs"/>
              </a:rPr>
              <a:t> things down does not do this.</a:t>
            </a:r>
          </a:p>
          <a:p>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It is time to look at the way we work through our patient’s problems in the light of all the new information coming in about cognition, </a:t>
            </a:r>
            <a:r>
              <a:rPr lang="en-US" baseline="0" dirty="0" err="1" smtClean="0"/>
              <a:t>particulary</a:t>
            </a:r>
            <a:r>
              <a:rPr lang="en-US" baseline="0" dirty="0" smtClean="0"/>
              <a:t> with regards to pattern recognition, illness scripts and deduction. At the moment we train our therapists to think exactly opposite to the way and expert thinks on the assumption that you can’t teach them to think like an expert. Maybe not but I think we can teach them to use a similar approach and to mimic the expert.</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following a few simple rules about how to do it rather than what to think, I believe</a:t>
            </a:r>
            <a:r>
              <a:rPr lang="en-US" baseline="0" dirty="0" smtClean="0"/>
              <a:t> that the non-expert can achieve the same diagnostic accuracy in non-complex cases with common variations as the expert.</a:t>
            </a:r>
            <a:endParaRPr lang="en-US" dirty="0"/>
          </a:p>
        </p:txBody>
      </p:sp>
      <p:sp>
        <p:nvSpPr>
          <p:cNvPr id="4" name="Slide Number Placeholder 3"/>
          <p:cNvSpPr>
            <a:spLocks noGrp="1"/>
          </p:cNvSpPr>
          <p:nvPr>
            <p:ph type="sldNum" sz="quarter" idx="10"/>
          </p:nvPr>
        </p:nvSpPr>
        <p:spPr/>
        <p:txBody>
          <a:bodyPr/>
          <a:lstStyle/>
          <a:p>
            <a:fld id="{9BD27DCD-9D7F-4C21-8476-8977C1E15BFB}"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C02833-500D-40C4-AE5D-88D7E7CA763E}" type="datetime1">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E3E894-3295-4AC0-A633-9C2E8A572144}" type="datetime1">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487C36-95DC-416B-AE6F-9EB9A39EAA27}" type="datetime1">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B5D2AF-1795-40C4-81C1-278DE93C9C85}" type="datetime1">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08D980-D05E-4A32-B8BF-283D5A414B47}" type="datetime1">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B049BF-6665-4975-BF6A-9EF9672178A7}" type="datetime1">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0BA4B8-4E82-4DB9-83AD-B8AE2F2364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525273-932F-47C0-B785-B63DAB76141D}" type="datetime1">
              <a:rPr lang="en-US" smtClean="0"/>
              <a:t>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0BA4B8-4E82-4DB9-83AD-B8AE2F2364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7D7B1B-EB90-4D05-B3E8-327F83B1AE3A}" type="datetime1">
              <a:rPr lang="en-US" smtClean="0"/>
              <a:t>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0BA4B8-4E82-4DB9-83AD-B8AE2F2364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2DD8B-1BE9-4B67-9C74-6F1CF40820EE}" type="datetime1">
              <a:rPr lang="en-US" smtClean="0"/>
              <a:t>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0BA4B8-4E82-4DB9-83AD-B8AE2F2364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63CB33-06AE-49C8-85BD-92D63DDDD058}" type="datetime1">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0BA4B8-4E82-4DB9-83AD-B8AE2F2364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542C7-F378-4D9C-A738-01ABDF3EF31B}" type="datetime1">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0BA4B8-4E82-4DB9-83AD-B8AE2F2364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CC154-02AD-48C1-A8EF-F944C3D7EE99}" type="datetime1">
              <a:rPr lang="en-US" smtClean="0"/>
              <a:t>12/2/2019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BA4B8-4E82-4DB9-83AD-B8AE2F23641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21.wav"/><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3.wav"/><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25.wav"/><Relationship Id="rId6" Type="http://schemas.openxmlformats.org/officeDocument/2006/relationships/image" Target="../media/image26.jpeg"/><Relationship Id="rId5" Type="http://schemas.openxmlformats.org/officeDocument/2006/relationships/hyperlink" Target="http://www.dreamstime.com/stock-photography-baby-is-wired-image90242" TargetMode="Externa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audio" Target="../media/audio26.wav"/><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media/audio27.wav"/><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28.wav"/><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29.wav"/><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8.emf"/><Relationship Id="rId18" Type="http://schemas.openxmlformats.org/officeDocument/2006/relationships/image" Target="../media/image43.emf"/><Relationship Id="rId3" Type="http://schemas.openxmlformats.org/officeDocument/2006/relationships/notesSlide" Target="../notesSlides/notesSlide27.xml"/><Relationship Id="rId7" Type="http://schemas.openxmlformats.org/officeDocument/2006/relationships/image" Target="../media/image32.emf"/><Relationship Id="rId12" Type="http://schemas.openxmlformats.org/officeDocument/2006/relationships/image" Target="../media/image37.emf"/><Relationship Id="rId17" Type="http://schemas.openxmlformats.org/officeDocument/2006/relationships/image" Target="../media/image42.emf"/><Relationship Id="rId2" Type="http://schemas.openxmlformats.org/officeDocument/2006/relationships/slideLayout" Target="../slideLayouts/slideLayout7.xml"/><Relationship Id="rId16" Type="http://schemas.openxmlformats.org/officeDocument/2006/relationships/image" Target="../media/image41.emf"/><Relationship Id="rId1" Type="http://schemas.openxmlformats.org/officeDocument/2006/relationships/audio" Target="../media/audio30.wav"/><Relationship Id="rId6" Type="http://schemas.openxmlformats.org/officeDocument/2006/relationships/image" Target="../media/image31.emf"/><Relationship Id="rId11" Type="http://schemas.openxmlformats.org/officeDocument/2006/relationships/image" Target="../media/image36.emf"/><Relationship Id="rId5" Type="http://schemas.openxmlformats.org/officeDocument/2006/relationships/image" Target="../media/image30.emf"/><Relationship Id="rId15" Type="http://schemas.openxmlformats.org/officeDocument/2006/relationships/image" Target="../media/image40.emf"/><Relationship Id="rId10" Type="http://schemas.openxmlformats.org/officeDocument/2006/relationships/image" Target="../media/image35.emf"/><Relationship Id="rId19" Type="http://schemas.openxmlformats.org/officeDocument/2006/relationships/image" Target="../media/image44.png"/><Relationship Id="rId4" Type="http://schemas.openxmlformats.org/officeDocument/2006/relationships/image" Target="../media/image29.emf"/><Relationship Id="rId9" Type="http://schemas.openxmlformats.org/officeDocument/2006/relationships/image" Target="../media/image34.emf"/><Relationship Id="rId14" Type="http://schemas.openxmlformats.org/officeDocument/2006/relationships/image" Target="../media/image39.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32.wav"/><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33.wav"/><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audio" Target="../media/audio34.wav"/><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audio" Target="../media/audio35.wav"/><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image" Target="../media/image59.png"/><Relationship Id="rId3" Type="http://schemas.openxmlformats.org/officeDocument/2006/relationships/notesSlide" Target="../notesSlides/notesSlide33.xml"/><Relationship Id="rId7" Type="http://schemas.openxmlformats.org/officeDocument/2006/relationships/image" Target="../media/image53.emf"/><Relationship Id="rId12" Type="http://schemas.openxmlformats.org/officeDocument/2006/relationships/image" Target="../media/image58.emf"/><Relationship Id="rId2" Type="http://schemas.openxmlformats.org/officeDocument/2006/relationships/slideLayout" Target="../slideLayouts/slideLayout7.xml"/><Relationship Id="rId1" Type="http://schemas.openxmlformats.org/officeDocument/2006/relationships/audio" Target="../media/audio36.wav"/><Relationship Id="rId6" Type="http://schemas.openxmlformats.org/officeDocument/2006/relationships/image" Target="../media/image52.emf"/><Relationship Id="rId11" Type="http://schemas.openxmlformats.org/officeDocument/2006/relationships/image" Target="../media/image57.emf"/><Relationship Id="rId5" Type="http://schemas.openxmlformats.org/officeDocument/2006/relationships/image" Target="../media/image51.emf"/><Relationship Id="rId10" Type="http://schemas.openxmlformats.org/officeDocument/2006/relationships/image" Target="../media/image56.emf"/><Relationship Id="rId4" Type="http://schemas.openxmlformats.org/officeDocument/2006/relationships/image" Target="../media/image50.emf"/><Relationship Id="rId9" Type="http://schemas.openxmlformats.org/officeDocument/2006/relationships/image" Target="../media/image55.e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37.wav"/><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38.wav"/><Relationship Id="rId1" Type="http://schemas.openxmlformats.org/officeDocument/2006/relationships/vmlDrawing" Target="../drawings/vmlDrawing1.vml"/><Relationship Id="rId6" Type="http://schemas.openxmlformats.org/officeDocument/2006/relationships/image" Target="../media/image62.png"/><Relationship Id="rId5" Type="http://schemas.openxmlformats.org/officeDocument/2006/relationships/oleObject" Target="../embeddings/oleObject1.bin"/><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39.wav"/><Relationship Id="rId1" Type="http://schemas.openxmlformats.org/officeDocument/2006/relationships/vmlDrawing" Target="../drawings/vmlDrawing2.vml"/><Relationship Id="rId6" Type="http://schemas.openxmlformats.org/officeDocument/2006/relationships/image" Target="../media/image64.png"/><Relationship Id="rId5" Type="http://schemas.openxmlformats.org/officeDocument/2006/relationships/oleObject" Target="../embeddings/oleObject2.bin"/><Relationship Id="rId4"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40.wav"/><Relationship Id="rId1" Type="http://schemas.openxmlformats.org/officeDocument/2006/relationships/vmlDrawing" Target="../drawings/vmlDrawing3.vml"/><Relationship Id="rId6" Type="http://schemas.openxmlformats.org/officeDocument/2006/relationships/image" Target="../media/image66.png"/><Relationship Id="rId5" Type="http://schemas.openxmlformats.org/officeDocument/2006/relationships/oleObject" Target="../embeddings/oleObject3.bin"/><Relationship Id="rId4"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audio" Target="../media/audio41.wav"/></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42.wav"/><Relationship Id="rId1" Type="http://schemas.openxmlformats.org/officeDocument/2006/relationships/vmlDrawing" Target="../drawings/vmlDrawing4.vml"/><Relationship Id="rId6" Type="http://schemas.openxmlformats.org/officeDocument/2006/relationships/image" Target="../media/image69.png"/><Relationship Id="rId5" Type="http://schemas.openxmlformats.org/officeDocument/2006/relationships/oleObject" Target="../embeddings/oleObject4.bin"/><Relationship Id="rId4"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audio" Target="../media/audio43.wav"/><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audio" Target="../media/audio6.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normAutofit fontScale="90000"/>
          </a:bodyPr>
          <a:lstStyle/>
          <a:p>
            <a:r>
              <a:rPr lang="en-US" b="1" dirty="0" smtClean="0"/>
              <a:t>IMPACT</a:t>
            </a:r>
            <a:br>
              <a:rPr lang="en-US" b="1" dirty="0" smtClean="0"/>
            </a:br>
            <a:r>
              <a:rPr lang="en-US" b="1" dirty="0" smtClean="0"/>
              <a:t>&amp; </a:t>
            </a:r>
            <a:br>
              <a:rPr lang="en-US" b="1" dirty="0" smtClean="0"/>
            </a:br>
            <a:r>
              <a:rPr lang="en-US" b="1" dirty="0" smtClean="0"/>
              <a:t>SWODEAM INSTITUTE</a:t>
            </a:r>
            <a:r>
              <a:rPr lang="en-US" dirty="0" smtClean="0"/>
              <a:t/>
            </a:r>
            <a:br>
              <a:rPr lang="en-US" dirty="0" smtClean="0"/>
            </a:br>
            <a:r>
              <a:rPr lang="en-US" b="1" dirty="0" smtClean="0"/>
              <a:t>Clinical Reasoning </a:t>
            </a:r>
            <a:r>
              <a:rPr lang="en-US" dirty="0" smtClean="0">
                <a:latin typeface="AR JULIAN" pitchFamily="2" charset="0"/>
              </a:rPr>
              <a:t>II</a:t>
            </a:r>
            <a:endParaRPr lang="en-US" dirty="0">
              <a:latin typeface="AR JULIAN" pitchFamily="2" charset="0"/>
            </a:endParaRPr>
          </a:p>
        </p:txBody>
      </p:sp>
      <p:sp>
        <p:nvSpPr>
          <p:cNvPr id="3" name="Subtitle 2"/>
          <p:cNvSpPr>
            <a:spLocks noGrp="1"/>
          </p:cNvSpPr>
          <p:nvPr>
            <p:ph type="subTitle" idx="1"/>
          </p:nvPr>
        </p:nvSpPr>
        <p:spPr>
          <a:xfrm>
            <a:off x="1371600" y="5562600"/>
            <a:ext cx="6400800" cy="685800"/>
          </a:xfrm>
        </p:spPr>
        <p:txBody>
          <a:bodyPr>
            <a:normAutofit fontScale="62500" lnSpcReduction="20000"/>
          </a:bodyPr>
          <a:lstStyle/>
          <a:p>
            <a:endParaRPr lang="en-US" dirty="0">
              <a:solidFill>
                <a:schemeClr val="tx1"/>
              </a:solidFill>
            </a:endParaRPr>
          </a:p>
          <a:p>
            <a:r>
              <a:rPr lang="en-US" dirty="0" smtClean="0">
                <a:solidFill>
                  <a:schemeClr val="tx1"/>
                </a:solidFill>
              </a:rPr>
              <a:t>Jim Meadows</a:t>
            </a:r>
            <a:endParaRPr lang="en-US" dirty="0">
              <a:solidFill>
                <a:schemeClr val="tx1"/>
              </a:solidFill>
            </a:endParaRPr>
          </a:p>
        </p:txBody>
      </p:sp>
      <p:pic>
        <p:nvPicPr>
          <p:cNvPr id="6" name="Picture 5" descr="C:\Users\Sue\Downloads\dreamstime_l_3431253.jpg"/>
          <p:cNvPicPr/>
          <p:nvPr/>
        </p:nvPicPr>
        <p:blipFill>
          <a:blip r:embed="rId2" cstate="print"/>
          <a:srcRect/>
          <a:stretch>
            <a:fillRect/>
          </a:stretch>
        </p:blipFill>
        <p:spPr bwMode="auto">
          <a:xfrm>
            <a:off x="3429000" y="2514600"/>
            <a:ext cx="2514600" cy="281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Script Focused Hypothetic Deduction (SFD)</a:t>
            </a:r>
            <a:endParaRPr lang="en-US" dirty="0"/>
          </a:p>
        </p:txBody>
      </p:sp>
      <p:sp>
        <p:nvSpPr>
          <p:cNvPr id="3" name="Subtitle 2"/>
          <p:cNvSpPr>
            <a:spLocks noGrp="1"/>
          </p:cNvSpPr>
          <p:nvPr>
            <p:ph type="subTitle" idx="1"/>
          </p:nvPr>
        </p:nvSpPr>
        <p:spPr/>
        <p:txBody>
          <a:bodyPr/>
          <a:lstStyle/>
          <a:p>
            <a:r>
              <a:rPr lang="en-US" dirty="0" smtClean="0">
                <a:solidFill>
                  <a:schemeClr val="tx1"/>
                </a:solidFill>
              </a:rPr>
              <a:t>A New Method from Old Tools</a:t>
            </a:r>
          </a:p>
          <a:p>
            <a:endParaRPr lang="en-US" dirty="0"/>
          </a:p>
        </p:txBody>
      </p:sp>
      <p:pic>
        <p:nvPicPr>
          <p:cNvPr id="5" name="~PP1965.WAV">
            <a:hlinkClick r:id="" action="ppaction://media"/>
          </p:cNvPr>
          <p:cNvPicPr>
            <a:picLocks noRot="1" noChangeAspect="1"/>
          </p:cNvPicPr>
          <p:nvPr>
            <a:wavAudioFile r:embed="rId1" name="~PP1965.WAV"/>
          </p:nvPr>
        </p:nvPicPr>
        <p:blipFill>
          <a:blip r:embed="rId3" cstate="print"/>
          <a:stretch>
            <a:fillRect/>
          </a:stretch>
        </p:blipFill>
        <p:spPr>
          <a:xfrm>
            <a:off x="8696325" y="6410325"/>
            <a:ext cx="304800" cy="304800"/>
          </a:xfrm>
          <a:prstGeom prst="rect">
            <a:avLst/>
          </a:prstGeom>
        </p:spPr>
      </p:pic>
    </p:spTree>
  </p:cSld>
  <p:clrMapOvr>
    <a:masterClrMapping/>
  </p:clrMapOvr>
  <p:transition advTm="307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dirty="0" smtClean="0">
                <a:solidFill>
                  <a:schemeClr val="tx1">
                    <a:lumMod val="95000"/>
                    <a:lumOff val="5000"/>
                  </a:schemeClr>
                </a:solidFill>
              </a:rPr>
              <a:t>It</a:t>
            </a:r>
            <a:r>
              <a:rPr lang="en-US" b="1" dirty="0" smtClean="0">
                <a:solidFill>
                  <a:schemeClr val="tx1">
                    <a:lumMod val="95000"/>
                    <a:lumOff val="5000"/>
                  </a:schemeClr>
                </a:solidFill>
              </a:rPr>
              <a:t> </a:t>
            </a:r>
            <a:r>
              <a:rPr lang="en-US" dirty="0" smtClean="0">
                <a:solidFill>
                  <a:schemeClr val="tx1">
                    <a:lumMod val="95000"/>
                    <a:lumOff val="5000"/>
                  </a:schemeClr>
                </a:solidFill>
              </a:rPr>
              <a:t>seems to me that it should be possible using the current knowledge, theories and methods involving thin slicing, condition scripts, algorithms and hypothetic-deductive reasoning to design a combination that will result in the novice being able to mimic the expert, at least in non-complex conditions.</a:t>
            </a:r>
            <a:endParaRPr lang="en-US" dirty="0">
              <a:solidFill>
                <a:schemeClr val="tx1">
                  <a:lumMod val="95000"/>
                  <a:lumOff val="5000"/>
                </a:schemeClr>
              </a:solidFill>
            </a:endParaRPr>
          </a:p>
        </p:txBody>
      </p:sp>
      <p:sp>
        <p:nvSpPr>
          <p:cNvPr id="4" name="Slide Number Placeholder 3"/>
          <p:cNvSpPr>
            <a:spLocks noGrp="1"/>
          </p:cNvSpPr>
          <p:nvPr>
            <p:ph type="sldNum" sz="quarter" idx="12"/>
          </p:nvPr>
        </p:nvSpPr>
        <p:spPr/>
        <p:txBody>
          <a:bodyPr/>
          <a:lstStyle/>
          <a:p>
            <a:fld id="{BB9D9C57-38D2-4CF3-8F55-0AF44E3402FF}" type="slidenum">
              <a:rPr lang="en-US" smtClean="0"/>
              <a:pPr/>
              <a:t>11</a:t>
            </a:fld>
            <a:endParaRPr lang="en-US"/>
          </a:p>
        </p:txBody>
      </p:sp>
      <p:pic>
        <p:nvPicPr>
          <p:cNvPr id="5" name="~PP582.WAV">
            <a:hlinkClick r:id="" action="ppaction://media"/>
          </p:cNvPr>
          <p:cNvPicPr>
            <a:picLocks noRot="1" noChangeAspect="1"/>
          </p:cNvPicPr>
          <p:nvPr>
            <a:wavAudioFile r:embed="rId1" name="~PP582.WAV"/>
          </p:nvPr>
        </p:nvPicPr>
        <p:blipFill>
          <a:blip r:embed="rId4" cstate="print"/>
          <a:stretch>
            <a:fillRect/>
          </a:stretch>
        </p:blipFill>
        <p:spPr>
          <a:xfrm>
            <a:off x="8696325" y="6410325"/>
            <a:ext cx="304800" cy="304800"/>
          </a:xfrm>
          <a:prstGeom prst="rect">
            <a:avLst/>
          </a:prstGeom>
        </p:spPr>
      </p:pic>
      <p:sp>
        <p:nvSpPr>
          <p:cNvPr id="6" name="Date Placeholder 5"/>
          <p:cNvSpPr>
            <a:spLocks noGrp="1"/>
          </p:cNvSpPr>
          <p:nvPr>
            <p:ph type="dt" sz="half" idx="10"/>
          </p:nvPr>
        </p:nvSpPr>
        <p:spPr/>
        <p:txBody>
          <a:bodyPr/>
          <a:lstStyle/>
          <a:p>
            <a:fld id="{6D8CC263-5164-4573-9F34-03ACD4593C33}" type="datetime1">
              <a:rPr lang="en-US" smtClean="0"/>
              <a:t>12/2/2019</a:t>
            </a:fld>
            <a:endParaRPr lang="en-US"/>
          </a:p>
        </p:txBody>
      </p:sp>
    </p:spTree>
  </p:cSld>
  <p:clrMapOvr>
    <a:masterClrMapping/>
  </p:clrMapOvr>
  <p:transition advTm="157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72000"/>
          </a:xfrm>
        </p:spPr>
        <p:txBody>
          <a:bodyPr/>
          <a:lstStyle/>
          <a:p>
            <a:pPr algn="ctr">
              <a:buNone/>
            </a:pPr>
            <a:r>
              <a:rPr lang="en-US" dirty="0" smtClean="0"/>
              <a:t>Script Focused Deduction aims to allow the non-expert and even the student to mimic the pattern recognition of the expert by forcing an immediate hypothesis on minimal patient information (the profile and presenting complaint) and testing the hypothesis with the a condensation of the characteristic signs and symptoms of that condition. </a:t>
            </a:r>
            <a:endParaRPr lang="en-US" dirty="0"/>
          </a:p>
        </p:txBody>
      </p:sp>
      <p:pic>
        <p:nvPicPr>
          <p:cNvPr id="4" name="~PP2574.WAV">
            <a:hlinkClick r:id="" action="ppaction://media"/>
          </p:cNvPr>
          <p:cNvPicPr>
            <a:picLocks noRot="1" noChangeAspect="1"/>
          </p:cNvPicPr>
          <p:nvPr>
            <a:wavAudioFile r:embed="rId1" name="~PP2574.WAV"/>
          </p:nvPr>
        </p:nvPicPr>
        <p:blipFill>
          <a:blip r:embed="rId4" cstate="print"/>
          <a:stretch>
            <a:fillRect/>
          </a:stretch>
        </p:blipFill>
        <p:spPr>
          <a:xfrm>
            <a:off x="8696325" y="6410325"/>
            <a:ext cx="304800" cy="304800"/>
          </a:xfrm>
          <a:prstGeom prst="rect">
            <a:avLst/>
          </a:prstGeom>
        </p:spPr>
      </p:pic>
      <p:sp>
        <p:nvSpPr>
          <p:cNvPr id="5" name="Date Placeholder 4"/>
          <p:cNvSpPr>
            <a:spLocks noGrp="1"/>
          </p:cNvSpPr>
          <p:nvPr>
            <p:ph type="dt" sz="half" idx="10"/>
          </p:nvPr>
        </p:nvSpPr>
        <p:spPr/>
        <p:txBody>
          <a:bodyPr/>
          <a:lstStyle/>
          <a:p>
            <a:fld id="{9459F156-DF79-4E26-A55D-9AF606FC5F18}" type="datetime1">
              <a:rPr lang="en-US" smtClean="0"/>
              <a:t>12/2/2019</a:t>
            </a:fld>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12</a:t>
            </a:fld>
            <a:endParaRPr lang="en-US"/>
          </a:p>
        </p:txBody>
      </p:sp>
    </p:spTree>
  </p:cSld>
  <p:clrMapOvr>
    <a:masterClrMapping/>
  </p:clrMapOvr>
  <p:transition advTm="305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Outline </a:t>
            </a:r>
            <a:endParaRPr lang="en-US" dirty="0"/>
          </a:p>
        </p:txBody>
      </p:sp>
      <p:sp>
        <p:nvSpPr>
          <p:cNvPr id="3" name="Content Placeholder 2"/>
          <p:cNvSpPr>
            <a:spLocks noGrp="1"/>
          </p:cNvSpPr>
          <p:nvPr>
            <p:ph idx="1"/>
          </p:nvPr>
        </p:nvSpPr>
        <p:spPr/>
        <p:txBody>
          <a:bodyPr>
            <a:normAutofit lnSpcReduction="10000"/>
          </a:bodyPr>
          <a:lstStyle/>
          <a:p>
            <a:r>
              <a:rPr lang="en-US" dirty="0" smtClean="0"/>
              <a:t>From the patient’s profile and main initial complaint (question 1) Hypothesis 1 (H1) is made</a:t>
            </a:r>
          </a:p>
          <a:p>
            <a:r>
              <a:rPr lang="en-US" dirty="0" smtClean="0"/>
              <a:t>An essential illness script (EIS) for H1 is formulated and H1 tested with it</a:t>
            </a:r>
          </a:p>
          <a:p>
            <a:r>
              <a:rPr lang="en-US" dirty="0" smtClean="0"/>
              <a:t>If H1 survives the test it is provisionally accepted as the diagnosis</a:t>
            </a:r>
          </a:p>
          <a:p>
            <a:r>
              <a:rPr lang="en-US" dirty="0" smtClean="0"/>
              <a:t>If H1 is disproved the H2 is generated and the process repeated until a </a:t>
            </a:r>
            <a:r>
              <a:rPr lang="en-US" dirty="0" err="1" smtClean="0"/>
              <a:t>Dx</a:t>
            </a:r>
            <a:r>
              <a:rPr lang="en-US" dirty="0" smtClean="0"/>
              <a:t> is arrived at</a:t>
            </a:r>
          </a:p>
        </p:txBody>
      </p:sp>
      <p:pic>
        <p:nvPicPr>
          <p:cNvPr id="4" name="~PP2226.WAV">
            <a:hlinkClick r:id="" action="ppaction://media"/>
          </p:cNvPr>
          <p:cNvPicPr>
            <a:picLocks noRot="1" noChangeAspect="1"/>
          </p:cNvPicPr>
          <p:nvPr>
            <a:wavAudioFile r:embed="rId1" name="~PP2226.WAV"/>
          </p:nvPr>
        </p:nvPicPr>
        <p:blipFill>
          <a:blip r:embed="rId4" cstate="print"/>
          <a:stretch>
            <a:fillRect/>
          </a:stretch>
        </p:blipFill>
        <p:spPr>
          <a:xfrm>
            <a:off x="8696325" y="6410325"/>
            <a:ext cx="304800" cy="304800"/>
          </a:xfrm>
          <a:prstGeom prst="rect">
            <a:avLst/>
          </a:prstGeom>
        </p:spPr>
      </p:pic>
      <p:sp>
        <p:nvSpPr>
          <p:cNvPr id="5" name="Date Placeholder 4"/>
          <p:cNvSpPr>
            <a:spLocks noGrp="1"/>
          </p:cNvSpPr>
          <p:nvPr>
            <p:ph type="dt" sz="half" idx="10"/>
          </p:nvPr>
        </p:nvSpPr>
        <p:spPr/>
        <p:txBody>
          <a:bodyPr/>
          <a:lstStyle/>
          <a:p>
            <a:fld id="{B76EE39C-BDF6-4A27-B85D-0DCA84C79E96}" type="datetime1">
              <a:rPr lang="en-US" smtClean="0"/>
              <a:t>12/2/2019</a:t>
            </a:fld>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13</a:t>
            </a:fld>
            <a:endParaRPr lang="en-US"/>
          </a:p>
        </p:txBody>
      </p:sp>
    </p:spTree>
  </p:cSld>
  <p:clrMapOvr>
    <a:masterClrMapping/>
  </p:clrMapOvr>
  <p:transition advTm="232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419600"/>
          </a:xfrm>
        </p:spPr>
        <p:txBody>
          <a:bodyPr>
            <a:normAutofit/>
          </a:bodyPr>
          <a:lstStyle/>
          <a:p>
            <a:pPr algn="ctr">
              <a:buNone/>
            </a:pPr>
            <a:r>
              <a:rPr lang="en-US" dirty="0" smtClean="0"/>
              <a:t>To make this work it is not necessary for the first hypothesis to be true but it is necessary for the clinician to abandon it when another hypothesis becomes a better fit for the incoming information. Failure to abandon a non-viable hypothesis is anchoring and even if this occurs it can be dealt with in the bias correction phase.</a:t>
            </a:r>
          </a:p>
        </p:txBody>
      </p:sp>
      <p:pic>
        <p:nvPicPr>
          <p:cNvPr id="6" name="~PP3805.WAV">
            <a:hlinkClick r:id="" action="ppaction://media"/>
          </p:cNvPr>
          <p:cNvPicPr>
            <a:picLocks noRot="1" noChangeAspect="1"/>
          </p:cNvPicPr>
          <p:nvPr>
            <a:wavAudioFile r:embed="rId1" name="~PP3805.WAV"/>
          </p:nvPr>
        </p:nvPicPr>
        <p:blipFill>
          <a:blip r:embed="rId4" cstate="print"/>
          <a:stretch>
            <a:fillRect/>
          </a:stretch>
        </p:blipFill>
        <p:spPr>
          <a:xfrm>
            <a:off x="8696325" y="6410325"/>
            <a:ext cx="304800" cy="304800"/>
          </a:xfrm>
          <a:prstGeom prst="rect">
            <a:avLst/>
          </a:prstGeom>
        </p:spPr>
      </p:pic>
      <p:sp>
        <p:nvSpPr>
          <p:cNvPr id="4" name="Date Placeholder 3"/>
          <p:cNvSpPr>
            <a:spLocks noGrp="1"/>
          </p:cNvSpPr>
          <p:nvPr>
            <p:ph type="dt" sz="half" idx="10"/>
          </p:nvPr>
        </p:nvSpPr>
        <p:spPr/>
        <p:txBody>
          <a:bodyPr/>
          <a:lstStyle/>
          <a:p>
            <a:fld id="{7A7FE0B2-E7C3-4BC2-8B30-990AFB3A8BDA}" type="datetime1">
              <a:rPr lang="en-US" smtClean="0"/>
              <a:t>12/2/2019</a:t>
            </a:fld>
            <a:endParaRPr lang="en-US"/>
          </a:p>
        </p:txBody>
      </p:sp>
      <p:sp>
        <p:nvSpPr>
          <p:cNvPr id="5" name="Slide Number Placeholder 4"/>
          <p:cNvSpPr>
            <a:spLocks noGrp="1"/>
          </p:cNvSpPr>
          <p:nvPr>
            <p:ph type="sldNum" sz="quarter" idx="12"/>
          </p:nvPr>
        </p:nvSpPr>
        <p:spPr/>
        <p:txBody>
          <a:bodyPr/>
          <a:lstStyle/>
          <a:p>
            <a:fld id="{7C0BA4B8-4E82-4DB9-83AD-B8AE2F236415}" type="slidenum">
              <a:rPr lang="en-US" smtClean="0"/>
              <a:pPr/>
              <a:t>14</a:t>
            </a:fld>
            <a:endParaRPr lang="en-US"/>
          </a:p>
        </p:txBody>
      </p:sp>
    </p:spTree>
  </p:cSld>
  <p:clrMapOvr>
    <a:masterClrMapping/>
  </p:clrMapOvr>
  <p:transition advTm="344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2438400"/>
          </a:xfrm>
        </p:spPr>
        <p:txBody>
          <a:bodyPr>
            <a:normAutofit/>
          </a:bodyPr>
          <a:lstStyle/>
          <a:p>
            <a:pPr algn="ctr">
              <a:buNone/>
            </a:pPr>
            <a:r>
              <a:rPr lang="en-US" dirty="0" smtClean="0"/>
              <a:t>It is also essential that information unnecessary for the diagnosis is not sought as this may lead to the clinician becoming confused by etiology and predispositions.</a:t>
            </a:r>
            <a:endParaRPr lang="en-US" dirty="0"/>
          </a:p>
        </p:txBody>
      </p:sp>
      <p:pic>
        <p:nvPicPr>
          <p:cNvPr id="4" name="~PP3904.WAV">
            <a:hlinkClick r:id="" action="ppaction://media"/>
          </p:cNvPr>
          <p:cNvPicPr>
            <a:picLocks noRot="1" noChangeAspect="1"/>
          </p:cNvPicPr>
          <p:nvPr>
            <a:wavAudioFile r:embed="rId1" name="~PP3904.WAV"/>
          </p:nvPr>
        </p:nvPicPr>
        <p:blipFill>
          <a:blip r:embed="rId4" cstate="print"/>
          <a:stretch>
            <a:fillRect/>
          </a:stretch>
        </p:blipFill>
        <p:spPr>
          <a:xfrm>
            <a:off x="8696325" y="6410325"/>
            <a:ext cx="304800" cy="304800"/>
          </a:xfrm>
          <a:prstGeom prst="rect">
            <a:avLst/>
          </a:prstGeom>
        </p:spPr>
      </p:pic>
      <p:sp>
        <p:nvSpPr>
          <p:cNvPr id="5" name="Date Placeholder 4"/>
          <p:cNvSpPr>
            <a:spLocks noGrp="1"/>
          </p:cNvSpPr>
          <p:nvPr>
            <p:ph type="dt" sz="half" idx="10"/>
          </p:nvPr>
        </p:nvSpPr>
        <p:spPr/>
        <p:txBody>
          <a:bodyPr/>
          <a:lstStyle/>
          <a:p>
            <a:fld id="{ABEA64A2-BCBB-4E5C-9D52-6173294D3BC5}" type="datetime1">
              <a:rPr lang="en-US" smtClean="0"/>
              <a:t>12/2/2019</a:t>
            </a:fld>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15</a:t>
            </a:fld>
            <a:endParaRPr lang="en-US"/>
          </a:p>
        </p:txBody>
      </p:sp>
    </p:spTree>
  </p:cSld>
  <p:clrMapOvr>
    <a:masterClrMapping/>
  </p:clrMapOvr>
  <p:transition advTm="178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 of SFD</a:t>
            </a:r>
            <a:endParaRPr lang="en-US" dirty="0"/>
          </a:p>
        </p:txBody>
      </p:sp>
      <p:sp>
        <p:nvSpPr>
          <p:cNvPr id="3" name="Content Placeholder 2"/>
          <p:cNvSpPr>
            <a:spLocks noGrp="1"/>
          </p:cNvSpPr>
          <p:nvPr>
            <p:ph idx="1"/>
          </p:nvPr>
        </p:nvSpPr>
        <p:spPr/>
        <p:txBody>
          <a:bodyPr/>
          <a:lstStyle/>
          <a:p>
            <a:r>
              <a:rPr lang="en-US" dirty="0" smtClean="0"/>
              <a:t>Minimal Information Hypothesis</a:t>
            </a:r>
          </a:p>
          <a:p>
            <a:r>
              <a:rPr lang="en-US" dirty="0" smtClean="0"/>
              <a:t>Essential Illness Scripts (EIS)</a:t>
            </a:r>
          </a:p>
          <a:p>
            <a:r>
              <a:rPr lang="en-US" dirty="0" smtClean="0"/>
              <a:t>Serial Hypothesis if necessary</a:t>
            </a:r>
          </a:p>
          <a:p>
            <a:r>
              <a:rPr lang="en-US" dirty="0" smtClean="0"/>
              <a:t>Bias and Error Correction</a:t>
            </a:r>
          </a:p>
          <a:p>
            <a:endParaRPr lang="en-US" dirty="0" smtClean="0"/>
          </a:p>
          <a:p>
            <a:endParaRPr lang="en-US" dirty="0" smtClean="0"/>
          </a:p>
          <a:p>
            <a:endParaRPr lang="en-US" dirty="0"/>
          </a:p>
        </p:txBody>
      </p:sp>
      <p:pic>
        <p:nvPicPr>
          <p:cNvPr id="4" name="~PP454.WAV">
            <a:hlinkClick r:id="" action="ppaction://media"/>
          </p:cNvPr>
          <p:cNvPicPr>
            <a:picLocks noRot="1" noChangeAspect="1"/>
          </p:cNvPicPr>
          <p:nvPr>
            <a:wavAudioFile r:embed="rId1" name="~PP454.WAV"/>
          </p:nvPr>
        </p:nvPicPr>
        <p:blipFill>
          <a:blip r:embed="rId4" cstate="print"/>
          <a:stretch>
            <a:fillRect/>
          </a:stretch>
        </p:blipFill>
        <p:spPr>
          <a:xfrm>
            <a:off x="8696325" y="6410325"/>
            <a:ext cx="304800" cy="304800"/>
          </a:xfrm>
          <a:prstGeom prst="rect">
            <a:avLst/>
          </a:prstGeom>
        </p:spPr>
      </p:pic>
      <p:sp>
        <p:nvSpPr>
          <p:cNvPr id="5" name="Date Placeholder 4"/>
          <p:cNvSpPr>
            <a:spLocks noGrp="1"/>
          </p:cNvSpPr>
          <p:nvPr>
            <p:ph type="dt" sz="half" idx="10"/>
          </p:nvPr>
        </p:nvSpPr>
        <p:spPr/>
        <p:txBody>
          <a:bodyPr/>
          <a:lstStyle/>
          <a:p>
            <a:fld id="{25BB7ADA-3A91-4E2B-975B-955A39CC7D14}" type="datetime1">
              <a:rPr lang="en-US" smtClean="0"/>
              <a:t>12/2/2019</a:t>
            </a:fld>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16</a:t>
            </a:fld>
            <a:endParaRPr lang="en-US"/>
          </a:p>
        </p:txBody>
      </p:sp>
    </p:spTree>
  </p:cSld>
  <p:clrMapOvr>
    <a:masterClrMapping/>
  </p:clrMapOvr>
  <p:transition advTm="90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Hypothesis (H1)</a:t>
            </a:r>
            <a:endParaRPr lang="en-US" dirty="0"/>
          </a:p>
        </p:txBody>
      </p:sp>
      <p:sp>
        <p:nvSpPr>
          <p:cNvPr id="3" name="Content Placeholder 2"/>
          <p:cNvSpPr>
            <a:spLocks noGrp="1"/>
          </p:cNvSpPr>
          <p:nvPr>
            <p:ph idx="1"/>
          </p:nvPr>
        </p:nvSpPr>
        <p:spPr/>
        <p:txBody>
          <a:bodyPr>
            <a:normAutofit lnSpcReduction="10000"/>
          </a:bodyPr>
          <a:lstStyle/>
          <a:p>
            <a:pPr algn="ctr">
              <a:buNone/>
            </a:pPr>
            <a:r>
              <a:rPr lang="en-US" dirty="0" smtClean="0"/>
              <a:t>In this method of reasoning the word hypothesis is used in its scientific sense that is an assertion based on observation available data that is testable.</a:t>
            </a:r>
          </a:p>
          <a:p>
            <a:pPr algn="ctr">
              <a:buNone/>
            </a:pPr>
            <a:endParaRPr lang="en-US" dirty="0" smtClean="0"/>
          </a:p>
          <a:p>
            <a:pPr algn="ctr">
              <a:buNone/>
            </a:pPr>
            <a:r>
              <a:rPr lang="en-US" dirty="0" smtClean="0"/>
              <a:t>It is tested by further questions and tests until it is either proven or disproven when it is replaced by a stronger hypothesis based on the refuting information.</a:t>
            </a:r>
          </a:p>
          <a:p>
            <a:endParaRPr lang="en-US" dirty="0"/>
          </a:p>
        </p:txBody>
      </p:sp>
      <p:pic>
        <p:nvPicPr>
          <p:cNvPr id="5" name="~PP3033.WAV">
            <a:hlinkClick r:id="" action="ppaction://media"/>
          </p:cNvPr>
          <p:cNvPicPr>
            <a:picLocks noRot="1" noChangeAspect="1"/>
          </p:cNvPicPr>
          <p:nvPr>
            <a:wavAudioFile r:embed="rId1" name="~PP3033.WAV"/>
          </p:nvPr>
        </p:nvPicPr>
        <p:blipFill>
          <a:blip r:embed="rId4" cstate="print"/>
          <a:stretch>
            <a:fillRect/>
          </a:stretch>
        </p:blipFill>
        <p:spPr>
          <a:xfrm>
            <a:off x="8696325" y="6410325"/>
            <a:ext cx="304800" cy="304800"/>
          </a:xfrm>
          <a:prstGeom prst="rect">
            <a:avLst/>
          </a:prstGeom>
        </p:spPr>
      </p:pic>
      <p:sp>
        <p:nvSpPr>
          <p:cNvPr id="6" name="Date Placeholder 5"/>
          <p:cNvSpPr>
            <a:spLocks noGrp="1"/>
          </p:cNvSpPr>
          <p:nvPr>
            <p:ph type="dt" sz="half" idx="10"/>
          </p:nvPr>
        </p:nvSpPr>
        <p:spPr/>
        <p:txBody>
          <a:bodyPr/>
          <a:lstStyle/>
          <a:p>
            <a:fld id="{932861A5-4EA6-4EFA-9925-B2B67CFDD22D}" type="datetime1">
              <a:rPr lang="en-US" smtClean="0"/>
              <a:t>12/2/2019</a:t>
            </a:fld>
            <a:endParaRPr lang="en-US"/>
          </a:p>
        </p:txBody>
      </p:sp>
      <p:sp>
        <p:nvSpPr>
          <p:cNvPr id="7" name="Slide Number Placeholder 6"/>
          <p:cNvSpPr>
            <a:spLocks noGrp="1"/>
          </p:cNvSpPr>
          <p:nvPr>
            <p:ph type="sldNum" sz="quarter" idx="12"/>
          </p:nvPr>
        </p:nvSpPr>
        <p:spPr/>
        <p:txBody>
          <a:bodyPr/>
          <a:lstStyle/>
          <a:p>
            <a:fld id="{7C0BA4B8-4E82-4DB9-83AD-B8AE2F236415}" type="slidenum">
              <a:rPr lang="en-US" smtClean="0"/>
              <a:pPr/>
              <a:t>17</a:t>
            </a:fld>
            <a:endParaRPr lang="en-US"/>
          </a:p>
        </p:txBody>
      </p:sp>
    </p:spTree>
  </p:cSld>
  <p:clrMapOvr>
    <a:masterClrMapping/>
  </p:clrMapOvr>
  <p:transition advTm="31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a:bodyPr>
          <a:lstStyle/>
          <a:p>
            <a:r>
              <a:rPr lang="en-US" dirty="0" smtClean="0"/>
              <a:t>The first hypothesis is generated from the patient profile (age, gender etc.) and from the type and location of the main symptom, the first question.</a:t>
            </a:r>
          </a:p>
          <a:p>
            <a:endParaRPr lang="en-US" dirty="0" smtClean="0"/>
          </a:p>
          <a:p>
            <a:r>
              <a:rPr lang="en-US" dirty="0" smtClean="0"/>
              <a:t>It is best, but not essential, that H1 be the most probable for the information you have.</a:t>
            </a:r>
          </a:p>
          <a:p>
            <a:endParaRPr lang="en-US" dirty="0" smtClean="0"/>
          </a:p>
          <a:p>
            <a:r>
              <a:rPr lang="en-US" dirty="0" smtClean="0"/>
              <a:t>H2 will replace H1 when it has a stronger probability that it is correct for the incoming information</a:t>
            </a:r>
          </a:p>
          <a:p>
            <a:endParaRPr lang="en-US" dirty="0"/>
          </a:p>
        </p:txBody>
      </p:sp>
      <p:pic>
        <p:nvPicPr>
          <p:cNvPr id="4" name="~PP3703.WAV">
            <a:hlinkClick r:id="" action="ppaction://media"/>
          </p:cNvPr>
          <p:cNvPicPr>
            <a:picLocks noRot="1" noChangeAspect="1"/>
          </p:cNvPicPr>
          <p:nvPr>
            <a:wavAudioFile r:embed="rId1" name="~PP3703.WAV"/>
          </p:nvPr>
        </p:nvPicPr>
        <p:blipFill>
          <a:blip r:embed="rId4" cstate="print"/>
          <a:stretch>
            <a:fillRect/>
          </a:stretch>
        </p:blipFill>
        <p:spPr>
          <a:xfrm>
            <a:off x="8696325" y="6410325"/>
            <a:ext cx="304800" cy="304800"/>
          </a:xfrm>
          <a:prstGeom prst="rect">
            <a:avLst/>
          </a:prstGeom>
        </p:spPr>
      </p:pic>
      <p:sp>
        <p:nvSpPr>
          <p:cNvPr id="5" name="Date Placeholder 4"/>
          <p:cNvSpPr>
            <a:spLocks noGrp="1"/>
          </p:cNvSpPr>
          <p:nvPr>
            <p:ph type="dt" sz="half" idx="10"/>
          </p:nvPr>
        </p:nvSpPr>
        <p:spPr/>
        <p:txBody>
          <a:bodyPr/>
          <a:lstStyle/>
          <a:p>
            <a:fld id="{041DE524-6F72-4D95-A781-D898C09E9EAB}" type="datetime1">
              <a:rPr lang="en-US" smtClean="0"/>
              <a:t>12/2/2019</a:t>
            </a:fld>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18</a:t>
            </a:fld>
            <a:endParaRPr lang="en-US"/>
          </a:p>
        </p:txBody>
      </p:sp>
    </p:spTree>
  </p:cSld>
  <p:clrMapOvr>
    <a:masterClrMapping/>
  </p:clrMapOvr>
  <p:transition advTm="158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Illness Scripts</a:t>
            </a:r>
            <a:endParaRPr lang="en-US" dirty="0"/>
          </a:p>
        </p:txBody>
      </p:sp>
      <p:sp>
        <p:nvSpPr>
          <p:cNvPr id="3" name="Content Placeholder 2"/>
          <p:cNvSpPr>
            <a:spLocks noGrp="1"/>
          </p:cNvSpPr>
          <p:nvPr>
            <p:ph idx="1"/>
          </p:nvPr>
        </p:nvSpPr>
        <p:spPr/>
        <p:txBody>
          <a:bodyPr>
            <a:normAutofit fontScale="92500"/>
          </a:bodyPr>
          <a:lstStyle/>
          <a:p>
            <a:r>
              <a:rPr lang="en-US" dirty="0" smtClean="0"/>
              <a:t>The illness script is a description of how the clinician understands encountered conditions  </a:t>
            </a:r>
          </a:p>
          <a:p>
            <a:r>
              <a:rPr lang="en-US" dirty="0" smtClean="0"/>
              <a:t>The illness script is the picture that the clinician holds of a given condition </a:t>
            </a:r>
            <a:r>
              <a:rPr lang="en-US" dirty="0" err="1" smtClean="0"/>
              <a:t>ie</a:t>
            </a:r>
            <a:r>
              <a:rPr lang="en-US" dirty="0" smtClean="0"/>
              <a:t>. the signs and symptoms garnered from the patient</a:t>
            </a:r>
          </a:p>
          <a:p>
            <a:r>
              <a:rPr lang="en-US" dirty="0" smtClean="0"/>
              <a:t>The richness of the illness script is directly proportional to how well informed is the clinician on the condition and this mainly depends on experience and study</a:t>
            </a:r>
            <a:endParaRPr lang="en-US" dirty="0"/>
          </a:p>
        </p:txBody>
      </p:sp>
      <p:pic>
        <p:nvPicPr>
          <p:cNvPr id="4" name="~PP2624.WAV">
            <a:hlinkClick r:id="" action="ppaction://media"/>
          </p:cNvPr>
          <p:cNvPicPr>
            <a:picLocks noRot="1" noChangeAspect="1"/>
          </p:cNvPicPr>
          <p:nvPr>
            <a:wavAudioFile r:embed="rId1" name="~PP2624.WAV"/>
          </p:nvPr>
        </p:nvPicPr>
        <p:blipFill>
          <a:blip r:embed="rId4" cstate="print"/>
          <a:stretch>
            <a:fillRect/>
          </a:stretch>
        </p:blipFill>
        <p:spPr>
          <a:xfrm>
            <a:off x="8696325" y="6410325"/>
            <a:ext cx="304800" cy="304800"/>
          </a:xfrm>
          <a:prstGeom prst="rect">
            <a:avLst/>
          </a:prstGeom>
        </p:spPr>
      </p:pic>
      <p:sp>
        <p:nvSpPr>
          <p:cNvPr id="5" name="Date Placeholder 4"/>
          <p:cNvSpPr>
            <a:spLocks noGrp="1"/>
          </p:cNvSpPr>
          <p:nvPr>
            <p:ph type="dt" sz="half" idx="10"/>
          </p:nvPr>
        </p:nvSpPr>
        <p:spPr/>
        <p:txBody>
          <a:bodyPr/>
          <a:lstStyle/>
          <a:p>
            <a:fld id="{1E8E1387-D1C1-4165-BD96-DF535DA79DEF}" type="datetime1">
              <a:rPr lang="en-US" smtClean="0"/>
              <a:t>12/2/2019</a:t>
            </a:fld>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19</a:t>
            </a:fld>
            <a:endParaRPr lang="en-US"/>
          </a:p>
        </p:txBody>
      </p:sp>
    </p:spTree>
  </p:cSld>
  <p:clrMapOvr>
    <a:masterClrMapping/>
  </p:clrMapOvr>
  <p:transition advTm="226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76200"/>
            <a:ext cx="8229600" cy="1143000"/>
          </a:xfrm>
        </p:spPr>
        <p:txBody>
          <a:bodyPr>
            <a:normAutofit fontScale="90000"/>
          </a:bodyPr>
          <a:lstStyle/>
          <a:p>
            <a:r>
              <a:rPr lang="en-US" dirty="0" smtClean="0"/>
              <a:t>Introduction</a:t>
            </a:r>
            <a:br>
              <a:rPr lang="en-US" dirty="0" smtClean="0"/>
            </a:br>
            <a:r>
              <a:rPr lang="en-US" dirty="0" smtClean="0"/>
              <a:t>Non-</a:t>
            </a:r>
            <a:r>
              <a:rPr lang="en-US" dirty="0" err="1"/>
              <a:t>P</a:t>
            </a:r>
            <a:r>
              <a:rPr lang="en-US" dirty="0" err="1" smtClean="0"/>
              <a:t>athoanatomical</a:t>
            </a:r>
            <a:r>
              <a:rPr lang="en-US" dirty="0" smtClean="0"/>
              <a:t> Diagnosis</a:t>
            </a:r>
          </a:p>
        </p:txBody>
      </p:sp>
      <p:sp>
        <p:nvSpPr>
          <p:cNvPr id="18435" name="Content Placeholder 2"/>
          <p:cNvSpPr>
            <a:spLocks noGrp="1"/>
          </p:cNvSpPr>
          <p:nvPr>
            <p:ph idx="1"/>
          </p:nvPr>
        </p:nvSpPr>
        <p:spPr>
          <a:xfrm>
            <a:off x="457200" y="1371600"/>
            <a:ext cx="8229600" cy="4953000"/>
          </a:xfrm>
        </p:spPr>
        <p:txBody>
          <a:bodyPr/>
          <a:lstStyle/>
          <a:p>
            <a:r>
              <a:rPr lang="en-US" dirty="0" smtClean="0"/>
              <a:t>There is currently a trend in physical therapy to move away from </a:t>
            </a:r>
            <a:r>
              <a:rPr lang="en-US" dirty="0" err="1" smtClean="0"/>
              <a:t>pathoanatomical</a:t>
            </a:r>
            <a:r>
              <a:rPr lang="en-US" dirty="0" smtClean="0"/>
              <a:t> diagnosis (and </a:t>
            </a:r>
            <a:r>
              <a:rPr lang="en-US" dirty="0" err="1" smtClean="0"/>
              <a:t>incidently</a:t>
            </a:r>
            <a:r>
              <a:rPr lang="en-US" dirty="0" smtClean="0"/>
              <a:t> differential diagnosis) and towards treatment based classification systems</a:t>
            </a:r>
          </a:p>
          <a:p>
            <a:r>
              <a:rPr lang="en-US" dirty="0" smtClean="0"/>
              <a:t>There is very little evidence but much opinion about the weakness of the </a:t>
            </a:r>
            <a:r>
              <a:rPr lang="en-US" dirty="0" err="1" smtClean="0"/>
              <a:t>pathoanatomical</a:t>
            </a:r>
            <a:r>
              <a:rPr lang="en-US" dirty="0" smtClean="0"/>
              <a:t> diagnosis but it is built on solid construct and it is the system used in allopathic medicine</a:t>
            </a:r>
          </a:p>
          <a:p>
            <a:endParaRPr lang="en-US" dirty="0" smtClean="0"/>
          </a:p>
        </p:txBody>
      </p:sp>
      <p:sp>
        <p:nvSpPr>
          <p:cNvPr id="6" name="Date Placeholder 5"/>
          <p:cNvSpPr>
            <a:spLocks noGrp="1"/>
          </p:cNvSpPr>
          <p:nvPr>
            <p:ph type="dt" sz="half" idx="10"/>
          </p:nvPr>
        </p:nvSpPr>
        <p:spPr/>
        <p:txBody>
          <a:bodyPr/>
          <a:lstStyle/>
          <a:p>
            <a:pPr>
              <a:defRPr/>
            </a:pPr>
            <a:fld id="{8349874F-F78A-45C1-9987-A8DD5932A04C}" type="datetime1">
              <a:rPr lang="en-US" smtClean="0"/>
              <a:t>12/2/2019</a:t>
            </a:fld>
            <a:endParaRPr lang="en-US" dirty="0"/>
          </a:p>
        </p:txBody>
      </p:sp>
      <p:sp>
        <p:nvSpPr>
          <p:cNvPr id="4" name="Slide Number Placeholder 3"/>
          <p:cNvSpPr>
            <a:spLocks noGrp="1"/>
          </p:cNvSpPr>
          <p:nvPr>
            <p:ph type="sldNum" sz="quarter" idx="12"/>
          </p:nvPr>
        </p:nvSpPr>
        <p:spPr/>
        <p:txBody>
          <a:bodyPr/>
          <a:lstStyle/>
          <a:p>
            <a:pPr>
              <a:defRPr/>
            </a:pPr>
            <a:fld id="{D5EC5CAC-F0D6-4615-94C5-8CFF8F3CF806}" type="slidenum">
              <a:rPr lang="en-US"/>
              <a:pPr>
                <a:defRPr/>
              </a:pPr>
              <a:t>2</a:t>
            </a:fld>
            <a:endParaRPr lang="en-US" dirty="0"/>
          </a:p>
        </p:txBody>
      </p:sp>
      <p:pic>
        <p:nvPicPr>
          <p:cNvPr id="7" name="~PP3208.WAV">
            <a:hlinkClick r:id="" action="ppaction://media"/>
          </p:cNvPr>
          <p:cNvPicPr>
            <a:picLocks noRot="1" noChangeAspect="1"/>
          </p:cNvPicPr>
          <p:nvPr>
            <a:wavAudioFile r:embed="rId1" name="~PP3208.WAV"/>
          </p:nvPr>
        </p:nvPicPr>
        <p:blipFill>
          <a:blip r:embed="rId4"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Illness Script</a:t>
            </a:r>
            <a:endParaRPr lang="en-US" dirty="0"/>
          </a:p>
        </p:txBody>
      </p:sp>
      <p:sp>
        <p:nvSpPr>
          <p:cNvPr id="3" name="Content Placeholder 2"/>
          <p:cNvSpPr>
            <a:spLocks noGrp="1"/>
          </p:cNvSpPr>
          <p:nvPr>
            <p:ph idx="1"/>
          </p:nvPr>
        </p:nvSpPr>
        <p:spPr>
          <a:xfrm>
            <a:off x="457200" y="1905000"/>
            <a:ext cx="8229600" cy="4495800"/>
          </a:xfrm>
        </p:spPr>
        <p:txBody>
          <a:bodyPr>
            <a:normAutofit fontScale="92500"/>
          </a:bodyPr>
          <a:lstStyle/>
          <a:p>
            <a:pPr algn="ctr">
              <a:buNone/>
            </a:pPr>
            <a:r>
              <a:rPr lang="en-US" dirty="0" smtClean="0"/>
              <a:t>The EIS is the minimum number of characteristics from the Illness Script that will uniquely identify the average presentation of a condition</a:t>
            </a:r>
          </a:p>
          <a:p>
            <a:pPr algn="ctr">
              <a:buNone/>
            </a:pPr>
            <a:endParaRPr lang="en-US" dirty="0" smtClean="0"/>
          </a:p>
          <a:p>
            <a:pPr algn="ctr">
              <a:buNone/>
            </a:pPr>
            <a:r>
              <a:rPr lang="en-US" dirty="0" smtClean="0"/>
              <a:t>If the main identifying points of the illness script are distilled from it a cluster that will identify the condition without including other conditions. That, is this cluster will be specific or near specific to the condition.</a:t>
            </a:r>
          </a:p>
        </p:txBody>
      </p:sp>
      <p:pic>
        <p:nvPicPr>
          <p:cNvPr id="4" name="~PP2605.WAV">
            <a:hlinkClick r:id="" action="ppaction://media"/>
          </p:cNvPr>
          <p:cNvPicPr>
            <a:picLocks noRot="1" noChangeAspect="1"/>
          </p:cNvPicPr>
          <p:nvPr>
            <a:wavAudioFile r:embed="rId1" name="~PP2605.WAV"/>
          </p:nvPr>
        </p:nvPicPr>
        <p:blipFill>
          <a:blip r:embed="rId4" cstate="print"/>
          <a:stretch>
            <a:fillRect/>
          </a:stretch>
        </p:blipFill>
        <p:spPr>
          <a:xfrm>
            <a:off x="8696325" y="6410325"/>
            <a:ext cx="304800" cy="304800"/>
          </a:xfrm>
          <a:prstGeom prst="rect">
            <a:avLst/>
          </a:prstGeom>
        </p:spPr>
      </p:pic>
      <p:sp>
        <p:nvSpPr>
          <p:cNvPr id="5" name="Date Placeholder 4"/>
          <p:cNvSpPr>
            <a:spLocks noGrp="1"/>
          </p:cNvSpPr>
          <p:nvPr>
            <p:ph type="dt" sz="half" idx="10"/>
          </p:nvPr>
        </p:nvSpPr>
        <p:spPr/>
        <p:txBody>
          <a:bodyPr/>
          <a:lstStyle/>
          <a:p>
            <a:fld id="{FCDB253F-A1C5-4759-B680-88B9DCF2BF13}" type="datetime1">
              <a:rPr lang="en-US" smtClean="0"/>
              <a:t>12/2/2019</a:t>
            </a:fld>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20</a:t>
            </a:fld>
            <a:endParaRPr lang="en-US"/>
          </a:p>
        </p:txBody>
      </p:sp>
    </p:spTree>
  </p:cSld>
  <p:clrMapOvr>
    <a:masterClrMapping/>
  </p:clrMapOvr>
  <p:transition advTm="259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25963"/>
          </a:xfrm>
        </p:spPr>
        <p:txBody>
          <a:bodyPr>
            <a:normAutofit/>
          </a:bodyPr>
          <a:lstStyle/>
          <a:p>
            <a:pPr algn="ctr">
              <a:buNone/>
            </a:pPr>
            <a:r>
              <a:rPr lang="en-US" dirty="0" smtClean="0"/>
              <a:t>If the essential illness script has high specificity the patient’s complaint (the first question) is 100% sensitive in that the patient’s condition must be included in all the conditions that have that complaint unless the patient is lying. Therefore between the first question and the illness script of the hypothesized condition it is very likely that the condition will be identified.</a:t>
            </a:r>
            <a:endParaRPr lang="en-US" dirty="0"/>
          </a:p>
        </p:txBody>
      </p:sp>
      <p:pic>
        <p:nvPicPr>
          <p:cNvPr id="4" name="~PP1192.WAV">
            <a:hlinkClick r:id="" action="ppaction://media"/>
          </p:cNvPr>
          <p:cNvPicPr>
            <a:picLocks noRot="1" noChangeAspect="1"/>
          </p:cNvPicPr>
          <p:nvPr>
            <a:wavAudioFile r:embed="rId1" name="~PP1192.WAV"/>
          </p:nvPr>
        </p:nvPicPr>
        <p:blipFill>
          <a:blip r:embed="rId4" cstate="print"/>
          <a:stretch>
            <a:fillRect/>
          </a:stretch>
        </p:blipFill>
        <p:spPr>
          <a:xfrm>
            <a:off x="8696325" y="6410325"/>
            <a:ext cx="304800" cy="304800"/>
          </a:xfrm>
          <a:prstGeom prst="rect">
            <a:avLst/>
          </a:prstGeom>
        </p:spPr>
      </p:pic>
      <p:sp>
        <p:nvSpPr>
          <p:cNvPr id="5" name="Date Placeholder 4"/>
          <p:cNvSpPr>
            <a:spLocks noGrp="1"/>
          </p:cNvSpPr>
          <p:nvPr>
            <p:ph type="dt" sz="half" idx="10"/>
          </p:nvPr>
        </p:nvSpPr>
        <p:spPr/>
        <p:txBody>
          <a:bodyPr/>
          <a:lstStyle/>
          <a:p>
            <a:fld id="{55AB2BB3-9F14-4E5A-A13D-767FD2B9F827}" type="datetime1">
              <a:rPr lang="en-US" smtClean="0"/>
              <a:t>12/2/2019</a:t>
            </a:fld>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21</a:t>
            </a:fld>
            <a:endParaRPr lang="en-US"/>
          </a:p>
        </p:txBody>
      </p:sp>
    </p:spTree>
  </p:cSld>
  <p:clrMapOvr>
    <a:masterClrMapping/>
  </p:clrMapOvr>
  <p:transition advTm="217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14400"/>
            <a:ext cx="8077200" cy="5257800"/>
          </a:xfrm>
        </p:spPr>
        <p:txBody>
          <a:bodyPr>
            <a:normAutofit lnSpcReduction="10000"/>
          </a:bodyPr>
          <a:lstStyle/>
          <a:p>
            <a:r>
              <a:rPr lang="en-US" dirty="0" smtClean="0"/>
              <a:t>The Essential Illness Script should be drawn up or at least thoroughly checked by the therapist</a:t>
            </a:r>
          </a:p>
          <a:p>
            <a:r>
              <a:rPr lang="en-US" dirty="0" smtClean="0"/>
              <a:t>Regardless of who develops the EIS it is prone to error due to inexperience, bias or misinformation</a:t>
            </a:r>
          </a:p>
          <a:p>
            <a:r>
              <a:rPr lang="en-US" dirty="0" smtClean="0"/>
              <a:t>Anchoring to H1 is still very possible but can be avoided by asking a question that definitely does not fit the Illness Script and by generating a list of differential diagnoses and fairly considering them</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4ED32BA3-E34B-4845-9A59-44F2EEB6FAF1}" type="slidenum">
              <a:rPr lang="en-US" smtClean="0"/>
              <a:pPr/>
              <a:t>22</a:t>
            </a:fld>
            <a:endParaRPr lang="en-US" dirty="0"/>
          </a:p>
        </p:txBody>
      </p:sp>
      <p:pic>
        <p:nvPicPr>
          <p:cNvPr id="7" name="~PP410.WAV">
            <a:hlinkClick r:id="" action="ppaction://media"/>
          </p:cNvPr>
          <p:cNvPicPr>
            <a:picLocks noRot="1" noChangeAspect="1"/>
          </p:cNvPicPr>
          <p:nvPr>
            <a:wavAudioFile r:embed="rId1" name="~PP410.WAV"/>
          </p:nvPr>
        </p:nvPicPr>
        <p:blipFill>
          <a:blip r:embed="rId4" cstate="print"/>
          <a:stretch>
            <a:fillRect/>
          </a:stretch>
        </p:blipFill>
        <p:spPr>
          <a:xfrm>
            <a:off x="8696325" y="6410325"/>
            <a:ext cx="304800" cy="304800"/>
          </a:xfrm>
          <a:prstGeom prst="rect">
            <a:avLst/>
          </a:prstGeom>
        </p:spPr>
      </p:pic>
      <p:sp>
        <p:nvSpPr>
          <p:cNvPr id="5" name="Date Placeholder 4"/>
          <p:cNvSpPr>
            <a:spLocks noGrp="1"/>
          </p:cNvSpPr>
          <p:nvPr>
            <p:ph type="dt" sz="half" idx="10"/>
          </p:nvPr>
        </p:nvSpPr>
        <p:spPr/>
        <p:txBody>
          <a:bodyPr/>
          <a:lstStyle/>
          <a:p>
            <a:fld id="{ADA688E6-90D1-465E-AF42-2773A6AD701A}" type="datetime1">
              <a:rPr lang="en-US" smtClean="0"/>
              <a:t>12/2/2019</a:t>
            </a:fld>
            <a:endParaRPr lang="en-US"/>
          </a:p>
        </p:txBody>
      </p:sp>
    </p:spTree>
  </p:cSld>
  <p:clrMapOvr>
    <a:masterClrMapping/>
  </p:clrMapOvr>
  <p:transition advTm="167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ox(i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ox(in)">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752600"/>
          </a:xfrm>
        </p:spPr>
        <p:txBody>
          <a:bodyPr>
            <a:normAutofit fontScale="90000"/>
          </a:bodyPr>
          <a:lstStyle/>
          <a:p>
            <a:r>
              <a:rPr lang="en-US" dirty="0" smtClean="0"/>
              <a:t>Example of EIS: </a:t>
            </a:r>
            <a:br>
              <a:rPr lang="en-US" dirty="0" smtClean="0"/>
            </a:br>
            <a:r>
              <a:rPr lang="en-US" dirty="0" smtClean="0"/>
              <a:t>Spinal Segmental Dysfunction</a:t>
            </a:r>
            <a:br>
              <a:rPr lang="en-US" dirty="0" smtClean="0"/>
            </a:br>
            <a:endParaRPr lang="en-US" dirty="0"/>
          </a:p>
        </p:txBody>
      </p:sp>
      <p:sp>
        <p:nvSpPr>
          <p:cNvPr id="3" name="Content Placeholder 2"/>
          <p:cNvSpPr>
            <a:spLocks noGrp="1"/>
          </p:cNvSpPr>
          <p:nvPr>
            <p:ph idx="1"/>
          </p:nvPr>
        </p:nvSpPr>
        <p:spPr>
          <a:xfrm>
            <a:off x="457200" y="1828800"/>
            <a:ext cx="8229600" cy="4419600"/>
          </a:xfrm>
        </p:spPr>
        <p:txBody>
          <a:bodyPr>
            <a:normAutofit lnSpcReduction="10000"/>
          </a:bodyPr>
          <a:lstStyle/>
          <a:p>
            <a:r>
              <a:rPr lang="en-US" dirty="0" smtClean="0"/>
              <a:t>Episodic short duration pain</a:t>
            </a:r>
          </a:p>
          <a:p>
            <a:r>
              <a:rPr lang="en-US" dirty="0" smtClean="0"/>
              <a:t>Moderate unilateral pain and referral</a:t>
            </a:r>
          </a:p>
          <a:p>
            <a:r>
              <a:rPr lang="en-US" dirty="0" smtClean="0"/>
              <a:t>Flexion </a:t>
            </a:r>
            <a:r>
              <a:rPr lang="en-US" b="1" dirty="0" smtClean="0"/>
              <a:t>or</a:t>
            </a:r>
            <a:r>
              <a:rPr lang="en-US" dirty="0" smtClean="0"/>
              <a:t> extension dysfunction dominates</a:t>
            </a:r>
          </a:p>
          <a:p>
            <a:r>
              <a:rPr lang="en-US" dirty="0" smtClean="0"/>
              <a:t>Non-obligate (elective functional loss)</a:t>
            </a:r>
          </a:p>
          <a:p>
            <a:r>
              <a:rPr lang="en-US" dirty="0" smtClean="0"/>
              <a:t>ROM limitation in flexion or extension</a:t>
            </a:r>
          </a:p>
          <a:p>
            <a:r>
              <a:rPr lang="en-US" dirty="0" smtClean="0"/>
              <a:t>PA positive but not spasm (although this would be better used as a disproving test for bias correction)</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BB9D9C57-38D2-4CF3-8F55-0AF44E3402FF}" type="slidenum">
              <a:rPr lang="en-US" smtClean="0"/>
              <a:pPr/>
              <a:t>23</a:t>
            </a:fld>
            <a:endParaRPr lang="en-US"/>
          </a:p>
        </p:txBody>
      </p:sp>
      <p:pic>
        <p:nvPicPr>
          <p:cNvPr id="5" name="~PP1656.WAV">
            <a:hlinkClick r:id="" action="ppaction://media"/>
          </p:cNvPr>
          <p:cNvPicPr>
            <a:picLocks noRot="1" noChangeAspect="1"/>
          </p:cNvPicPr>
          <p:nvPr>
            <a:wavAudioFile r:embed="rId1" name="~PP1656.WAV"/>
          </p:nvPr>
        </p:nvPicPr>
        <p:blipFill>
          <a:blip r:embed="rId4" cstate="print"/>
          <a:stretch>
            <a:fillRect/>
          </a:stretch>
        </p:blipFill>
        <p:spPr>
          <a:xfrm>
            <a:off x="8696325" y="6410325"/>
            <a:ext cx="304800" cy="304800"/>
          </a:xfrm>
          <a:prstGeom prst="rect">
            <a:avLst/>
          </a:prstGeom>
        </p:spPr>
      </p:pic>
      <p:sp>
        <p:nvSpPr>
          <p:cNvPr id="6" name="Date Placeholder 5"/>
          <p:cNvSpPr>
            <a:spLocks noGrp="1"/>
          </p:cNvSpPr>
          <p:nvPr>
            <p:ph type="dt" sz="half" idx="10"/>
          </p:nvPr>
        </p:nvSpPr>
        <p:spPr/>
        <p:txBody>
          <a:bodyPr/>
          <a:lstStyle/>
          <a:p>
            <a:fld id="{29DDAFE4-A4B3-4CC8-8635-459D2D563240}" type="datetime1">
              <a:rPr lang="en-US" smtClean="0"/>
              <a:t>12/2/2019</a:t>
            </a:fld>
            <a:endParaRPr lang="en-US"/>
          </a:p>
        </p:txBody>
      </p:sp>
    </p:spTree>
  </p:cSld>
  <p:clrMapOvr>
    <a:masterClrMapping/>
  </p:clrMapOvr>
  <p:transition advTm="20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the EIS</a:t>
            </a:r>
            <a:endParaRPr lang="en-US" dirty="0"/>
          </a:p>
        </p:txBody>
      </p:sp>
      <p:sp>
        <p:nvSpPr>
          <p:cNvPr id="3" name="Content Placeholder 2"/>
          <p:cNvSpPr>
            <a:spLocks noGrp="1"/>
          </p:cNvSpPr>
          <p:nvPr>
            <p:ph idx="1"/>
          </p:nvPr>
        </p:nvSpPr>
        <p:spPr>
          <a:xfrm>
            <a:off x="685800" y="1524000"/>
            <a:ext cx="7543800" cy="4525963"/>
          </a:xfrm>
        </p:spPr>
        <p:txBody>
          <a:bodyPr>
            <a:normAutofit lnSpcReduction="10000"/>
          </a:bodyPr>
          <a:lstStyle/>
          <a:p>
            <a:pPr marL="514350" indent="-514350">
              <a:buNone/>
            </a:pPr>
            <a:r>
              <a:rPr lang="en-US" dirty="0" smtClean="0"/>
              <a:t>To develop the EIS :</a:t>
            </a:r>
          </a:p>
          <a:p>
            <a:pPr marL="514350" indent="-514350">
              <a:buFont typeface="+mj-lt"/>
              <a:buAutoNum type="arabicPeriod"/>
            </a:pPr>
            <a:r>
              <a:rPr lang="en-US" dirty="0" smtClean="0"/>
              <a:t> look to the appropriate literature</a:t>
            </a:r>
          </a:p>
          <a:p>
            <a:pPr marL="514350" indent="-514350">
              <a:buFont typeface="+mj-lt"/>
              <a:buAutoNum type="arabicPeriod"/>
            </a:pPr>
            <a:r>
              <a:rPr lang="en-US" dirty="0" smtClean="0"/>
              <a:t>use your experience and the experience of others </a:t>
            </a:r>
          </a:p>
          <a:p>
            <a:pPr marL="514350" indent="-514350">
              <a:buFont typeface="+mj-lt"/>
              <a:buAutoNum type="arabicPeriod"/>
            </a:pPr>
            <a:r>
              <a:rPr lang="en-US" dirty="0" smtClean="0"/>
              <a:t>research any conflict between the sources thoroughly using best available evidence and your own best judgment</a:t>
            </a:r>
          </a:p>
          <a:p>
            <a:pPr algn="ctr">
              <a:buNone/>
            </a:pPr>
            <a:r>
              <a:rPr lang="en-US" sz="4000" b="1" dirty="0" smtClean="0"/>
              <a:t>Do not simply accept authority</a:t>
            </a:r>
          </a:p>
          <a:p>
            <a:endParaRPr lang="en-US" dirty="0"/>
          </a:p>
        </p:txBody>
      </p:sp>
      <p:sp>
        <p:nvSpPr>
          <p:cNvPr id="4" name="Slide Number Placeholder 3"/>
          <p:cNvSpPr>
            <a:spLocks noGrp="1"/>
          </p:cNvSpPr>
          <p:nvPr>
            <p:ph type="sldNum" sz="quarter" idx="12"/>
          </p:nvPr>
        </p:nvSpPr>
        <p:spPr/>
        <p:txBody>
          <a:bodyPr/>
          <a:lstStyle/>
          <a:p>
            <a:fld id="{4ED32BA3-E34B-4845-9A59-44F2EEB6FAF1}" type="slidenum">
              <a:rPr lang="en-US" smtClean="0"/>
              <a:pPr/>
              <a:t>24</a:t>
            </a:fld>
            <a:endParaRPr lang="en-US" dirty="0"/>
          </a:p>
        </p:txBody>
      </p:sp>
      <p:pic>
        <p:nvPicPr>
          <p:cNvPr id="5" name="~PP395.WAV">
            <a:hlinkClick r:id="" action="ppaction://media"/>
          </p:cNvPr>
          <p:cNvPicPr>
            <a:picLocks noRot="1" noChangeAspect="1"/>
          </p:cNvPicPr>
          <p:nvPr>
            <a:wavAudioFile r:embed="rId1" name="~PP395.WAV"/>
          </p:nvPr>
        </p:nvPicPr>
        <p:blipFill>
          <a:blip r:embed="rId4" cstate="print"/>
          <a:stretch>
            <a:fillRect/>
          </a:stretch>
        </p:blipFill>
        <p:spPr>
          <a:xfrm>
            <a:off x="8696325" y="6410325"/>
            <a:ext cx="304800" cy="304800"/>
          </a:xfrm>
          <a:prstGeom prst="rect">
            <a:avLst/>
          </a:prstGeom>
        </p:spPr>
      </p:pic>
      <p:sp>
        <p:nvSpPr>
          <p:cNvPr id="6" name="Date Placeholder 5"/>
          <p:cNvSpPr>
            <a:spLocks noGrp="1"/>
          </p:cNvSpPr>
          <p:nvPr>
            <p:ph type="dt" sz="half" idx="10"/>
          </p:nvPr>
        </p:nvSpPr>
        <p:spPr/>
        <p:txBody>
          <a:bodyPr/>
          <a:lstStyle/>
          <a:p>
            <a:fld id="{D06CE739-92EF-4A02-94E2-770488BC0079}" type="datetime1">
              <a:rPr lang="en-US" smtClean="0"/>
              <a:t>12/2/2019</a:t>
            </a:fld>
            <a:endParaRPr lang="en-US"/>
          </a:p>
        </p:txBody>
      </p:sp>
    </p:spTree>
  </p:cSld>
  <p:clrMapOvr>
    <a:masterClrMapping/>
  </p:clrMapOvr>
  <p:transition advTm="613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ox(in)">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ox(in)">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ox(in)">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ox(in)">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057400"/>
            <a:ext cx="8229600" cy="3886200"/>
          </a:xfrm>
        </p:spPr>
        <p:txBody>
          <a:bodyPr>
            <a:normAutofit/>
          </a:bodyPr>
          <a:lstStyle/>
          <a:p>
            <a:pPr marL="514350" indent="-514350">
              <a:buFont typeface="+mj-lt"/>
              <a:buAutoNum type="arabicPeriod" startAt="4"/>
            </a:pPr>
            <a:r>
              <a:rPr lang="en-US" dirty="0" smtClean="0"/>
              <a:t>Use as few features as possible to form a unique cluster, this increases specificity</a:t>
            </a:r>
          </a:p>
          <a:p>
            <a:pPr marL="514350" indent="-514350">
              <a:buFont typeface="+mj-lt"/>
              <a:buAutoNum type="arabicPeriod" startAt="4"/>
            </a:pPr>
            <a:r>
              <a:rPr lang="en-US" dirty="0" smtClean="0"/>
              <a:t>Understand that not all variations fit into a nice neat EIS but build them that way anyway</a:t>
            </a:r>
          </a:p>
          <a:p>
            <a:endParaRPr lang="en-US" dirty="0" smtClean="0"/>
          </a:p>
        </p:txBody>
      </p:sp>
      <p:sp>
        <p:nvSpPr>
          <p:cNvPr id="4" name="Slide Number Placeholder 3"/>
          <p:cNvSpPr>
            <a:spLocks noGrp="1"/>
          </p:cNvSpPr>
          <p:nvPr>
            <p:ph type="sldNum" sz="quarter" idx="12"/>
          </p:nvPr>
        </p:nvSpPr>
        <p:spPr/>
        <p:txBody>
          <a:bodyPr/>
          <a:lstStyle/>
          <a:p>
            <a:fld id="{4ED32BA3-E34B-4845-9A59-44F2EEB6FAF1}" type="slidenum">
              <a:rPr lang="en-US" smtClean="0"/>
              <a:pPr/>
              <a:t>25</a:t>
            </a:fld>
            <a:endParaRPr lang="en-US" dirty="0"/>
          </a:p>
        </p:txBody>
      </p:sp>
      <p:pic>
        <p:nvPicPr>
          <p:cNvPr id="5" name="~PP340.WAV">
            <a:hlinkClick r:id="" action="ppaction://media"/>
          </p:cNvPr>
          <p:cNvPicPr>
            <a:picLocks noRot="1" noChangeAspect="1"/>
          </p:cNvPicPr>
          <p:nvPr>
            <a:wavAudioFile r:embed="rId1" name="~PP340.WAV"/>
          </p:nvPr>
        </p:nvPicPr>
        <p:blipFill>
          <a:blip r:embed="rId4" cstate="print"/>
          <a:stretch>
            <a:fillRect/>
          </a:stretch>
        </p:blipFill>
        <p:spPr>
          <a:xfrm>
            <a:off x="8696325" y="6410325"/>
            <a:ext cx="304800" cy="304800"/>
          </a:xfrm>
          <a:prstGeom prst="rect">
            <a:avLst/>
          </a:prstGeom>
        </p:spPr>
      </p:pic>
      <p:sp>
        <p:nvSpPr>
          <p:cNvPr id="6" name="Date Placeholder 5"/>
          <p:cNvSpPr>
            <a:spLocks noGrp="1"/>
          </p:cNvSpPr>
          <p:nvPr>
            <p:ph type="dt" sz="half" idx="10"/>
          </p:nvPr>
        </p:nvSpPr>
        <p:spPr/>
        <p:txBody>
          <a:bodyPr/>
          <a:lstStyle/>
          <a:p>
            <a:fld id="{DB9B2477-0AC4-43EC-8CDB-B7BC7EB707CC}" type="datetime1">
              <a:rPr lang="en-US" smtClean="0"/>
              <a:t>12/2/2019</a:t>
            </a:fld>
            <a:endParaRPr lang="en-US"/>
          </a:p>
        </p:txBody>
      </p:sp>
    </p:spTree>
  </p:cSld>
  <p:clrMapOvr>
    <a:masterClrMapping/>
  </p:clrMapOvr>
  <p:transition advTm="300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ox(in)">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lstStyle/>
          <a:p>
            <a:r>
              <a:rPr lang="en-US" dirty="0" smtClean="0"/>
              <a:t>Is it Possible to Use Thin Slicing </a:t>
            </a:r>
            <a:endParaRPr lang="en-US" dirty="0"/>
          </a:p>
        </p:txBody>
      </p:sp>
      <p:sp>
        <p:nvSpPr>
          <p:cNvPr id="4" name="Slide Number Placeholder 3"/>
          <p:cNvSpPr>
            <a:spLocks noGrp="1"/>
          </p:cNvSpPr>
          <p:nvPr>
            <p:ph type="sldNum" sz="quarter" idx="12"/>
          </p:nvPr>
        </p:nvSpPr>
        <p:spPr/>
        <p:txBody>
          <a:bodyPr/>
          <a:lstStyle/>
          <a:p>
            <a:fld id="{BB9D9C57-38D2-4CF3-8F55-0AF44E3402FF}" type="slidenum">
              <a:rPr lang="en-US" smtClean="0"/>
              <a:pPr/>
              <a:t>26</a:t>
            </a:fld>
            <a:endParaRPr lang="en-US"/>
          </a:p>
        </p:txBody>
      </p:sp>
      <p:sp>
        <p:nvSpPr>
          <p:cNvPr id="5" name="Title 1"/>
          <p:cNvSpPr txBox="1">
            <a:spLocks/>
          </p:cNvSpPr>
          <p:nvPr/>
        </p:nvSpPr>
        <p:spPr>
          <a:xfrm>
            <a:off x="609600" y="15240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Without the Experience Necessary</a:t>
            </a:r>
            <a:r>
              <a:rPr kumimoji="0" lang="en-US" sz="4400" b="0" i="0" u="none" strike="noStrike" kern="1200" cap="none" spc="0" normalizeH="0" noProof="0" dirty="0" smtClean="0">
                <a:ln>
                  <a:noFill/>
                </a:ln>
                <a:solidFill>
                  <a:schemeClr val="tx1"/>
                </a:solidFill>
                <a:effectLst/>
                <a:uLnTx/>
                <a:uFillTx/>
                <a:latin typeface="+mj-lt"/>
                <a:ea typeface="+mj-ea"/>
                <a:cs typeface="+mj-cs"/>
              </a:rPr>
              <a:t>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itle 1"/>
          <p:cNvSpPr txBox="1">
            <a:spLocks/>
          </p:cNvSpPr>
          <p:nvPr/>
        </p:nvSpPr>
        <p:spPr>
          <a:xfrm>
            <a:off x="533400" y="25908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f</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or Pattern Recognition?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6" descr="http://thumb18.shutterstock.com.edgesuite.net/display_pic_with_logo/191140/191140,1207214979,2/stock-photo-old-wrinkled-woman-smoking-cigar-santiago-de-cuba-11073613.jpg"/>
          <p:cNvPicPr>
            <a:picLocks noChangeAspect="1" noChangeArrowheads="1"/>
          </p:cNvPicPr>
          <p:nvPr/>
        </p:nvPicPr>
        <p:blipFill>
          <a:blip r:embed="rId4" cstate="print"/>
          <a:srcRect l="16667" t="4624" r="8333" b="28331"/>
          <a:stretch>
            <a:fillRect/>
          </a:stretch>
        </p:blipFill>
        <p:spPr bwMode="auto">
          <a:xfrm>
            <a:off x="0" y="3564965"/>
            <a:ext cx="2895600" cy="3293036"/>
          </a:xfrm>
          <a:prstGeom prst="rect">
            <a:avLst/>
          </a:prstGeom>
          <a:noFill/>
        </p:spPr>
      </p:pic>
      <p:sp>
        <p:nvSpPr>
          <p:cNvPr id="10" name="Left-Right Arrow 9"/>
          <p:cNvSpPr/>
          <p:nvPr/>
        </p:nvSpPr>
        <p:spPr>
          <a:xfrm>
            <a:off x="3505200" y="5105400"/>
            <a:ext cx="1828800" cy="990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101378" name="Picture 2" descr="http://thumbs.dreamstime.com/thumbimg_8/111142901728G5RR.jpg">
            <a:hlinkClick r:id="rId5"/>
          </p:cNvPr>
          <p:cNvPicPr>
            <a:picLocks noChangeAspect="1" noChangeArrowheads="1"/>
          </p:cNvPicPr>
          <p:nvPr/>
        </p:nvPicPr>
        <p:blipFill>
          <a:blip r:embed="rId6" cstate="print"/>
          <a:srcRect r="28261"/>
          <a:stretch>
            <a:fillRect/>
          </a:stretch>
        </p:blipFill>
        <p:spPr bwMode="auto">
          <a:xfrm>
            <a:off x="5715000" y="3591787"/>
            <a:ext cx="3429000" cy="3266213"/>
          </a:xfrm>
          <a:prstGeom prst="rect">
            <a:avLst/>
          </a:prstGeom>
          <a:noFill/>
        </p:spPr>
      </p:pic>
      <p:pic>
        <p:nvPicPr>
          <p:cNvPr id="9" name="~PP2525.WAV">
            <a:hlinkClick r:id="" action="ppaction://media"/>
          </p:cNvPr>
          <p:cNvPicPr>
            <a:picLocks noRot="1" noChangeAspect="1"/>
          </p:cNvPicPr>
          <p:nvPr>
            <a:wavAudioFile r:embed="rId1" name="~PP2525.WAV"/>
          </p:nvPr>
        </p:nvPicPr>
        <p:blipFill>
          <a:blip r:embed="rId7" cstate="print"/>
          <a:stretch>
            <a:fillRect/>
          </a:stretch>
        </p:blipFill>
        <p:spPr>
          <a:xfrm>
            <a:off x="8696325" y="6410325"/>
            <a:ext cx="304800" cy="304800"/>
          </a:xfrm>
          <a:prstGeom prst="rect">
            <a:avLst/>
          </a:prstGeom>
        </p:spPr>
      </p:pic>
      <p:sp>
        <p:nvSpPr>
          <p:cNvPr id="11" name="Date Placeholder 10"/>
          <p:cNvSpPr>
            <a:spLocks noGrp="1"/>
          </p:cNvSpPr>
          <p:nvPr>
            <p:ph type="dt" sz="half" idx="10"/>
          </p:nvPr>
        </p:nvSpPr>
        <p:spPr/>
        <p:txBody>
          <a:bodyPr/>
          <a:lstStyle/>
          <a:p>
            <a:fld id="{1D169C9F-DCCE-40E0-BDAC-F6B4B411D99A}" type="datetime1">
              <a:rPr lang="en-US" smtClean="0"/>
              <a:t>12/2/2019</a:t>
            </a:fld>
            <a:endParaRPr lang="en-US"/>
          </a:p>
        </p:txBody>
      </p:sp>
    </p:spTree>
  </p:cSld>
  <p:clrMapOvr>
    <a:masterClrMapping/>
  </p:clrMapOvr>
  <p:transition advTm="70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1.bp.blogspot.com/_Pxlm3EsJnEQ/TKiYmxhz3LI/AAAAAAAAByU/eMjo7a1E7Dc/s1600/MG_2494.jpg"/>
          <p:cNvPicPr>
            <a:picLocks noChangeAspect="1" noChangeArrowheads="1"/>
          </p:cNvPicPr>
          <p:nvPr/>
        </p:nvPicPr>
        <p:blipFill>
          <a:blip r:embed="rId3" cstate="print"/>
          <a:srcRect/>
          <a:stretch>
            <a:fillRect/>
          </a:stretch>
        </p:blipFill>
        <p:spPr bwMode="auto">
          <a:xfrm>
            <a:off x="3124200" y="3886200"/>
            <a:ext cx="3676650" cy="2655358"/>
          </a:xfrm>
          <a:prstGeom prst="rect">
            <a:avLst/>
          </a:prstGeom>
          <a:noFill/>
        </p:spPr>
      </p:pic>
      <p:sp>
        <p:nvSpPr>
          <p:cNvPr id="3" name="Content Placeholder 2"/>
          <p:cNvSpPr>
            <a:spLocks noGrp="1"/>
          </p:cNvSpPr>
          <p:nvPr>
            <p:ph idx="1"/>
          </p:nvPr>
        </p:nvSpPr>
        <p:spPr>
          <a:xfrm>
            <a:off x="228600" y="838200"/>
            <a:ext cx="8458200" cy="914400"/>
          </a:xfrm>
        </p:spPr>
        <p:txBody>
          <a:bodyPr>
            <a:normAutofit/>
          </a:bodyPr>
          <a:lstStyle/>
          <a:p>
            <a:pPr algn="ctr">
              <a:buNone/>
            </a:pPr>
            <a:r>
              <a:rPr lang="en-US" sz="3600" b="1" dirty="0" smtClean="0">
                <a:solidFill>
                  <a:schemeClr val="tx1">
                    <a:lumMod val="95000"/>
                    <a:lumOff val="5000"/>
                  </a:schemeClr>
                </a:solidFill>
              </a:rPr>
              <a:t>EIS + Focused Deduction = A Thin Slice</a:t>
            </a:r>
          </a:p>
        </p:txBody>
      </p:sp>
      <p:sp>
        <p:nvSpPr>
          <p:cNvPr id="4" name="Slide Number Placeholder 3"/>
          <p:cNvSpPr>
            <a:spLocks noGrp="1"/>
          </p:cNvSpPr>
          <p:nvPr>
            <p:ph type="sldNum" sz="quarter" idx="12"/>
          </p:nvPr>
        </p:nvSpPr>
        <p:spPr/>
        <p:txBody>
          <a:bodyPr/>
          <a:lstStyle/>
          <a:p>
            <a:fld id="{BB9D9C57-38D2-4CF3-8F55-0AF44E3402FF}" type="slidenum">
              <a:rPr lang="en-US" smtClean="0"/>
              <a:pPr/>
              <a:t>27</a:t>
            </a:fld>
            <a:endParaRPr lang="en-US"/>
          </a:p>
        </p:txBody>
      </p:sp>
      <p:sp>
        <p:nvSpPr>
          <p:cNvPr id="5" name="Content Placeholder 2"/>
          <p:cNvSpPr txBox="1">
            <a:spLocks/>
          </p:cNvSpPr>
          <p:nvPr/>
        </p:nvSpPr>
        <p:spPr>
          <a:xfrm>
            <a:off x="381000" y="2362200"/>
            <a:ext cx="8458200" cy="9144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Or for the mathematically</a:t>
            </a:r>
            <a:r>
              <a:rPr lang="en-US" sz="3600" b="1" dirty="0" smtClean="0">
                <a:solidFill>
                  <a:schemeClr val="tx1">
                    <a:lumMod val="95000"/>
                    <a:lumOff val="5000"/>
                  </a:schemeClr>
                </a:solidFill>
              </a:rPr>
              <a:t> inclined</a:t>
            </a:r>
            <a:endParaRPr kumimoji="0" lang="en-US" sz="3600" b="1" i="0" u="none" strike="noStrike" kern="1200" cap="none" spc="0" normalizeH="0" baseline="0" noProof="0" dirty="0" smtClean="0">
              <a:ln>
                <a:noFill/>
              </a:ln>
              <a:solidFill>
                <a:schemeClr val="tx1">
                  <a:lumMod val="95000"/>
                  <a:lumOff val="5000"/>
                </a:schemeClr>
              </a:solidFill>
              <a:effectLst/>
              <a:uLnTx/>
              <a:uFillTx/>
              <a:latin typeface="+mn-lt"/>
              <a:ea typeface="+mn-ea"/>
              <a:cs typeface="+mn-cs"/>
            </a:endParaRPr>
          </a:p>
        </p:txBody>
      </p:sp>
      <p:sp>
        <p:nvSpPr>
          <p:cNvPr id="6" name="Content Placeholder 2"/>
          <p:cNvSpPr txBox="1">
            <a:spLocks/>
          </p:cNvSpPr>
          <p:nvPr/>
        </p:nvSpPr>
        <p:spPr>
          <a:xfrm>
            <a:off x="1752600" y="4419600"/>
            <a:ext cx="3429000" cy="9144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E + F = </a:t>
            </a:r>
          </a:p>
        </p:txBody>
      </p:sp>
      <p:pic>
        <p:nvPicPr>
          <p:cNvPr id="8" name="~PP1049.WAV">
            <a:hlinkClick r:id="" action="ppaction://media"/>
          </p:cNvPr>
          <p:cNvPicPr>
            <a:picLocks noRot="1" noChangeAspect="1"/>
          </p:cNvPicPr>
          <p:nvPr>
            <a:wavAudioFile r:embed="rId1" name="~PP1049.WAV"/>
          </p:nvPr>
        </p:nvPicPr>
        <p:blipFill>
          <a:blip r:embed="rId4" cstate="print"/>
          <a:stretch>
            <a:fillRect/>
          </a:stretch>
        </p:blipFill>
        <p:spPr>
          <a:xfrm>
            <a:off x="8696325" y="6410325"/>
            <a:ext cx="304800" cy="304800"/>
          </a:xfrm>
          <a:prstGeom prst="rect">
            <a:avLst/>
          </a:prstGeom>
        </p:spPr>
      </p:pic>
      <p:sp>
        <p:nvSpPr>
          <p:cNvPr id="9" name="Date Placeholder 8"/>
          <p:cNvSpPr>
            <a:spLocks noGrp="1"/>
          </p:cNvSpPr>
          <p:nvPr>
            <p:ph type="dt" sz="half" idx="10"/>
          </p:nvPr>
        </p:nvSpPr>
        <p:spPr/>
        <p:txBody>
          <a:bodyPr/>
          <a:lstStyle/>
          <a:p>
            <a:fld id="{C3AF5D03-D402-4D59-8389-AFDD98F70466}" type="datetime1">
              <a:rPr lang="en-US" smtClean="0"/>
              <a:t>12/2/2019</a:t>
            </a:fld>
            <a:endParaRPr lang="en-US"/>
          </a:p>
        </p:txBody>
      </p:sp>
    </p:spTree>
  </p:cSld>
  <p:clrMapOvr>
    <a:masterClrMapping/>
  </p:clrMapOvr>
  <p:transition advTm="15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Using Script Focused Deduction</a:t>
            </a:r>
            <a:endParaRPr lang="en-US" dirty="0"/>
          </a:p>
        </p:txBody>
      </p:sp>
      <p:sp>
        <p:nvSpPr>
          <p:cNvPr id="3" name="Content Placeholder 2"/>
          <p:cNvSpPr>
            <a:spLocks noGrp="1"/>
          </p:cNvSpPr>
          <p:nvPr>
            <p:ph idx="1"/>
          </p:nvPr>
        </p:nvSpPr>
        <p:spPr/>
        <p:txBody>
          <a:bodyPr>
            <a:normAutofit/>
          </a:bodyPr>
          <a:lstStyle/>
          <a:p>
            <a:r>
              <a:rPr lang="en-US" dirty="0" smtClean="0"/>
              <a:t>H1 is generated from the first question, usually where is your pain. This simulates pattern recognition</a:t>
            </a:r>
          </a:p>
          <a:p>
            <a:r>
              <a:rPr lang="en-US" dirty="0" smtClean="0"/>
              <a:t>The EIS is used to confirm or refute that hypothesis but not in the usual manner</a:t>
            </a:r>
          </a:p>
          <a:p>
            <a:r>
              <a:rPr lang="en-US" dirty="0" smtClean="0"/>
              <a:t>In order to keep the work area clear only the questions that are from the subjective part of the EIS of H1 are asked initially </a:t>
            </a:r>
          </a:p>
        </p:txBody>
      </p:sp>
      <p:sp>
        <p:nvSpPr>
          <p:cNvPr id="4" name="Slide Number Placeholder 3"/>
          <p:cNvSpPr>
            <a:spLocks noGrp="1"/>
          </p:cNvSpPr>
          <p:nvPr>
            <p:ph type="sldNum" sz="quarter" idx="12"/>
          </p:nvPr>
        </p:nvSpPr>
        <p:spPr/>
        <p:txBody>
          <a:bodyPr/>
          <a:lstStyle/>
          <a:p>
            <a:fld id="{4ED32BA3-E34B-4845-9A59-44F2EEB6FAF1}" type="slidenum">
              <a:rPr lang="en-US" smtClean="0"/>
              <a:pPr/>
              <a:t>28</a:t>
            </a:fld>
            <a:endParaRPr lang="en-US" dirty="0"/>
          </a:p>
        </p:txBody>
      </p:sp>
      <p:pic>
        <p:nvPicPr>
          <p:cNvPr id="5" name="~PP1257.WAV">
            <a:hlinkClick r:id="" action="ppaction://media"/>
          </p:cNvPr>
          <p:cNvPicPr>
            <a:picLocks noRot="1" noChangeAspect="1"/>
          </p:cNvPicPr>
          <p:nvPr>
            <a:wavAudioFile r:embed="rId1" name="~PP1257.WAV"/>
          </p:nvPr>
        </p:nvPicPr>
        <p:blipFill>
          <a:blip r:embed="rId4" cstate="print"/>
          <a:stretch>
            <a:fillRect/>
          </a:stretch>
        </p:blipFill>
        <p:spPr>
          <a:xfrm>
            <a:off x="8696325" y="6410325"/>
            <a:ext cx="304800" cy="304800"/>
          </a:xfrm>
          <a:prstGeom prst="rect">
            <a:avLst/>
          </a:prstGeom>
        </p:spPr>
      </p:pic>
      <p:sp>
        <p:nvSpPr>
          <p:cNvPr id="6" name="Date Placeholder 5"/>
          <p:cNvSpPr>
            <a:spLocks noGrp="1"/>
          </p:cNvSpPr>
          <p:nvPr>
            <p:ph type="dt" sz="half" idx="10"/>
          </p:nvPr>
        </p:nvSpPr>
        <p:spPr/>
        <p:txBody>
          <a:bodyPr/>
          <a:lstStyle/>
          <a:p>
            <a:fld id="{A58716EF-B3A8-4707-B65B-37A077022DCF}" type="datetime1">
              <a:rPr lang="en-US" smtClean="0"/>
              <a:t>12/2/2019</a:t>
            </a:fld>
            <a:endParaRPr lang="en-US"/>
          </a:p>
        </p:txBody>
      </p:sp>
    </p:spTree>
  </p:cSld>
  <p:clrMapOvr>
    <a:masterClrMapping/>
  </p:clrMapOvr>
  <p:transition advTm="21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ox(i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ox(in)">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1"/>
            <a:ext cx="8229600" cy="5668963"/>
          </a:xfrm>
        </p:spPr>
        <p:txBody>
          <a:bodyPr>
            <a:normAutofit lnSpcReduction="10000"/>
          </a:bodyPr>
          <a:lstStyle/>
          <a:p>
            <a:r>
              <a:rPr lang="en-US" dirty="0" smtClean="0"/>
              <a:t>If H1 is supported from the EIS subjective features then only those tests making up the EIS are initially carried out</a:t>
            </a:r>
          </a:p>
          <a:p>
            <a:r>
              <a:rPr lang="en-US" dirty="0" smtClean="0"/>
              <a:t>So only three or four questions are asked and two or three tests are done </a:t>
            </a:r>
          </a:p>
          <a:p>
            <a:r>
              <a:rPr lang="en-US" dirty="0" smtClean="0"/>
              <a:t>If H1 is refuted then the next most likely hypothesis generated from this information becomes H2 and its EIS is used </a:t>
            </a:r>
          </a:p>
          <a:p>
            <a:r>
              <a:rPr lang="en-US" dirty="0" smtClean="0"/>
              <a:t>This process is repeated until the final hypothesis is successfully tested and becomes the diagnosis</a:t>
            </a:r>
          </a:p>
          <a:p>
            <a:endParaRPr lang="en-US" dirty="0" smtClean="0"/>
          </a:p>
        </p:txBody>
      </p:sp>
      <p:sp>
        <p:nvSpPr>
          <p:cNvPr id="4" name="Slide Number Placeholder 3"/>
          <p:cNvSpPr>
            <a:spLocks noGrp="1"/>
          </p:cNvSpPr>
          <p:nvPr>
            <p:ph type="sldNum" sz="quarter" idx="12"/>
          </p:nvPr>
        </p:nvSpPr>
        <p:spPr/>
        <p:txBody>
          <a:bodyPr/>
          <a:lstStyle/>
          <a:p>
            <a:fld id="{4ED32BA3-E34B-4845-9A59-44F2EEB6FAF1}" type="slidenum">
              <a:rPr lang="en-US" smtClean="0"/>
              <a:pPr/>
              <a:t>29</a:t>
            </a:fld>
            <a:endParaRPr lang="en-US" dirty="0"/>
          </a:p>
        </p:txBody>
      </p:sp>
      <p:pic>
        <p:nvPicPr>
          <p:cNvPr id="5" name="~PP1197.WAV">
            <a:hlinkClick r:id="" action="ppaction://media"/>
          </p:cNvPr>
          <p:cNvPicPr>
            <a:picLocks noRot="1" noChangeAspect="1"/>
          </p:cNvPicPr>
          <p:nvPr>
            <a:wavAudioFile r:embed="rId1" name="~PP1197.WAV"/>
          </p:nvPr>
        </p:nvPicPr>
        <p:blipFill>
          <a:blip r:embed="rId4" cstate="print"/>
          <a:stretch>
            <a:fillRect/>
          </a:stretch>
        </p:blipFill>
        <p:spPr>
          <a:xfrm>
            <a:off x="8696325" y="6410325"/>
            <a:ext cx="304800" cy="304800"/>
          </a:xfrm>
          <a:prstGeom prst="rect">
            <a:avLst/>
          </a:prstGeom>
        </p:spPr>
      </p:pic>
      <p:sp>
        <p:nvSpPr>
          <p:cNvPr id="6" name="Date Placeholder 5"/>
          <p:cNvSpPr>
            <a:spLocks noGrp="1"/>
          </p:cNvSpPr>
          <p:nvPr>
            <p:ph type="dt" sz="half" idx="10"/>
          </p:nvPr>
        </p:nvSpPr>
        <p:spPr/>
        <p:txBody>
          <a:bodyPr/>
          <a:lstStyle/>
          <a:p>
            <a:fld id="{D7EC049E-648E-47F1-8332-D5B3CAC307E5}" type="datetime1">
              <a:rPr lang="en-US" smtClean="0"/>
              <a:t>12/2/2019</a:t>
            </a:fld>
            <a:endParaRPr lang="en-US"/>
          </a:p>
        </p:txBody>
      </p:sp>
    </p:spTree>
  </p:cSld>
  <p:clrMapOvr>
    <a:masterClrMapping/>
  </p:clrMapOvr>
  <p:transition advTm="160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ox(i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ox(in)">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ox(in)">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6019800"/>
          </a:xfrm>
        </p:spPr>
        <p:txBody>
          <a:bodyPr rtlCol="0">
            <a:normAutofit lnSpcReduction="10000"/>
          </a:bodyPr>
          <a:lstStyle/>
          <a:p>
            <a:pPr fontAlgn="auto">
              <a:spcAft>
                <a:spcPts val="0"/>
              </a:spcAft>
              <a:buFont typeface="Arial" pitchFamily="34" charset="0"/>
              <a:buChar char="•"/>
              <a:defRPr/>
            </a:pPr>
            <a:r>
              <a:rPr lang="en-US" dirty="0"/>
              <a:t>I</a:t>
            </a:r>
            <a:r>
              <a:rPr lang="en-US" dirty="0" smtClean="0"/>
              <a:t>t is important that we do not lose sight of the fact that the only way we can innovate new techniques, models and philosophies is to understand what is happening with our patients and how our treatments help. Classification systems do not allow this and so should be eliminated from our approach</a:t>
            </a:r>
          </a:p>
          <a:p>
            <a:pPr fontAlgn="auto">
              <a:spcAft>
                <a:spcPts val="0"/>
              </a:spcAft>
              <a:buFont typeface="Arial" pitchFamily="34" charset="0"/>
              <a:buChar char="•"/>
              <a:defRPr/>
            </a:pPr>
            <a:r>
              <a:rPr lang="en-US" dirty="0" smtClean="0"/>
              <a:t>In addition the regression to a syndrome approach in which clusters of signs and symptoms rather than specific pathologies are used to determine treatment makes for </a:t>
            </a:r>
            <a:r>
              <a:rPr lang="en-US" dirty="0" err="1" smtClean="0"/>
              <a:t>dumbed</a:t>
            </a:r>
            <a:r>
              <a:rPr lang="en-US" dirty="0" smtClean="0"/>
              <a:t> down therapists</a:t>
            </a:r>
          </a:p>
          <a:p>
            <a:pPr fontAlgn="auto">
              <a:spcAft>
                <a:spcPts val="0"/>
              </a:spcAft>
              <a:buFont typeface="Arial" pitchFamily="34" charset="0"/>
              <a:buNone/>
              <a:defRPr/>
            </a:pPr>
            <a:endParaRPr lang="en-US" dirty="0" smtClean="0"/>
          </a:p>
          <a:p>
            <a:pPr fontAlgn="auto">
              <a:spcAft>
                <a:spcPts val="0"/>
              </a:spcAft>
              <a:buFont typeface="Arial" pitchFamily="34" charset="0"/>
              <a:buChar char="•"/>
              <a:defRPr/>
            </a:pPr>
            <a:endParaRPr lang="en-US" dirty="0"/>
          </a:p>
        </p:txBody>
      </p:sp>
      <p:sp>
        <p:nvSpPr>
          <p:cNvPr id="6" name="Date Placeholder 5"/>
          <p:cNvSpPr>
            <a:spLocks noGrp="1"/>
          </p:cNvSpPr>
          <p:nvPr>
            <p:ph type="dt" sz="half" idx="10"/>
          </p:nvPr>
        </p:nvSpPr>
        <p:spPr/>
        <p:txBody>
          <a:bodyPr/>
          <a:lstStyle/>
          <a:p>
            <a:pPr>
              <a:defRPr/>
            </a:pPr>
            <a:fld id="{D3EB63A4-89CC-4258-90F6-2F2E6EFD9805}" type="datetime1">
              <a:rPr lang="en-US" smtClean="0"/>
              <a:t>12/2/2019</a:t>
            </a:fld>
            <a:endParaRPr lang="en-US" dirty="0"/>
          </a:p>
        </p:txBody>
      </p:sp>
      <p:sp>
        <p:nvSpPr>
          <p:cNvPr id="4" name="Slide Number Placeholder 3"/>
          <p:cNvSpPr>
            <a:spLocks noGrp="1"/>
          </p:cNvSpPr>
          <p:nvPr>
            <p:ph type="sldNum" sz="quarter" idx="12"/>
          </p:nvPr>
        </p:nvSpPr>
        <p:spPr/>
        <p:txBody>
          <a:bodyPr/>
          <a:lstStyle/>
          <a:p>
            <a:pPr>
              <a:defRPr/>
            </a:pPr>
            <a:fld id="{2F35BB8D-7A65-4AD4-A050-738B443ED596}" type="slidenum">
              <a:rPr lang="en-US"/>
              <a:pPr>
                <a:defRPr/>
              </a:pPr>
              <a:t>3</a:t>
            </a:fld>
            <a:endParaRPr lang="en-US" dirty="0"/>
          </a:p>
        </p:txBody>
      </p:sp>
      <p:pic>
        <p:nvPicPr>
          <p:cNvPr id="8" name="~PP4023.WAV">
            <a:hlinkClick r:id="" action="ppaction://media"/>
          </p:cNvPr>
          <p:cNvPicPr>
            <a:picLocks noRot="1" noChangeAspect="1"/>
          </p:cNvPicPr>
          <p:nvPr>
            <a:wavAudioFile r:embed="rId1" name="~PP4023.WAV"/>
          </p:nvPr>
        </p:nvPicPr>
        <p:blipFill>
          <a:blip r:embed="rId4" cstate="print"/>
          <a:stretch>
            <a:fillRect/>
          </a:stretch>
        </p:blipFill>
        <p:spPr>
          <a:xfrm>
            <a:off x="8696325" y="6410325"/>
            <a:ext cx="304800" cy="304800"/>
          </a:xfrm>
          <a:prstGeom prst="rect">
            <a:avLst/>
          </a:prstGeom>
        </p:spPr>
      </p:pic>
    </p:spTree>
  </p:cSld>
  <p:clrMapOvr>
    <a:masterClrMapping/>
  </p:clrMapOvr>
  <p:transition advTm="245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r>
              <a:rPr lang="en-US" dirty="0" smtClean="0"/>
              <a:t>To avoid search satisfaction bias other questions are asked and the full examination is carried out but only after the diagnosis has been made from thin slicing</a:t>
            </a:r>
          </a:p>
          <a:p>
            <a:r>
              <a:rPr lang="en-US" dirty="0" smtClean="0"/>
              <a:t>If the full examination refutes the diagnosis then it should also make the new diagnosis but care must be taken to avoid anchoring bias so some deliberately non-supporting questions and tests are needed</a:t>
            </a:r>
            <a:endParaRPr lang="en-US" dirty="0"/>
          </a:p>
        </p:txBody>
      </p:sp>
      <p:sp>
        <p:nvSpPr>
          <p:cNvPr id="4" name="Slide Number Placeholder 3"/>
          <p:cNvSpPr>
            <a:spLocks noGrp="1"/>
          </p:cNvSpPr>
          <p:nvPr>
            <p:ph type="sldNum" sz="quarter" idx="12"/>
          </p:nvPr>
        </p:nvSpPr>
        <p:spPr/>
        <p:txBody>
          <a:bodyPr/>
          <a:lstStyle/>
          <a:p>
            <a:fld id="{4ED32BA3-E34B-4845-9A59-44F2EEB6FAF1}" type="slidenum">
              <a:rPr lang="en-US" smtClean="0"/>
              <a:pPr/>
              <a:t>30</a:t>
            </a:fld>
            <a:endParaRPr lang="en-US" dirty="0"/>
          </a:p>
        </p:txBody>
      </p:sp>
      <p:pic>
        <p:nvPicPr>
          <p:cNvPr id="5" name="~PP2934.WAV">
            <a:hlinkClick r:id="" action="ppaction://media"/>
          </p:cNvPr>
          <p:cNvPicPr>
            <a:picLocks noRot="1" noChangeAspect="1"/>
          </p:cNvPicPr>
          <p:nvPr>
            <a:wavAudioFile r:embed="rId1" name="~PP2934.WAV"/>
          </p:nvPr>
        </p:nvPicPr>
        <p:blipFill>
          <a:blip r:embed="rId4" cstate="print"/>
          <a:stretch>
            <a:fillRect/>
          </a:stretch>
        </p:blipFill>
        <p:spPr>
          <a:xfrm>
            <a:off x="8696325" y="6410325"/>
            <a:ext cx="304800" cy="304800"/>
          </a:xfrm>
          <a:prstGeom prst="rect">
            <a:avLst/>
          </a:prstGeom>
        </p:spPr>
      </p:pic>
      <p:sp>
        <p:nvSpPr>
          <p:cNvPr id="6" name="Date Placeholder 5"/>
          <p:cNvSpPr>
            <a:spLocks noGrp="1"/>
          </p:cNvSpPr>
          <p:nvPr>
            <p:ph type="dt" sz="half" idx="10"/>
          </p:nvPr>
        </p:nvSpPr>
        <p:spPr/>
        <p:txBody>
          <a:bodyPr/>
          <a:lstStyle/>
          <a:p>
            <a:fld id="{DC9515B0-DF7E-477F-BD3E-8F0B031C8DB3}" type="datetime1">
              <a:rPr lang="en-US" smtClean="0"/>
              <a:t>12/2/2019</a:t>
            </a:fld>
            <a:endParaRPr lang="en-US"/>
          </a:p>
        </p:txBody>
      </p:sp>
    </p:spTree>
  </p:cSld>
  <p:clrMapOvr>
    <a:masterClrMapping/>
  </p:clrMapOvr>
  <p:transition advTm="169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5"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5"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vertical)">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EIS Focused Hypothetic-Deductive Reasoning </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5" descr="SDXTMPPPT01.emf"/>
          <p:cNvPicPr>
            <a:picLocks/>
          </p:cNvPicPr>
          <p:nvPr/>
        </p:nvPicPr>
        <p:blipFill>
          <a:blip r:embed="rId4" cstate="print"/>
          <a:stretch>
            <a:fillRect/>
          </a:stretch>
        </p:blipFill>
        <p:spPr>
          <a:xfrm>
            <a:off x="825280" y="2222453"/>
            <a:ext cx="7804919" cy="2673268"/>
          </a:xfrm>
          <a:prstGeom prst="rect">
            <a:avLst/>
          </a:prstGeom>
        </p:spPr>
      </p:pic>
      <p:pic>
        <p:nvPicPr>
          <p:cNvPr id="7" name="Picture 6" descr="SDXTMPPPT02.emf"/>
          <p:cNvPicPr>
            <a:picLocks/>
          </p:cNvPicPr>
          <p:nvPr/>
        </p:nvPicPr>
        <p:blipFill>
          <a:blip r:embed="rId5" cstate="print"/>
          <a:stretch>
            <a:fillRect/>
          </a:stretch>
        </p:blipFill>
        <p:spPr>
          <a:xfrm>
            <a:off x="825280" y="2222453"/>
            <a:ext cx="7804919" cy="2673268"/>
          </a:xfrm>
          <a:prstGeom prst="rect">
            <a:avLst/>
          </a:prstGeom>
        </p:spPr>
      </p:pic>
      <p:pic>
        <p:nvPicPr>
          <p:cNvPr id="8" name="Picture 7" descr="SDXTMPPPT03.emf"/>
          <p:cNvPicPr>
            <a:picLocks/>
          </p:cNvPicPr>
          <p:nvPr/>
        </p:nvPicPr>
        <p:blipFill>
          <a:blip r:embed="rId6" cstate="print"/>
          <a:stretch>
            <a:fillRect/>
          </a:stretch>
        </p:blipFill>
        <p:spPr>
          <a:xfrm>
            <a:off x="825280" y="2222453"/>
            <a:ext cx="7804919" cy="2673268"/>
          </a:xfrm>
          <a:prstGeom prst="rect">
            <a:avLst/>
          </a:prstGeom>
        </p:spPr>
      </p:pic>
      <p:pic>
        <p:nvPicPr>
          <p:cNvPr id="9" name="Picture 8" descr="SDXTMPPPT04.emf"/>
          <p:cNvPicPr>
            <a:picLocks/>
          </p:cNvPicPr>
          <p:nvPr/>
        </p:nvPicPr>
        <p:blipFill>
          <a:blip r:embed="rId7" cstate="print"/>
          <a:stretch>
            <a:fillRect/>
          </a:stretch>
        </p:blipFill>
        <p:spPr>
          <a:xfrm>
            <a:off x="825280" y="2222453"/>
            <a:ext cx="7804919" cy="2673268"/>
          </a:xfrm>
          <a:prstGeom prst="rect">
            <a:avLst/>
          </a:prstGeom>
        </p:spPr>
      </p:pic>
      <p:pic>
        <p:nvPicPr>
          <p:cNvPr id="10" name="Picture 9" descr="SDXTMPPPT05.emf"/>
          <p:cNvPicPr>
            <a:picLocks/>
          </p:cNvPicPr>
          <p:nvPr/>
        </p:nvPicPr>
        <p:blipFill>
          <a:blip r:embed="rId8" cstate="print"/>
          <a:stretch>
            <a:fillRect/>
          </a:stretch>
        </p:blipFill>
        <p:spPr>
          <a:xfrm>
            <a:off x="825280" y="2222453"/>
            <a:ext cx="7804919" cy="2673268"/>
          </a:xfrm>
          <a:prstGeom prst="rect">
            <a:avLst/>
          </a:prstGeom>
        </p:spPr>
      </p:pic>
      <p:pic>
        <p:nvPicPr>
          <p:cNvPr id="11" name="Picture 10" descr="SDXTMPPPT06.emf"/>
          <p:cNvPicPr>
            <a:picLocks/>
          </p:cNvPicPr>
          <p:nvPr/>
        </p:nvPicPr>
        <p:blipFill>
          <a:blip r:embed="rId9" cstate="print"/>
          <a:stretch>
            <a:fillRect/>
          </a:stretch>
        </p:blipFill>
        <p:spPr>
          <a:xfrm>
            <a:off x="825280" y="2222453"/>
            <a:ext cx="7804919" cy="2673268"/>
          </a:xfrm>
          <a:prstGeom prst="rect">
            <a:avLst/>
          </a:prstGeom>
        </p:spPr>
      </p:pic>
      <p:pic>
        <p:nvPicPr>
          <p:cNvPr id="12" name="Picture 11" descr="SDXTMPPPT07.emf"/>
          <p:cNvPicPr>
            <a:picLocks/>
          </p:cNvPicPr>
          <p:nvPr/>
        </p:nvPicPr>
        <p:blipFill>
          <a:blip r:embed="rId10" cstate="print"/>
          <a:stretch>
            <a:fillRect/>
          </a:stretch>
        </p:blipFill>
        <p:spPr>
          <a:xfrm>
            <a:off x="825280" y="2222453"/>
            <a:ext cx="7804919" cy="2673268"/>
          </a:xfrm>
          <a:prstGeom prst="rect">
            <a:avLst/>
          </a:prstGeom>
        </p:spPr>
      </p:pic>
      <p:pic>
        <p:nvPicPr>
          <p:cNvPr id="13" name="Picture 12" descr="SDXTMPPPT08.emf"/>
          <p:cNvPicPr>
            <a:picLocks/>
          </p:cNvPicPr>
          <p:nvPr/>
        </p:nvPicPr>
        <p:blipFill>
          <a:blip r:embed="rId11" cstate="print"/>
          <a:stretch>
            <a:fillRect/>
          </a:stretch>
        </p:blipFill>
        <p:spPr>
          <a:xfrm>
            <a:off x="825280" y="1752600"/>
            <a:ext cx="7804919" cy="3143122"/>
          </a:xfrm>
          <a:prstGeom prst="rect">
            <a:avLst/>
          </a:prstGeom>
        </p:spPr>
      </p:pic>
      <p:pic>
        <p:nvPicPr>
          <p:cNvPr id="14" name="Picture 13" descr="SDXTMPPPT09.emf"/>
          <p:cNvPicPr>
            <a:picLocks/>
          </p:cNvPicPr>
          <p:nvPr/>
        </p:nvPicPr>
        <p:blipFill>
          <a:blip r:embed="rId12" cstate="print"/>
          <a:stretch>
            <a:fillRect/>
          </a:stretch>
        </p:blipFill>
        <p:spPr>
          <a:xfrm>
            <a:off x="825280" y="2222453"/>
            <a:ext cx="7804919" cy="2673268"/>
          </a:xfrm>
          <a:prstGeom prst="rect">
            <a:avLst/>
          </a:prstGeom>
        </p:spPr>
      </p:pic>
      <p:pic>
        <p:nvPicPr>
          <p:cNvPr id="15" name="Picture 14" descr="SDXTMPPPT10.emf"/>
          <p:cNvPicPr>
            <a:picLocks/>
          </p:cNvPicPr>
          <p:nvPr/>
        </p:nvPicPr>
        <p:blipFill>
          <a:blip r:embed="rId13" cstate="print"/>
          <a:stretch>
            <a:fillRect/>
          </a:stretch>
        </p:blipFill>
        <p:spPr>
          <a:xfrm>
            <a:off x="825280" y="1754826"/>
            <a:ext cx="7804919" cy="3140895"/>
          </a:xfrm>
          <a:prstGeom prst="rect">
            <a:avLst/>
          </a:prstGeom>
        </p:spPr>
      </p:pic>
      <p:pic>
        <p:nvPicPr>
          <p:cNvPr id="16" name="Picture 15" descr="SDXTMPPPT11.emf"/>
          <p:cNvPicPr>
            <a:picLocks/>
          </p:cNvPicPr>
          <p:nvPr/>
        </p:nvPicPr>
        <p:blipFill>
          <a:blip r:embed="rId14" cstate="print"/>
          <a:stretch>
            <a:fillRect/>
          </a:stretch>
        </p:blipFill>
        <p:spPr>
          <a:xfrm>
            <a:off x="825280" y="2222453"/>
            <a:ext cx="7804919" cy="2673268"/>
          </a:xfrm>
          <a:prstGeom prst="rect">
            <a:avLst/>
          </a:prstGeom>
        </p:spPr>
      </p:pic>
      <p:pic>
        <p:nvPicPr>
          <p:cNvPr id="17" name="Picture 16" descr="SDXTMPPPT12.emf"/>
          <p:cNvPicPr>
            <a:picLocks/>
          </p:cNvPicPr>
          <p:nvPr/>
        </p:nvPicPr>
        <p:blipFill>
          <a:blip r:embed="rId15" cstate="print"/>
          <a:stretch>
            <a:fillRect/>
          </a:stretch>
        </p:blipFill>
        <p:spPr>
          <a:xfrm>
            <a:off x="825280" y="2222453"/>
            <a:ext cx="7804919" cy="2673268"/>
          </a:xfrm>
          <a:prstGeom prst="rect">
            <a:avLst/>
          </a:prstGeom>
        </p:spPr>
      </p:pic>
      <p:pic>
        <p:nvPicPr>
          <p:cNvPr id="18" name="Picture 17" descr="SDXTMPPPT13.emf"/>
          <p:cNvPicPr>
            <a:picLocks/>
          </p:cNvPicPr>
          <p:nvPr/>
        </p:nvPicPr>
        <p:blipFill>
          <a:blip r:embed="rId16" cstate="print"/>
          <a:stretch>
            <a:fillRect/>
          </a:stretch>
        </p:blipFill>
        <p:spPr>
          <a:xfrm>
            <a:off x="825280" y="2222453"/>
            <a:ext cx="7804919" cy="2914875"/>
          </a:xfrm>
          <a:prstGeom prst="rect">
            <a:avLst/>
          </a:prstGeom>
        </p:spPr>
      </p:pic>
      <p:pic>
        <p:nvPicPr>
          <p:cNvPr id="19" name="Picture 18" descr="SDXTMPPPT14.emf"/>
          <p:cNvPicPr>
            <a:picLocks/>
          </p:cNvPicPr>
          <p:nvPr/>
        </p:nvPicPr>
        <p:blipFill>
          <a:blip r:embed="rId17" cstate="print"/>
          <a:stretch>
            <a:fillRect/>
          </a:stretch>
        </p:blipFill>
        <p:spPr>
          <a:xfrm>
            <a:off x="825280" y="2222453"/>
            <a:ext cx="7804919" cy="3751037"/>
          </a:xfrm>
          <a:prstGeom prst="rect">
            <a:avLst/>
          </a:prstGeom>
        </p:spPr>
      </p:pic>
      <p:pic>
        <p:nvPicPr>
          <p:cNvPr id="20" name="Picture 19" descr="SDXTMPPPT15.emf"/>
          <p:cNvPicPr>
            <a:picLocks/>
          </p:cNvPicPr>
          <p:nvPr/>
        </p:nvPicPr>
        <p:blipFill>
          <a:blip r:embed="rId18" cstate="print"/>
          <a:stretch>
            <a:fillRect/>
          </a:stretch>
        </p:blipFill>
        <p:spPr>
          <a:xfrm>
            <a:off x="825280" y="2222453"/>
            <a:ext cx="7804919" cy="4062789"/>
          </a:xfrm>
          <a:prstGeom prst="rect">
            <a:avLst/>
          </a:prstGeom>
        </p:spPr>
      </p:pic>
      <p:sp>
        <p:nvSpPr>
          <p:cNvPr id="21" name="TextBox 20"/>
          <p:cNvSpPr txBox="1"/>
          <p:nvPr/>
        </p:nvSpPr>
        <p:spPr>
          <a:xfrm>
            <a:off x="609600" y="6400800"/>
            <a:ext cx="4038600" cy="369332"/>
          </a:xfrm>
          <a:prstGeom prst="rect">
            <a:avLst/>
          </a:prstGeom>
          <a:noFill/>
        </p:spPr>
        <p:txBody>
          <a:bodyPr wrap="square" rtlCol="0">
            <a:spAutoFit/>
          </a:bodyPr>
          <a:lstStyle/>
          <a:p>
            <a:r>
              <a:rPr lang="en-US" dirty="0" smtClean="0"/>
              <a:t>Script Focused Deduction – with H2</a:t>
            </a:r>
            <a:endParaRPr lang="en-US" dirty="0"/>
          </a:p>
        </p:txBody>
      </p:sp>
      <p:pic>
        <p:nvPicPr>
          <p:cNvPr id="24" name="~PP2788.WAV">
            <a:hlinkClick r:id="" action="ppaction://media"/>
          </p:cNvPr>
          <p:cNvPicPr>
            <a:picLocks noRot="1" noChangeAspect="1"/>
          </p:cNvPicPr>
          <p:nvPr>
            <a:wavAudioFile r:embed="rId1" name="~PP2788.WAV"/>
          </p:nvPr>
        </p:nvPicPr>
        <p:blipFill>
          <a:blip r:embed="rId19" cstate="print"/>
          <a:stretch>
            <a:fillRect/>
          </a:stretch>
        </p:blipFill>
        <p:spPr>
          <a:xfrm>
            <a:off x="8696325" y="6410325"/>
            <a:ext cx="304800" cy="304800"/>
          </a:xfrm>
          <a:prstGeom prst="rect">
            <a:avLst/>
          </a:prstGeom>
        </p:spPr>
      </p:pic>
      <p:sp>
        <p:nvSpPr>
          <p:cNvPr id="22" name="Date Placeholder 21"/>
          <p:cNvSpPr>
            <a:spLocks noGrp="1"/>
          </p:cNvSpPr>
          <p:nvPr>
            <p:ph type="dt" sz="half" idx="10"/>
          </p:nvPr>
        </p:nvSpPr>
        <p:spPr/>
        <p:txBody>
          <a:bodyPr/>
          <a:lstStyle/>
          <a:p>
            <a:fld id="{46E41B8D-D0A0-4FB4-8019-6A0587C4F0D0}" type="datetime1">
              <a:rPr lang="en-US" smtClean="0"/>
              <a:t>12/2/2019</a:t>
            </a:fld>
            <a:endParaRPr lang="en-US"/>
          </a:p>
        </p:txBody>
      </p:sp>
      <p:sp>
        <p:nvSpPr>
          <p:cNvPr id="23" name="Slide Number Placeholder 22"/>
          <p:cNvSpPr>
            <a:spLocks noGrp="1"/>
          </p:cNvSpPr>
          <p:nvPr>
            <p:ph type="sldNum" sz="quarter" idx="12"/>
          </p:nvPr>
        </p:nvSpPr>
        <p:spPr/>
        <p:txBody>
          <a:bodyPr/>
          <a:lstStyle/>
          <a:p>
            <a:fld id="{7C0BA4B8-4E82-4DB9-83AD-B8AE2F236415}" type="slidenum">
              <a:rPr lang="en-US" smtClean="0"/>
              <a:pPr/>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499"/>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499"/>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499"/>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499"/>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3" fill="hold" display="0">
                  <p:stCondLst>
                    <p:cond delay="indefinite"/>
                  </p:stCondLst>
                  <p:endCondLst>
                    <p:cond evt="onPrev" delay="0">
                      <p:tgtEl>
                        <p:sldTgt/>
                      </p:tgtEl>
                    </p:cond>
                    <p:cond evt="onStopAudio" delay="0">
                      <p:tgtEl>
                        <p:sldTgt/>
                      </p:tgtEl>
                    </p:cond>
                  </p:endCondLst>
                </p:cTn>
                <p:tgtEl>
                  <p:spTgt spid="2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lnSpcReduction="10000"/>
          </a:bodyPr>
          <a:lstStyle/>
          <a:p>
            <a:r>
              <a:rPr lang="en-US" dirty="0" smtClean="0"/>
              <a:t>While it has the appearance of an algorithm it really isn’t, at least not a set algorithm rather it is an evolving algorithm. Only the general direction is pre-set and the therapist must employ a good deal of brain power and focus to generate H1, use the EIS and decide when the hypothesis has failed and what with what to replace it.</a:t>
            </a:r>
          </a:p>
          <a:p>
            <a:r>
              <a:rPr lang="en-US" dirty="0" smtClean="0"/>
              <a:t>The need to reduce bias ensures that the full examination will be carried out and differential diagnoses will be considered</a:t>
            </a:r>
          </a:p>
        </p:txBody>
      </p:sp>
      <p:sp>
        <p:nvSpPr>
          <p:cNvPr id="4" name="Slide Number Placeholder 3"/>
          <p:cNvSpPr>
            <a:spLocks noGrp="1"/>
          </p:cNvSpPr>
          <p:nvPr>
            <p:ph type="sldNum" sz="quarter" idx="12"/>
          </p:nvPr>
        </p:nvSpPr>
        <p:spPr/>
        <p:txBody>
          <a:bodyPr/>
          <a:lstStyle/>
          <a:p>
            <a:fld id="{BB9D9C57-38D2-4CF3-8F55-0AF44E3402FF}" type="slidenum">
              <a:rPr lang="en-US" smtClean="0"/>
              <a:pPr/>
              <a:t>32</a:t>
            </a:fld>
            <a:endParaRPr lang="en-US" dirty="0"/>
          </a:p>
        </p:txBody>
      </p:sp>
      <p:pic>
        <p:nvPicPr>
          <p:cNvPr id="6" name="~PP3246.WAV">
            <a:hlinkClick r:id="" action="ppaction://media"/>
          </p:cNvPr>
          <p:cNvPicPr>
            <a:picLocks noRot="1" noChangeAspect="1"/>
          </p:cNvPicPr>
          <p:nvPr>
            <a:wavAudioFile r:embed="rId1" name="~PP3246.WAV"/>
          </p:nvPr>
        </p:nvPicPr>
        <p:blipFill>
          <a:blip r:embed="rId4" cstate="print"/>
          <a:stretch>
            <a:fillRect/>
          </a:stretch>
        </p:blipFill>
        <p:spPr>
          <a:xfrm>
            <a:off x="8696325" y="6410325"/>
            <a:ext cx="304800" cy="304800"/>
          </a:xfrm>
          <a:prstGeom prst="rect">
            <a:avLst/>
          </a:prstGeom>
        </p:spPr>
      </p:pic>
      <p:sp>
        <p:nvSpPr>
          <p:cNvPr id="5" name="Date Placeholder 4"/>
          <p:cNvSpPr>
            <a:spLocks noGrp="1"/>
          </p:cNvSpPr>
          <p:nvPr>
            <p:ph type="dt" sz="half" idx="10"/>
          </p:nvPr>
        </p:nvSpPr>
        <p:spPr/>
        <p:txBody>
          <a:bodyPr/>
          <a:lstStyle/>
          <a:p>
            <a:fld id="{5F93F608-C39C-4E2C-8FEC-A99F032EA6D2}" type="datetime1">
              <a:rPr lang="en-US" smtClean="0"/>
              <a:t>12/2/2019</a:t>
            </a:fld>
            <a:endParaRPr lang="en-US"/>
          </a:p>
        </p:txBody>
      </p:sp>
    </p:spTree>
  </p:cSld>
  <p:clrMapOvr>
    <a:masterClrMapping/>
  </p:clrMapOvr>
  <p:transition advTm="285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ox(in)">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Strengths and Weakness </a:t>
            </a:r>
            <a:endParaRPr lang="en-US" dirty="0"/>
          </a:p>
        </p:txBody>
      </p:sp>
      <p:sp>
        <p:nvSpPr>
          <p:cNvPr id="3" name="Content Placeholder 2"/>
          <p:cNvSpPr>
            <a:spLocks noGrp="1"/>
          </p:cNvSpPr>
          <p:nvPr>
            <p:ph idx="1"/>
          </p:nvPr>
        </p:nvSpPr>
        <p:spPr>
          <a:xfrm>
            <a:off x="457200" y="2209800"/>
            <a:ext cx="8229600" cy="3886200"/>
          </a:xfrm>
        </p:spPr>
        <p:txBody>
          <a:bodyPr>
            <a:normAutofit/>
          </a:bodyPr>
          <a:lstStyle/>
          <a:p>
            <a:r>
              <a:rPr lang="en-US" dirty="0" smtClean="0"/>
              <a:t>It is simple and easy to understand</a:t>
            </a:r>
          </a:p>
          <a:p>
            <a:r>
              <a:rPr lang="en-US" dirty="0" smtClean="0"/>
              <a:t>It reduces the noise and improves the signal coming from the patient</a:t>
            </a:r>
          </a:p>
          <a:p>
            <a:r>
              <a:rPr lang="en-US" dirty="0" smtClean="0"/>
              <a:t>The clinician can focus their questions and attention on the Essential Illness Script recognizing when it fails</a:t>
            </a:r>
          </a:p>
          <a:p>
            <a:r>
              <a:rPr lang="en-US" dirty="0" smtClean="0"/>
              <a:t>The outcome is generally clear-cut</a:t>
            </a:r>
          </a:p>
          <a:p>
            <a:endParaRPr lang="en-US" dirty="0" smtClean="0"/>
          </a:p>
        </p:txBody>
      </p:sp>
      <p:sp>
        <p:nvSpPr>
          <p:cNvPr id="4" name="Slide Number Placeholder 3"/>
          <p:cNvSpPr>
            <a:spLocks noGrp="1"/>
          </p:cNvSpPr>
          <p:nvPr>
            <p:ph type="sldNum" sz="quarter" idx="12"/>
          </p:nvPr>
        </p:nvSpPr>
        <p:spPr/>
        <p:txBody>
          <a:bodyPr/>
          <a:lstStyle/>
          <a:p>
            <a:fld id="{4ED32BA3-E34B-4845-9A59-44F2EEB6FAF1}" type="slidenum">
              <a:rPr lang="en-US" smtClean="0"/>
              <a:pPr/>
              <a:t>33</a:t>
            </a:fld>
            <a:endParaRPr lang="en-US" dirty="0"/>
          </a:p>
        </p:txBody>
      </p:sp>
      <p:pic>
        <p:nvPicPr>
          <p:cNvPr id="6" name="~PP1961.WAV">
            <a:hlinkClick r:id="" action="ppaction://media"/>
          </p:cNvPr>
          <p:cNvPicPr>
            <a:picLocks noRot="1" noChangeAspect="1"/>
          </p:cNvPicPr>
          <p:nvPr>
            <a:wavAudioFile r:embed="rId1" name="~PP1961.WAV"/>
          </p:nvPr>
        </p:nvPicPr>
        <p:blipFill>
          <a:blip r:embed="rId4" cstate="print"/>
          <a:stretch>
            <a:fillRect/>
          </a:stretch>
        </p:blipFill>
        <p:spPr>
          <a:xfrm>
            <a:off x="8696325" y="6410325"/>
            <a:ext cx="304800" cy="304800"/>
          </a:xfrm>
          <a:prstGeom prst="rect">
            <a:avLst/>
          </a:prstGeom>
        </p:spPr>
      </p:pic>
      <p:sp>
        <p:nvSpPr>
          <p:cNvPr id="7" name="Date Placeholder 6"/>
          <p:cNvSpPr>
            <a:spLocks noGrp="1"/>
          </p:cNvSpPr>
          <p:nvPr>
            <p:ph type="dt" sz="half" idx="10"/>
          </p:nvPr>
        </p:nvSpPr>
        <p:spPr/>
        <p:txBody>
          <a:bodyPr/>
          <a:lstStyle/>
          <a:p>
            <a:fld id="{E627F5A9-DA41-4C7E-AE89-D978B27B271D}" type="datetime1">
              <a:rPr lang="en-US" smtClean="0"/>
              <a:t>12/2/2019</a:t>
            </a:fld>
            <a:endParaRPr lang="en-US"/>
          </a:p>
        </p:txBody>
      </p:sp>
    </p:spTree>
  </p:cSld>
  <p:clrMapOvr>
    <a:masterClrMapping/>
  </p:clrMapOvr>
  <p:transition advTm="331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ox(i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ox(in)">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ox(in)">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209800"/>
            <a:ext cx="8229600" cy="3124200"/>
          </a:xfrm>
        </p:spPr>
        <p:txBody>
          <a:bodyPr/>
          <a:lstStyle/>
          <a:p>
            <a:r>
              <a:rPr lang="en-US" dirty="0" smtClean="0"/>
              <a:t>It tends to encourage the development of pattern recognition by using a deliberate form of thin slicing</a:t>
            </a:r>
          </a:p>
          <a:p>
            <a:r>
              <a:rPr lang="en-US" dirty="0" smtClean="0"/>
              <a:t>There should be less bias and this can be dealt with by the previously described methods</a:t>
            </a:r>
          </a:p>
          <a:p>
            <a:endParaRPr lang="en-US" dirty="0"/>
          </a:p>
        </p:txBody>
      </p:sp>
      <p:pic>
        <p:nvPicPr>
          <p:cNvPr id="6" name="~PP1859.WAV">
            <a:hlinkClick r:id="" action="ppaction://media"/>
          </p:cNvPr>
          <p:cNvPicPr>
            <a:picLocks noRot="1" noChangeAspect="1"/>
          </p:cNvPicPr>
          <p:nvPr>
            <a:wavAudioFile r:embed="rId1" name="~PP1859.WAV"/>
          </p:nvPr>
        </p:nvPicPr>
        <p:blipFill>
          <a:blip r:embed="rId4" cstate="print"/>
          <a:stretch>
            <a:fillRect/>
          </a:stretch>
        </p:blipFill>
        <p:spPr>
          <a:xfrm>
            <a:off x="8696325" y="6410325"/>
            <a:ext cx="304800" cy="304800"/>
          </a:xfrm>
          <a:prstGeom prst="rect">
            <a:avLst/>
          </a:prstGeom>
        </p:spPr>
      </p:pic>
      <p:sp>
        <p:nvSpPr>
          <p:cNvPr id="5" name="Date Placeholder 4"/>
          <p:cNvSpPr>
            <a:spLocks noGrp="1"/>
          </p:cNvSpPr>
          <p:nvPr>
            <p:ph type="dt" sz="half" idx="10"/>
          </p:nvPr>
        </p:nvSpPr>
        <p:spPr/>
        <p:txBody>
          <a:bodyPr/>
          <a:lstStyle/>
          <a:p>
            <a:fld id="{DD64B4F9-F59E-442D-9604-E495B2035175}" type="datetime1">
              <a:rPr lang="en-US" smtClean="0"/>
              <a:t>12/2/2019</a:t>
            </a:fld>
            <a:endParaRPr lang="en-US"/>
          </a:p>
        </p:txBody>
      </p:sp>
      <p:sp>
        <p:nvSpPr>
          <p:cNvPr id="7" name="Slide Number Placeholder 6"/>
          <p:cNvSpPr>
            <a:spLocks noGrp="1"/>
          </p:cNvSpPr>
          <p:nvPr>
            <p:ph type="sldNum" sz="quarter" idx="12"/>
          </p:nvPr>
        </p:nvSpPr>
        <p:spPr/>
        <p:txBody>
          <a:bodyPr/>
          <a:lstStyle/>
          <a:p>
            <a:fld id="{7C0BA4B8-4E82-4DB9-83AD-B8AE2F236415}" type="slidenum">
              <a:rPr lang="en-US" smtClean="0"/>
              <a:pPr/>
              <a:t>34</a:t>
            </a:fld>
            <a:endParaRPr lang="en-US"/>
          </a:p>
        </p:txBody>
      </p:sp>
    </p:spTree>
  </p:cSld>
  <p:clrMapOvr>
    <a:masterClrMapping/>
  </p:clrMapOvr>
  <p:transition advTm="165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4343400"/>
          </a:xfrm>
        </p:spPr>
        <p:txBody>
          <a:bodyPr/>
          <a:lstStyle/>
          <a:p>
            <a:r>
              <a:rPr lang="en-US" dirty="0" smtClean="0"/>
              <a:t>Most non-expert clinician are reluctant to make a hypothesis based on so little information because they do not want to be wrong.</a:t>
            </a:r>
          </a:p>
          <a:p>
            <a:r>
              <a:rPr lang="en-US" b="1" dirty="0" smtClean="0"/>
              <a:t>The EIS might be wrong! </a:t>
            </a:r>
            <a:r>
              <a:rPr lang="en-US" dirty="0" smtClean="0"/>
              <a:t>This method of reasoning is only as good as the illness script and if the wrong one is used a misdiagnosis will occur.</a:t>
            </a:r>
          </a:p>
          <a:p>
            <a:endParaRPr lang="en-US" dirty="0"/>
          </a:p>
        </p:txBody>
      </p:sp>
      <p:pic>
        <p:nvPicPr>
          <p:cNvPr id="4" name="~PP2986.WAV">
            <a:hlinkClick r:id="" action="ppaction://media"/>
          </p:cNvPr>
          <p:cNvPicPr>
            <a:picLocks noRot="1" noChangeAspect="1"/>
          </p:cNvPicPr>
          <p:nvPr>
            <a:wavAudioFile r:embed="rId1" name="~PP2986.WAV"/>
          </p:nvPr>
        </p:nvPicPr>
        <p:blipFill>
          <a:blip r:embed="rId4" cstate="print"/>
          <a:stretch>
            <a:fillRect/>
          </a:stretch>
        </p:blipFill>
        <p:spPr>
          <a:xfrm>
            <a:off x="8696325" y="6410325"/>
            <a:ext cx="304800" cy="304800"/>
          </a:xfrm>
          <a:prstGeom prst="rect">
            <a:avLst/>
          </a:prstGeom>
        </p:spPr>
      </p:pic>
      <p:sp>
        <p:nvSpPr>
          <p:cNvPr id="5" name="Date Placeholder 4"/>
          <p:cNvSpPr>
            <a:spLocks noGrp="1"/>
          </p:cNvSpPr>
          <p:nvPr>
            <p:ph type="dt" sz="half" idx="10"/>
          </p:nvPr>
        </p:nvSpPr>
        <p:spPr/>
        <p:txBody>
          <a:bodyPr/>
          <a:lstStyle/>
          <a:p>
            <a:fld id="{BFE77F2C-419A-4B77-9A5B-065333A95967}" type="datetime1">
              <a:rPr lang="en-US" smtClean="0"/>
              <a:t>12/2/2019</a:t>
            </a:fld>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Script Focused and</a:t>
            </a:r>
            <a:br>
              <a:rPr lang="en-US" dirty="0" smtClean="0"/>
            </a:br>
            <a:r>
              <a:rPr lang="en-US" dirty="0" smtClean="0"/>
              <a:t> Hypothetic-deduction</a:t>
            </a:r>
            <a:endParaRPr lang="en-US" dirty="0"/>
          </a:p>
        </p:txBody>
      </p:sp>
      <p:sp>
        <p:nvSpPr>
          <p:cNvPr id="3" name="Text Placeholder 2"/>
          <p:cNvSpPr>
            <a:spLocks noGrp="1"/>
          </p:cNvSpPr>
          <p:nvPr>
            <p:ph type="body" idx="1"/>
          </p:nvPr>
        </p:nvSpPr>
        <p:spPr/>
        <p:txBody>
          <a:bodyPr/>
          <a:lstStyle/>
          <a:p>
            <a:r>
              <a:rPr lang="en-US" dirty="0" smtClean="0"/>
              <a:t>Script Focused Deduction</a:t>
            </a:r>
            <a:endParaRPr lang="en-US" dirty="0"/>
          </a:p>
        </p:txBody>
      </p:sp>
      <p:sp>
        <p:nvSpPr>
          <p:cNvPr id="4" name="Content Placeholder 3"/>
          <p:cNvSpPr>
            <a:spLocks noGrp="1"/>
          </p:cNvSpPr>
          <p:nvPr>
            <p:ph sz="half" idx="2"/>
          </p:nvPr>
        </p:nvSpPr>
        <p:spPr>
          <a:xfrm>
            <a:off x="457200" y="2209800"/>
            <a:ext cx="4040188" cy="3951288"/>
          </a:xfrm>
        </p:spPr>
        <p:txBody>
          <a:bodyPr/>
          <a:lstStyle/>
          <a:p>
            <a:r>
              <a:rPr lang="en-US" dirty="0" smtClean="0"/>
              <a:t>H1 generated with first information</a:t>
            </a:r>
          </a:p>
          <a:p>
            <a:r>
              <a:rPr lang="en-US" dirty="0" smtClean="0"/>
              <a:t>EIS consciously generated</a:t>
            </a:r>
          </a:p>
          <a:p>
            <a:r>
              <a:rPr lang="en-US" dirty="0" smtClean="0"/>
              <a:t>Only questions from the EIS</a:t>
            </a:r>
          </a:p>
          <a:p>
            <a:r>
              <a:rPr lang="en-US" dirty="0" smtClean="0"/>
              <a:t>Only tests from the EIS</a:t>
            </a:r>
          </a:p>
          <a:p>
            <a:r>
              <a:rPr lang="en-US" dirty="0" smtClean="0"/>
              <a:t>H1 succeeds or fails systematically</a:t>
            </a:r>
          </a:p>
          <a:p>
            <a:r>
              <a:rPr lang="en-US" dirty="0" smtClean="0"/>
              <a:t>Bias reduction integral part of process</a:t>
            </a:r>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5" name="Text Placeholder 4"/>
          <p:cNvSpPr>
            <a:spLocks noGrp="1"/>
          </p:cNvSpPr>
          <p:nvPr>
            <p:ph type="body" sz="quarter" idx="3"/>
          </p:nvPr>
        </p:nvSpPr>
        <p:spPr/>
        <p:txBody>
          <a:bodyPr/>
          <a:lstStyle/>
          <a:p>
            <a:r>
              <a:rPr lang="en-US" dirty="0" smtClean="0"/>
              <a:t>Hypothetic-Deduction</a:t>
            </a:r>
            <a:endParaRPr lang="en-US" dirty="0"/>
          </a:p>
        </p:txBody>
      </p:sp>
      <p:sp>
        <p:nvSpPr>
          <p:cNvPr id="6" name="Content Placeholder 5"/>
          <p:cNvSpPr>
            <a:spLocks noGrp="1"/>
          </p:cNvSpPr>
          <p:nvPr>
            <p:ph sz="quarter" idx="4"/>
          </p:nvPr>
        </p:nvSpPr>
        <p:spPr>
          <a:xfrm>
            <a:off x="4343401" y="2174875"/>
            <a:ext cx="4343400" cy="3951288"/>
          </a:xfrm>
        </p:spPr>
        <p:txBody>
          <a:bodyPr/>
          <a:lstStyle/>
          <a:p>
            <a:r>
              <a:rPr lang="en-US" dirty="0" smtClean="0"/>
              <a:t>H1 not consciously generated</a:t>
            </a:r>
          </a:p>
          <a:p>
            <a:endParaRPr lang="en-US" dirty="0" smtClean="0"/>
          </a:p>
          <a:p>
            <a:r>
              <a:rPr lang="en-US" dirty="0" smtClean="0"/>
              <a:t>EIS not consciously generated</a:t>
            </a:r>
          </a:p>
          <a:p>
            <a:r>
              <a:rPr lang="en-US" dirty="0" smtClean="0"/>
              <a:t>All information sought</a:t>
            </a:r>
          </a:p>
          <a:p>
            <a:r>
              <a:rPr lang="en-US" dirty="0" smtClean="0"/>
              <a:t>All tests carried out</a:t>
            </a:r>
          </a:p>
          <a:p>
            <a:r>
              <a:rPr lang="en-US" dirty="0" smtClean="0"/>
              <a:t>H1 not consciously generated therefore cannot change</a:t>
            </a:r>
          </a:p>
          <a:p>
            <a:r>
              <a:rPr lang="en-US" dirty="0" smtClean="0"/>
              <a:t>Bias reduction usually not consciously carried out</a:t>
            </a:r>
          </a:p>
          <a:p>
            <a:endParaRPr lang="en-US" dirty="0" smtClean="0"/>
          </a:p>
          <a:p>
            <a:endParaRPr lang="en-US" dirty="0" smtClean="0"/>
          </a:p>
          <a:p>
            <a:endParaRPr lang="en-US" dirty="0"/>
          </a:p>
        </p:txBody>
      </p:sp>
      <p:pic>
        <p:nvPicPr>
          <p:cNvPr id="7" name="~PP3185.WAV">
            <a:hlinkClick r:id="" action="ppaction://media"/>
          </p:cNvPr>
          <p:cNvPicPr>
            <a:picLocks noRot="1" noChangeAspect="1"/>
          </p:cNvPicPr>
          <p:nvPr>
            <a:wavAudioFile r:embed="rId1" name="~PP3185.WAV"/>
          </p:nvPr>
        </p:nvPicPr>
        <p:blipFill>
          <a:blip r:embed="rId4" cstate="print"/>
          <a:stretch>
            <a:fillRect/>
          </a:stretch>
        </p:blipFill>
        <p:spPr>
          <a:xfrm>
            <a:off x="8696325" y="6410325"/>
            <a:ext cx="304800" cy="304800"/>
          </a:xfrm>
          <a:prstGeom prst="rect">
            <a:avLst/>
          </a:prstGeom>
        </p:spPr>
      </p:pic>
      <p:sp>
        <p:nvSpPr>
          <p:cNvPr id="8" name="Date Placeholder 7"/>
          <p:cNvSpPr>
            <a:spLocks noGrp="1"/>
          </p:cNvSpPr>
          <p:nvPr>
            <p:ph type="dt" sz="half" idx="10"/>
          </p:nvPr>
        </p:nvSpPr>
        <p:spPr/>
        <p:txBody>
          <a:bodyPr/>
          <a:lstStyle/>
          <a:p>
            <a:fld id="{D6793BD5-E9A5-4921-8846-93FCC20BA6BF}" type="datetime1">
              <a:rPr lang="en-US" smtClean="0"/>
              <a:t>12/2/2019</a:t>
            </a:fld>
            <a:endParaRPr lang="en-US"/>
          </a:p>
        </p:txBody>
      </p:sp>
      <p:sp>
        <p:nvSpPr>
          <p:cNvPr id="9" name="Slide Number Placeholder 8"/>
          <p:cNvSpPr>
            <a:spLocks noGrp="1"/>
          </p:cNvSpPr>
          <p:nvPr>
            <p:ph type="sldNum" sz="quarter" idx="12"/>
          </p:nvPr>
        </p:nvSpPr>
        <p:spPr/>
        <p:txBody>
          <a:bodyPr/>
          <a:lstStyle/>
          <a:p>
            <a:fld id="{7C0BA4B8-4E82-4DB9-83AD-B8AE2F236415}" type="slidenum">
              <a:rPr lang="en-US" smtClean="0"/>
              <a:pPr/>
              <a:t>36</a:t>
            </a:fld>
            <a:endParaRPr lang="en-US"/>
          </a:p>
        </p:txBody>
      </p:sp>
    </p:spTree>
  </p:cSld>
  <p:clrMapOvr>
    <a:masterClrMapping/>
  </p:clrMapOvr>
  <p:transition advTm="9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DXTMPPPT01.emf"/>
          <p:cNvPicPr>
            <a:picLocks/>
          </p:cNvPicPr>
          <p:nvPr/>
        </p:nvPicPr>
        <p:blipFill>
          <a:blip r:embed="rId4" cstate="print"/>
          <a:stretch>
            <a:fillRect/>
          </a:stretch>
        </p:blipFill>
        <p:spPr>
          <a:xfrm>
            <a:off x="1833581" y="1600200"/>
            <a:ext cx="5346459" cy="4339709"/>
          </a:xfrm>
          <a:prstGeom prst="rect">
            <a:avLst/>
          </a:prstGeom>
        </p:spPr>
      </p:pic>
      <p:pic>
        <p:nvPicPr>
          <p:cNvPr id="14" name="Picture 13" descr="SDXTMPPPT02.emf"/>
          <p:cNvPicPr>
            <a:picLocks/>
          </p:cNvPicPr>
          <p:nvPr/>
        </p:nvPicPr>
        <p:blipFill>
          <a:blip r:embed="rId5" cstate="print"/>
          <a:stretch>
            <a:fillRect/>
          </a:stretch>
        </p:blipFill>
        <p:spPr>
          <a:xfrm>
            <a:off x="2126686" y="3830342"/>
            <a:ext cx="4702413" cy="1150851"/>
          </a:xfrm>
          <a:prstGeom prst="rect">
            <a:avLst/>
          </a:prstGeom>
        </p:spPr>
      </p:pic>
      <p:pic>
        <p:nvPicPr>
          <p:cNvPr id="15" name="Picture 14" descr="SDXTMPPPT03.emf"/>
          <p:cNvPicPr>
            <a:picLocks/>
          </p:cNvPicPr>
          <p:nvPr/>
        </p:nvPicPr>
        <p:blipFill>
          <a:blip r:embed="rId6" cstate="print"/>
          <a:stretch>
            <a:fillRect/>
          </a:stretch>
        </p:blipFill>
        <p:spPr>
          <a:xfrm>
            <a:off x="2126686" y="3830342"/>
            <a:ext cx="4702413" cy="1150851"/>
          </a:xfrm>
          <a:prstGeom prst="rect">
            <a:avLst/>
          </a:prstGeom>
        </p:spPr>
      </p:pic>
      <p:pic>
        <p:nvPicPr>
          <p:cNvPr id="16" name="Picture 15" descr="SDXTMPPPT04.emf"/>
          <p:cNvPicPr>
            <a:picLocks/>
          </p:cNvPicPr>
          <p:nvPr/>
        </p:nvPicPr>
        <p:blipFill>
          <a:blip r:embed="rId7" cstate="print"/>
          <a:stretch>
            <a:fillRect/>
          </a:stretch>
        </p:blipFill>
        <p:spPr>
          <a:xfrm>
            <a:off x="2126686" y="3830342"/>
            <a:ext cx="4702413" cy="1150851"/>
          </a:xfrm>
          <a:prstGeom prst="rect">
            <a:avLst/>
          </a:prstGeom>
        </p:spPr>
      </p:pic>
      <p:pic>
        <p:nvPicPr>
          <p:cNvPr id="17" name="Picture 16" descr="SDXTMPPPT05.emf"/>
          <p:cNvPicPr>
            <a:picLocks/>
          </p:cNvPicPr>
          <p:nvPr/>
        </p:nvPicPr>
        <p:blipFill>
          <a:blip r:embed="rId8" cstate="print"/>
          <a:stretch>
            <a:fillRect/>
          </a:stretch>
        </p:blipFill>
        <p:spPr>
          <a:xfrm>
            <a:off x="2126686" y="3830342"/>
            <a:ext cx="4702413" cy="1150851"/>
          </a:xfrm>
          <a:prstGeom prst="rect">
            <a:avLst/>
          </a:prstGeom>
        </p:spPr>
      </p:pic>
      <p:pic>
        <p:nvPicPr>
          <p:cNvPr id="18" name="Picture 17" descr="SDXTMPPPT06.emf"/>
          <p:cNvPicPr>
            <a:picLocks/>
          </p:cNvPicPr>
          <p:nvPr/>
        </p:nvPicPr>
        <p:blipFill>
          <a:blip r:embed="rId9" cstate="print"/>
          <a:stretch>
            <a:fillRect/>
          </a:stretch>
        </p:blipFill>
        <p:spPr>
          <a:xfrm>
            <a:off x="2126686" y="3830342"/>
            <a:ext cx="4702413" cy="1565510"/>
          </a:xfrm>
          <a:prstGeom prst="rect">
            <a:avLst/>
          </a:prstGeom>
        </p:spPr>
      </p:pic>
      <p:pic>
        <p:nvPicPr>
          <p:cNvPr id="19" name="Picture 18" descr="SDXTMPPPT07.emf"/>
          <p:cNvPicPr>
            <a:picLocks/>
          </p:cNvPicPr>
          <p:nvPr/>
        </p:nvPicPr>
        <p:blipFill>
          <a:blip r:embed="rId10" cstate="print"/>
          <a:stretch>
            <a:fillRect/>
          </a:stretch>
        </p:blipFill>
        <p:spPr>
          <a:xfrm>
            <a:off x="2126686" y="3830342"/>
            <a:ext cx="4702413" cy="2301702"/>
          </a:xfrm>
          <a:prstGeom prst="rect">
            <a:avLst/>
          </a:prstGeom>
        </p:spPr>
      </p:pic>
      <p:pic>
        <p:nvPicPr>
          <p:cNvPr id="20" name="Picture 19" descr="SDXTMPPPT08.emf"/>
          <p:cNvPicPr>
            <a:picLocks/>
          </p:cNvPicPr>
          <p:nvPr/>
        </p:nvPicPr>
        <p:blipFill>
          <a:blip r:embed="rId11" cstate="print"/>
          <a:stretch>
            <a:fillRect/>
          </a:stretch>
        </p:blipFill>
        <p:spPr>
          <a:xfrm>
            <a:off x="2126686" y="3830342"/>
            <a:ext cx="5135698" cy="1565510"/>
          </a:xfrm>
          <a:prstGeom prst="rect">
            <a:avLst/>
          </a:prstGeom>
        </p:spPr>
      </p:pic>
      <p:pic>
        <p:nvPicPr>
          <p:cNvPr id="21" name="Picture 20" descr="SDXTMPPPT09.emf"/>
          <p:cNvPicPr>
            <a:picLocks/>
          </p:cNvPicPr>
          <p:nvPr/>
        </p:nvPicPr>
        <p:blipFill>
          <a:blip r:embed="rId12" cstate="print"/>
          <a:stretch>
            <a:fillRect/>
          </a:stretch>
        </p:blipFill>
        <p:spPr>
          <a:xfrm>
            <a:off x="2126686" y="3830342"/>
            <a:ext cx="5189613" cy="2301702"/>
          </a:xfrm>
          <a:prstGeom prst="rect">
            <a:avLst/>
          </a:prstGeom>
        </p:spPr>
      </p:pic>
      <p:pic>
        <p:nvPicPr>
          <p:cNvPr id="24" name="~PP2758.WAV">
            <a:hlinkClick r:id="" action="ppaction://media"/>
          </p:cNvPr>
          <p:cNvPicPr>
            <a:picLocks noRot="1" noChangeAspect="1"/>
          </p:cNvPicPr>
          <p:nvPr>
            <a:wavAudioFile r:embed="rId1" name="~PP2758.WAV"/>
          </p:nvPr>
        </p:nvPicPr>
        <p:blipFill>
          <a:blip r:embed="rId13" cstate="print"/>
          <a:stretch>
            <a:fillRect/>
          </a:stretch>
        </p:blipFill>
        <p:spPr>
          <a:xfrm>
            <a:off x="8696325" y="6410325"/>
            <a:ext cx="304800" cy="304800"/>
          </a:xfrm>
          <a:prstGeom prst="rect">
            <a:avLst/>
          </a:prstGeom>
        </p:spPr>
      </p:pic>
      <p:sp>
        <p:nvSpPr>
          <p:cNvPr id="12" name="Date Placeholder 11"/>
          <p:cNvSpPr>
            <a:spLocks noGrp="1"/>
          </p:cNvSpPr>
          <p:nvPr>
            <p:ph type="dt" sz="half" idx="10"/>
          </p:nvPr>
        </p:nvSpPr>
        <p:spPr/>
        <p:txBody>
          <a:bodyPr/>
          <a:lstStyle/>
          <a:p>
            <a:fld id="{61D1DA3C-1A62-49C4-8BAD-AB67CA5C5C4D}" type="datetime1">
              <a:rPr lang="en-US" smtClean="0"/>
              <a:t>12/2/2019</a:t>
            </a:fld>
            <a:endParaRPr lang="en-US"/>
          </a:p>
        </p:txBody>
      </p:sp>
      <p:sp>
        <p:nvSpPr>
          <p:cNvPr id="22" name="Slide Number Placeholder 21"/>
          <p:cNvSpPr>
            <a:spLocks noGrp="1"/>
          </p:cNvSpPr>
          <p:nvPr>
            <p:ph type="sldNum" sz="quarter" idx="12"/>
          </p:nvPr>
        </p:nvSpPr>
        <p:spPr/>
        <p:txBody>
          <a:bodyPr/>
          <a:lstStyle/>
          <a:p>
            <a:fld id="{7C0BA4B8-4E82-4DB9-83AD-B8AE2F236415}" type="slidenum">
              <a:rPr lang="en-US" smtClean="0"/>
              <a:pPr/>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9" fill="hold" display="0">
                  <p:stCondLst>
                    <p:cond delay="indefinite"/>
                  </p:stCondLst>
                  <p:endCondLst>
                    <p:cond evt="onPrev" delay="0">
                      <p:tgtEl>
                        <p:sldTgt/>
                      </p:tgtEl>
                    </p:cond>
                    <p:cond evt="onStopAudio" delay="0">
                      <p:tgtEl>
                        <p:sldTgt/>
                      </p:tgtEl>
                    </p:cond>
                  </p:endCondLst>
                </p:cTn>
                <p:tgtEl>
                  <p:spTgt spid="2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Common Extensor Tendonopathy</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t>EIS Proof</a:t>
            </a:r>
          </a:p>
          <a:p>
            <a:pPr lvl="1"/>
            <a:r>
              <a:rPr lang="en-US" dirty="0" smtClean="0"/>
              <a:t>Lateral elbow pain</a:t>
            </a:r>
          </a:p>
          <a:p>
            <a:pPr lvl="1"/>
            <a:r>
              <a:rPr lang="en-US" dirty="0" smtClean="0"/>
              <a:t>Pain increased with use of hand (gripping)</a:t>
            </a:r>
          </a:p>
          <a:p>
            <a:pPr lvl="1"/>
            <a:r>
              <a:rPr lang="en-US" dirty="0" smtClean="0"/>
              <a:t>Isometric wrist extension painful</a:t>
            </a:r>
          </a:p>
          <a:p>
            <a:pPr lvl="1"/>
            <a:endParaRPr lang="en-US" dirty="0" smtClean="0"/>
          </a:p>
          <a:p>
            <a:r>
              <a:rPr lang="en-US" dirty="0" smtClean="0"/>
              <a:t>De-Biasing</a:t>
            </a:r>
          </a:p>
          <a:p>
            <a:pPr lvl="1"/>
            <a:r>
              <a:rPr lang="en-US" dirty="0" smtClean="0"/>
              <a:t> Palpation tenderness over tendon</a:t>
            </a:r>
          </a:p>
          <a:p>
            <a:pPr lvl="1"/>
            <a:r>
              <a:rPr lang="en-US" dirty="0" smtClean="0"/>
              <a:t>Stress to </a:t>
            </a:r>
            <a:r>
              <a:rPr lang="en-US" dirty="0" err="1" smtClean="0"/>
              <a:t>radioulnar</a:t>
            </a:r>
            <a:r>
              <a:rPr lang="en-US" dirty="0" smtClean="0"/>
              <a:t> and </a:t>
            </a:r>
            <a:r>
              <a:rPr lang="en-US" dirty="0" err="1" smtClean="0"/>
              <a:t>radiohumeral</a:t>
            </a:r>
            <a:r>
              <a:rPr lang="en-US" dirty="0" smtClean="0"/>
              <a:t> joints +</a:t>
            </a:r>
          </a:p>
          <a:p>
            <a:endParaRPr lang="en-US" dirty="0"/>
          </a:p>
        </p:txBody>
      </p:sp>
      <p:sp>
        <p:nvSpPr>
          <p:cNvPr id="4" name="Slide Number Placeholder 3"/>
          <p:cNvSpPr>
            <a:spLocks noGrp="1"/>
          </p:cNvSpPr>
          <p:nvPr>
            <p:ph type="sldNum" sz="quarter" idx="12"/>
          </p:nvPr>
        </p:nvSpPr>
        <p:spPr/>
        <p:txBody>
          <a:bodyPr/>
          <a:lstStyle/>
          <a:p>
            <a:fld id="{BB9D9C57-38D2-4CF3-8F55-0AF44E3402FF}" type="slidenum">
              <a:rPr lang="en-US" smtClean="0"/>
              <a:pPr/>
              <a:t>38</a:t>
            </a:fld>
            <a:endParaRPr lang="en-US"/>
          </a:p>
        </p:txBody>
      </p:sp>
      <p:pic>
        <p:nvPicPr>
          <p:cNvPr id="5" name="~PP3785.WAV">
            <a:hlinkClick r:id="" action="ppaction://media"/>
          </p:cNvPr>
          <p:cNvPicPr>
            <a:picLocks noRot="1" noChangeAspect="1"/>
          </p:cNvPicPr>
          <p:nvPr>
            <a:wavAudioFile r:embed="rId1" name="~PP3785.WAV"/>
          </p:nvPr>
        </p:nvPicPr>
        <p:blipFill>
          <a:blip r:embed="rId4" cstate="print"/>
          <a:stretch>
            <a:fillRect/>
          </a:stretch>
        </p:blipFill>
        <p:spPr>
          <a:xfrm>
            <a:off x="8696325" y="6410325"/>
            <a:ext cx="304800" cy="304800"/>
          </a:xfrm>
          <a:prstGeom prst="rect">
            <a:avLst/>
          </a:prstGeom>
        </p:spPr>
      </p:pic>
      <p:sp>
        <p:nvSpPr>
          <p:cNvPr id="6" name="Date Placeholder 5"/>
          <p:cNvSpPr>
            <a:spLocks noGrp="1"/>
          </p:cNvSpPr>
          <p:nvPr>
            <p:ph type="dt" sz="half" idx="10"/>
          </p:nvPr>
        </p:nvSpPr>
        <p:spPr/>
        <p:txBody>
          <a:bodyPr/>
          <a:lstStyle/>
          <a:p>
            <a:fld id="{396E2ABF-0C97-48DD-862C-3E33D3C4D43F}" type="datetime1">
              <a:rPr lang="en-US" smtClean="0"/>
              <a:t>12/2/2019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9D9C57-38D2-4CF3-8F55-0AF44E3402FF}" type="slidenum">
              <a:rPr lang="en-US" smtClean="0"/>
              <a:pPr/>
              <a:t>39</a:t>
            </a:fld>
            <a:endParaRPr lang="en-US"/>
          </a:p>
        </p:txBody>
      </p:sp>
      <p:graphicFrame>
        <p:nvGraphicFramePr>
          <p:cNvPr id="241671" name="Object 7"/>
          <p:cNvGraphicFramePr>
            <a:graphicFrameLocks noChangeAspect="1"/>
          </p:cNvGraphicFramePr>
          <p:nvPr/>
        </p:nvGraphicFramePr>
        <p:xfrm>
          <a:off x="76200" y="152400"/>
          <a:ext cx="8986838" cy="5329238"/>
        </p:xfrm>
        <a:graphic>
          <a:graphicData uri="http://schemas.openxmlformats.org/presentationml/2006/ole">
            <p:oleObj spid="_x0000_s4098" name="WizFlow Flowchart" r:id="rId5" imgW="7315200" imgH="4343400" progId="">
              <p:embed/>
            </p:oleObj>
          </a:graphicData>
        </a:graphic>
      </p:graphicFrame>
      <p:pic>
        <p:nvPicPr>
          <p:cNvPr id="5" name="~PP1022.WAV">
            <a:hlinkClick r:id="" action="ppaction://media"/>
          </p:cNvPr>
          <p:cNvPicPr>
            <a:picLocks noRot="1" noChangeAspect="1"/>
          </p:cNvPicPr>
          <p:nvPr>
            <a:wavAudioFile r:embed="rId2" name="~PP1022.WAV"/>
          </p:nvPr>
        </p:nvPicPr>
        <p:blipFill>
          <a:blip r:embed="rId6" cstate="print"/>
          <a:stretch>
            <a:fillRect/>
          </a:stretch>
        </p:blipFill>
        <p:spPr>
          <a:xfrm>
            <a:off x="8696325" y="6410325"/>
            <a:ext cx="304800" cy="304800"/>
          </a:xfrm>
          <a:prstGeom prst="rect">
            <a:avLst/>
          </a:prstGeom>
        </p:spPr>
      </p:pic>
      <p:sp>
        <p:nvSpPr>
          <p:cNvPr id="6" name="Date Placeholder 5"/>
          <p:cNvSpPr>
            <a:spLocks noGrp="1"/>
          </p:cNvSpPr>
          <p:nvPr>
            <p:ph type="dt" sz="half" idx="10"/>
          </p:nvPr>
        </p:nvSpPr>
        <p:spPr/>
        <p:txBody>
          <a:bodyPr/>
          <a:lstStyle/>
          <a:p>
            <a:fld id="{C958616C-90DA-4715-B5D0-55F907F3E3CF}" type="datetime1">
              <a:rPr lang="en-US" smtClean="0"/>
              <a:t>12/2/2019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10000"/>
          </a:bodyPr>
          <a:lstStyle/>
          <a:p>
            <a:r>
              <a:rPr lang="en-US" dirty="0" smtClean="0"/>
              <a:t>One of the main objections to the </a:t>
            </a:r>
            <a:r>
              <a:rPr lang="en-US" dirty="0" err="1" smtClean="0"/>
              <a:t>pathoanatomical</a:t>
            </a:r>
            <a:r>
              <a:rPr lang="en-US" dirty="0" smtClean="0"/>
              <a:t> diagnosis is that the majority of patient’s the PTs see are segmental dysfunctions and so do not lend them selves to a discrete </a:t>
            </a:r>
            <a:r>
              <a:rPr lang="en-US" dirty="0" err="1" smtClean="0"/>
              <a:t>pathoanatomical</a:t>
            </a:r>
            <a:r>
              <a:rPr lang="en-US" dirty="0" smtClean="0"/>
              <a:t> diagnosis.</a:t>
            </a:r>
          </a:p>
          <a:p>
            <a:r>
              <a:rPr lang="en-US" dirty="0" smtClean="0"/>
              <a:t>There are two answers to this real objection,</a:t>
            </a:r>
          </a:p>
          <a:p>
            <a:pPr marL="971550" lvl="1" indent="-514350">
              <a:buFont typeface="+mj-lt"/>
              <a:buAutoNum type="arabicPeriod"/>
            </a:pPr>
            <a:r>
              <a:rPr lang="en-US" dirty="0"/>
              <a:t>w</a:t>
            </a:r>
            <a:r>
              <a:rPr lang="en-US" dirty="0" smtClean="0"/>
              <a:t>e can consider it a syndrome and define it by its clinical characteristics, a tactic that has plenty </a:t>
            </a:r>
            <a:r>
              <a:rPr lang="en-US" smtClean="0"/>
              <a:t>of </a:t>
            </a:r>
            <a:r>
              <a:rPr lang="en-US" smtClean="0"/>
              <a:t>precedents </a:t>
            </a:r>
            <a:r>
              <a:rPr lang="en-US" dirty="0" smtClean="0"/>
              <a:t>in medicine</a:t>
            </a:r>
          </a:p>
          <a:p>
            <a:pPr marL="971550" lvl="1" indent="-514350">
              <a:buFont typeface="+mj-lt"/>
              <a:buAutoNum type="arabicPeriod"/>
            </a:pPr>
            <a:r>
              <a:rPr lang="en-US" dirty="0" smtClean="0"/>
              <a:t>so what; the other conditions still exist and are met and managed by PTs especially in the era of direct patient care.</a:t>
            </a:r>
            <a:endParaRPr lang="en-US" dirty="0"/>
          </a:p>
        </p:txBody>
      </p:sp>
      <p:pic>
        <p:nvPicPr>
          <p:cNvPr id="5" name="~PP930.WAV">
            <a:hlinkClick r:id="" action="ppaction://media"/>
          </p:cNvPr>
          <p:cNvPicPr>
            <a:picLocks noRot="1" noChangeAspect="1"/>
          </p:cNvPicPr>
          <p:nvPr>
            <a:wavAudioFile r:embed="rId1" name="~PP930.WAV"/>
          </p:nvPr>
        </p:nvPicPr>
        <p:blipFill>
          <a:blip r:embed="rId3" cstate="print"/>
          <a:stretch>
            <a:fillRect/>
          </a:stretch>
        </p:blipFill>
        <p:spPr>
          <a:xfrm>
            <a:off x="8696325" y="6410325"/>
            <a:ext cx="304800" cy="304800"/>
          </a:xfrm>
          <a:prstGeom prst="rect">
            <a:avLst/>
          </a:prstGeom>
        </p:spPr>
      </p:pic>
      <p:sp>
        <p:nvSpPr>
          <p:cNvPr id="4" name="Date Placeholder 3"/>
          <p:cNvSpPr>
            <a:spLocks noGrp="1"/>
          </p:cNvSpPr>
          <p:nvPr>
            <p:ph type="dt" sz="half" idx="10"/>
          </p:nvPr>
        </p:nvSpPr>
        <p:spPr/>
        <p:txBody>
          <a:bodyPr/>
          <a:lstStyle/>
          <a:p>
            <a:fld id="{32CFA584-7DDD-49E6-AD44-0DBDFBAEA067}" type="datetime1">
              <a:rPr lang="en-US" smtClean="0"/>
              <a:t>12/2/2019</a:t>
            </a:fld>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4</a:t>
            </a:fld>
            <a:endParaRPr lang="en-US"/>
          </a:p>
        </p:txBody>
      </p:sp>
    </p:spTree>
  </p:cSld>
  <p:clrMapOvr>
    <a:masterClrMapping/>
  </p:clrMapOvr>
  <p:transition advTm="352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9D9C57-38D2-4CF3-8F55-0AF44E3402FF}" type="slidenum">
              <a:rPr lang="en-US" smtClean="0"/>
              <a:pPr/>
              <a:t>40</a:t>
            </a:fld>
            <a:endParaRPr lang="en-US"/>
          </a:p>
        </p:txBody>
      </p:sp>
      <p:graphicFrame>
        <p:nvGraphicFramePr>
          <p:cNvPr id="242690" name="Object 2"/>
          <p:cNvGraphicFramePr>
            <a:graphicFrameLocks noChangeAspect="1"/>
          </p:cNvGraphicFramePr>
          <p:nvPr/>
        </p:nvGraphicFramePr>
        <p:xfrm>
          <a:off x="79375" y="152400"/>
          <a:ext cx="8986838" cy="6243638"/>
        </p:xfrm>
        <a:graphic>
          <a:graphicData uri="http://schemas.openxmlformats.org/presentationml/2006/ole">
            <p:oleObj spid="_x0000_s5122" name="WizFlow Flowchart" r:id="rId5" imgW="7315200" imgH="5092700" progId="">
              <p:embed/>
            </p:oleObj>
          </a:graphicData>
        </a:graphic>
      </p:graphicFrame>
      <p:pic>
        <p:nvPicPr>
          <p:cNvPr id="5" name="~PP1382.WAV">
            <a:hlinkClick r:id="" action="ppaction://media"/>
          </p:cNvPr>
          <p:cNvPicPr>
            <a:picLocks noRot="1" noChangeAspect="1"/>
          </p:cNvPicPr>
          <p:nvPr>
            <a:wavAudioFile r:embed="rId2" name="~PP1382.WAV"/>
          </p:nvPr>
        </p:nvPicPr>
        <p:blipFill>
          <a:blip r:embed="rId6" cstate="print"/>
          <a:stretch>
            <a:fillRect/>
          </a:stretch>
        </p:blipFill>
        <p:spPr>
          <a:xfrm>
            <a:off x="8696325" y="6410325"/>
            <a:ext cx="304800" cy="304800"/>
          </a:xfrm>
          <a:prstGeom prst="rect">
            <a:avLst/>
          </a:prstGeom>
        </p:spPr>
      </p:pic>
      <p:sp>
        <p:nvSpPr>
          <p:cNvPr id="6" name="Date Placeholder 5"/>
          <p:cNvSpPr>
            <a:spLocks noGrp="1"/>
          </p:cNvSpPr>
          <p:nvPr>
            <p:ph type="dt" sz="half" idx="10"/>
          </p:nvPr>
        </p:nvSpPr>
        <p:spPr/>
        <p:txBody>
          <a:bodyPr/>
          <a:lstStyle/>
          <a:p>
            <a:fld id="{1DD4CB76-70AD-46D8-8728-5A0808A9C17C}" type="datetime1">
              <a:rPr lang="en-US" smtClean="0"/>
              <a:t>12/2/2019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9D9C57-38D2-4CF3-8F55-0AF44E3402FF}" type="slidenum">
              <a:rPr lang="en-US" smtClean="0"/>
              <a:pPr/>
              <a:t>41</a:t>
            </a:fld>
            <a:endParaRPr lang="en-US"/>
          </a:p>
        </p:txBody>
      </p:sp>
      <p:graphicFrame>
        <p:nvGraphicFramePr>
          <p:cNvPr id="243714" name="Object 2"/>
          <p:cNvGraphicFramePr>
            <a:graphicFrameLocks noChangeAspect="1"/>
          </p:cNvGraphicFramePr>
          <p:nvPr/>
        </p:nvGraphicFramePr>
        <p:xfrm>
          <a:off x="50800" y="73025"/>
          <a:ext cx="9043988" cy="6711950"/>
        </p:xfrm>
        <a:graphic>
          <a:graphicData uri="http://schemas.openxmlformats.org/presentationml/2006/ole">
            <p:oleObj spid="_x0000_s6146" name="WizFlow Flowchart" r:id="rId5" imgW="7315200" imgH="5448300" progId="">
              <p:embed/>
            </p:oleObj>
          </a:graphicData>
        </a:graphic>
      </p:graphicFrame>
      <p:pic>
        <p:nvPicPr>
          <p:cNvPr id="4" name="~PP2787.WAV">
            <a:hlinkClick r:id="" action="ppaction://media"/>
          </p:cNvPr>
          <p:cNvPicPr>
            <a:picLocks noRot="1" noChangeAspect="1"/>
          </p:cNvPicPr>
          <p:nvPr>
            <a:wavAudioFile r:embed="rId2" name="~PP2787.WAV"/>
          </p:nvPr>
        </p:nvPicPr>
        <p:blipFill>
          <a:blip r:embed="rId6" cstate="print"/>
          <a:stretch>
            <a:fillRect/>
          </a:stretch>
        </p:blipFill>
        <p:spPr>
          <a:xfrm>
            <a:off x="8696325" y="6410325"/>
            <a:ext cx="304800" cy="304800"/>
          </a:xfrm>
          <a:prstGeom prst="rect">
            <a:avLst/>
          </a:prstGeom>
        </p:spPr>
      </p:pic>
      <p:sp>
        <p:nvSpPr>
          <p:cNvPr id="5" name="Date Placeholder 4"/>
          <p:cNvSpPr>
            <a:spLocks noGrp="1"/>
          </p:cNvSpPr>
          <p:nvPr>
            <p:ph type="dt" sz="half" idx="10"/>
          </p:nvPr>
        </p:nvSpPr>
        <p:spPr/>
        <p:txBody>
          <a:bodyPr/>
          <a:lstStyle/>
          <a:p>
            <a:fld id="{AFC84705-50FB-463C-9066-C7D15F54C0AB}" type="datetime1">
              <a:rPr lang="en-US" smtClean="0"/>
              <a:t>12/2/2019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Lumbar Disc Herniation</a:t>
            </a:r>
            <a:endParaRPr lang="en-US" dirty="0"/>
          </a:p>
        </p:txBody>
      </p:sp>
      <p:sp>
        <p:nvSpPr>
          <p:cNvPr id="3" name="Content Placeholder 2"/>
          <p:cNvSpPr>
            <a:spLocks noGrp="1"/>
          </p:cNvSpPr>
          <p:nvPr>
            <p:ph idx="1"/>
          </p:nvPr>
        </p:nvSpPr>
        <p:spPr>
          <a:xfrm>
            <a:off x="457200" y="1371600"/>
            <a:ext cx="8229600" cy="5181600"/>
          </a:xfrm>
        </p:spPr>
        <p:txBody>
          <a:bodyPr/>
          <a:lstStyle/>
          <a:p>
            <a:r>
              <a:rPr lang="en-US" dirty="0" smtClean="0"/>
              <a:t>EIS</a:t>
            </a:r>
          </a:p>
          <a:p>
            <a:pPr lvl="1"/>
            <a:r>
              <a:rPr lang="en-US" dirty="0" smtClean="0"/>
              <a:t>Severe unilateral low back and leg pain</a:t>
            </a:r>
          </a:p>
          <a:p>
            <a:pPr lvl="1"/>
            <a:r>
              <a:rPr lang="en-US" dirty="0" smtClean="0"/>
              <a:t>Flexion and extension impairments</a:t>
            </a:r>
          </a:p>
          <a:p>
            <a:pPr lvl="1"/>
            <a:r>
              <a:rPr lang="en-US" dirty="0" smtClean="0"/>
              <a:t>Severe pain on walking (antalgic gait)</a:t>
            </a:r>
          </a:p>
          <a:p>
            <a:pPr lvl="1"/>
            <a:r>
              <a:rPr lang="en-US" dirty="0" smtClean="0"/>
              <a:t>Obligate functional loss</a:t>
            </a:r>
          </a:p>
          <a:p>
            <a:pPr lvl="1"/>
            <a:r>
              <a:rPr lang="en-US" dirty="0" smtClean="0"/>
              <a:t>All ROMs affected some severely so</a:t>
            </a:r>
          </a:p>
          <a:p>
            <a:pPr lvl="1"/>
            <a:r>
              <a:rPr lang="en-US" dirty="0" smtClean="0"/>
              <a:t>SLR very +  (uncontained herniation)</a:t>
            </a:r>
          </a:p>
          <a:p>
            <a:r>
              <a:rPr lang="en-US" dirty="0" smtClean="0"/>
              <a:t>De-biasing</a:t>
            </a:r>
          </a:p>
          <a:p>
            <a:pPr lvl="1"/>
            <a:r>
              <a:rPr lang="en-US" dirty="0" smtClean="0"/>
              <a:t> Negative (or only slightly +) lumbar PAs</a:t>
            </a:r>
          </a:p>
          <a:p>
            <a:endParaRPr lang="en-US" dirty="0" smtClean="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BB9D9C57-38D2-4CF3-8F55-0AF44E3402FF}" type="slidenum">
              <a:rPr lang="en-US" smtClean="0"/>
              <a:pPr/>
              <a:t>42</a:t>
            </a:fld>
            <a:endParaRPr lang="en-US"/>
          </a:p>
        </p:txBody>
      </p:sp>
      <p:pic>
        <p:nvPicPr>
          <p:cNvPr id="5" name="~PP2373.WAV">
            <a:hlinkClick r:id="" action="ppaction://media"/>
          </p:cNvPr>
          <p:cNvPicPr>
            <a:picLocks noRot="1" noChangeAspect="1"/>
          </p:cNvPicPr>
          <p:nvPr>
            <a:wavAudioFile r:embed="rId1" name="~PP2373.WAV"/>
          </p:nvPr>
        </p:nvPicPr>
        <p:blipFill>
          <a:blip r:embed="rId3" cstate="print"/>
          <a:stretch>
            <a:fillRect/>
          </a:stretch>
        </p:blipFill>
        <p:spPr>
          <a:xfrm>
            <a:off x="8696325" y="6410325"/>
            <a:ext cx="304800" cy="304800"/>
          </a:xfrm>
          <a:prstGeom prst="rect">
            <a:avLst/>
          </a:prstGeom>
        </p:spPr>
      </p:pic>
      <p:sp>
        <p:nvSpPr>
          <p:cNvPr id="6" name="Date Placeholder 5"/>
          <p:cNvSpPr>
            <a:spLocks noGrp="1"/>
          </p:cNvSpPr>
          <p:nvPr>
            <p:ph type="dt" sz="half" idx="10"/>
          </p:nvPr>
        </p:nvSpPr>
        <p:spPr/>
        <p:txBody>
          <a:bodyPr/>
          <a:lstStyle/>
          <a:p>
            <a:fld id="{DB4B74B9-8B70-4BEB-88D9-D5828FF684D6}" type="datetime1">
              <a:rPr lang="en-US" smtClean="0"/>
              <a:t>12/2/2019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9D9C57-38D2-4CF3-8F55-0AF44E3402FF}" type="slidenum">
              <a:rPr lang="en-US" smtClean="0"/>
              <a:pPr/>
              <a:t>43</a:t>
            </a:fld>
            <a:endParaRPr lang="en-US"/>
          </a:p>
        </p:txBody>
      </p:sp>
      <p:graphicFrame>
        <p:nvGraphicFramePr>
          <p:cNvPr id="131075" name="Object 3"/>
          <p:cNvGraphicFramePr>
            <a:graphicFrameLocks noChangeAspect="1"/>
          </p:cNvGraphicFramePr>
          <p:nvPr/>
        </p:nvGraphicFramePr>
        <p:xfrm>
          <a:off x="1219200" y="399931"/>
          <a:ext cx="6705600" cy="6361043"/>
        </p:xfrm>
        <a:graphic>
          <a:graphicData uri="http://schemas.openxmlformats.org/presentationml/2006/ole">
            <p:oleObj spid="_x0000_s7170" name="WizFlow Flowchart" r:id="rId5" imgW="7315200" imgH="9690100" progId="">
              <p:embed/>
            </p:oleObj>
          </a:graphicData>
        </a:graphic>
      </p:graphicFrame>
      <p:pic>
        <p:nvPicPr>
          <p:cNvPr id="4" name="~PP765.WAV">
            <a:hlinkClick r:id="" action="ppaction://media"/>
          </p:cNvPr>
          <p:cNvPicPr>
            <a:picLocks noRot="1" noChangeAspect="1"/>
          </p:cNvPicPr>
          <p:nvPr>
            <a:wavAudioFile r:embed="rId2" name="~PP765.WAV"/>
          </p:nvPr>
        </p:nvPicPr>
        <p:blipFill>
          <a:blip r:embed="rId6" cstate="print"/>
          <a:stretch>
            <a:fillRect/>
          </a:stretch>
        </p:blipFill>
        <p:spPr>
          <a:xfrm>
            <a:off x="8696325" y="6410325"/>
            <a:ext cx="304800" cy="304800"/>
          </a:xfrm>
          <a:prstGeom prst="rect">
            <a:avLst/>
          </a:prstGeom>
        </p:spPr>
      </p:pic>
      <p:sp>
        <p:nvSpPr>
          <p:cNvPr id="5" name="Date Placeholder 4"/>
          <p:cNvSpPr>
            <a:spLocks noGrp="1"/>
          </p:cNvSpPr>
          <p:nvPr>
            <p:ph type="dt" sz="half" idx="10"/>
          </p:nvPr>
        </p:nvSpPr>
        <p:spPr/>
        <p:txBody>
          <a:bodyPr/>
          <a:lstStyle/>
          <a:p>
            <a:fld id="{46E79607-B6CD-4EE8-8554-37607915DB87}" type="datetime1">
              <a:rPr lang="en-US" smtClean="0"/>
              <a:t>12/2/2019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648200"/>
          </a:xfrm>
        </p:spPr>
        <p:txBody>
          <a:bodyPr>
            <a:normAutofit/>
          </a:bodyPr>
          <a:lstStyle/>
          <a:p>
            <a:pPr algn="ctr">
              <a:buNone/>
            </a:pPr>
            <a:r>
              <a:rPr lang="en-US" dirty="0" smtClean="0"/>
              <a:t>This EIS focused form of hypothetic-deductive reasoning mimics what experts do with pattern recognition, that is it makes a rapid hypothesis and ask a few supporting questions and does a few supporting tests, to confirm the pattern diagnosis but without the expert’s experience being required and with a deliberate attempt at error reduction</a:t>
            </a:r>
          </a:p>
          <a:p>
            <a:endParaRPr lang="en-US" dirty="0"/>
          </a:p>
        </p:txBody>
      </p:sp>
      <p:sp>
        <p:nvSpPr>
          <p:cNvPr id="4" name="Slide Number Placeholder 3"/>
          <p:cNvSpPr>
            <a:spLocks noGrp="1"/>
          </p:cNvSpPr>
          <p:nvPr>
            <p:ph type="sldNum" sz="quarter" idx="12"/>
          </p:nvPr>
        </p:nvSpPr>
        <p:spPr/>
        <p:txBody>
          <a:bodyPr/>
          <a:lstStyle/>
          <a:p>
            <a:fld id="{4ED32BA3-E34B-4845-9A59-44F2EEB6FAF1}" type="slidenum">
              <a:rPr lang="en-US" smtClean="0"/>
              <a:pPr/>
              <a:t>44</a:t>
            </a:fld>
            <a:endParaRPr lang="en-US" dirty="0"/>
          </a:p>
        </p:txBody>
      </p:sp>
      <p:sp>
        <p:nvSpPr>
          <p:cNvPr id="5" name="TextBox 4"/>
          <p:cNvSpPr txBox="1"/>
          <p:nvPr/>
        </p:nvSpPr>
        <p:spPr>
          <a:xfrm>
            <a:off x="1219200" y="533400"/>
            <a:ext cx="6172200" cy="830997"/>
          </a:xfrm>
          <a:prstGeom prst="rect">
            <a:avLst/>
          </a:prstGeom>
          <a:noFill/>
        </p:spPr>
        <p:txBody>
          <a:bodyPr wrap="square" rtlCol="0">
            <a:spAutoFit/>
          </a:bodyPr>
          <a:lstStyle/>
          <a:p>
            <a:pPr algn="ctr"/>
            <a:r>
              <a:rPr lang="en-US" sz="4800" dirty="0" smtClean="0"/>
              <a:t>Summary</a:t>
            </a:r>
            <a:endParaRPr lang="en-US" sz="4800" dirty="0"/>
          </a:p>
        </p:txBody>
      </p:sp>
      <p:pic>
        <p:nvPicPr>
          <p:cNvPr id="6" name="~PP1832.WAV">
            <a:hlinkClick r:id="" action="ppaction://media"/>
          </p:cNvPr>
          <p:cNvPicPr>
            <a:picLocks noRot="1" noChangeAspect="1"/>
          </p:cNvPicPr>
          <p:nvPr>
            <a:wavAudioFile r:embed="rId1" name="~PP1832.WAV"/>
          </p:nvPr>
        </p:nvPicPr>
        <p:blipFill>
          <a:blip r:embed="rId4" cstate="print"/>
          <a:stretch>
            <a:fillRect/>
          </a:stretch>
        </p:blipFill>
        <p:spPr>
          <a:xfrm>
            <a:off x="8696325" y="6410325"/>
            <a:ext cx="304800" cy="304800"/>
          </a:xfrm>
          <a:prstGeom prst="rect">
            <a:avLst/>
          </a:prstGeom>
        </p:spPr>
      </p:pic>
      <p:sp>
        <p:nvSpPr>
          <p:cNvPr id="7" name="Date Placeholder 6"/>
          <p:cNvSpPr>
            <a:spLocks noGrp="1"/>
          </p:cNvSpPr>
          <p:nvPr>
            <p:ph type="dt" sz="half" idx="10"/>
          </p:nvPr>
        </p:nvSpPr>
        <p:spPr/>
        <p:txBody>
          <a:bodyPr/>
          <a:lstStyle/>
          <a:p>
            <a:fld id="{4735D968-928C-4D0E-A0D3-56837E87EA6A}" type="datetime1">
              <a:rPr lang="en-US" smtClean="0"/>
              <a:t>12/2/2019</a:t>
            </a:fld>
            <a:endParaRPr lang="en-US"/>
          </a:p>
        </p:txBody>
      </p:sp>
    </p:spTree>
  </p:cSld>
  <p:clrMapOvr>
    <a:masterClrMapping/>
  </p:clrMapOvr>
  <p:transition advTm="294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ED32BA3-E34B-4845-9A59-44F2EEB6FAF1}" type="slidenum">
              <a:rPr lang="en-US" smtClean="0"/>
              <a:pPr/>
              <a:t>45</a:t>
            </a:fld>
            <a:endParaRPr lang="en-US" dirty="0"/>
          </a:p>
        </p:txBody>
      </p:sp>
      <p:sp>
        <p:nvSpPr>
          <p:cNvPr id="5" name="TextBox 4"/>
          <p:cNvSpPr txBox="1"/>
          <p:nvPr/>
        </p:nvSpPr>
        <p:spPr>
          <a:xfrm>
            <a:off x="381000" y="4419600"/>
            <a:ext cx="7086600" cy="2308324"/>
          </a:xfrm>
          <a:prstGeom prst="rect">
            <a:avLst/>
          </a:prstGeom>
          <a:noFill/>
        </p:spPr>
        <p:txBody>
          <a:bodyPr wrap="square" rtlCol="0">
            <a:spAutoFit/>
          </a:bodyPr>
          <a:lstStyle/>
          <a:p>
            <a:r>
              <a:rPr lang="en-US" sz="3600" dirty="0" smtClean="0">
                <a:solidFill>
                  <a:schemeClr val="tx1">
                    <a:lumMod val="95000"/>
                    <a:lumOff val="5000"/>
                  </a:schemeClr>
                </a:solidFill>
              </a:rPr>
              <a:t>The greatest mistake you can make in life is to be continually fearing you will make </a:t>
            </a:r>
            <a:r>
              <a:rPr lang="en-US" sz="3600" dirty="0" smtClean="0">
                <a:solidFill>
                  <a:schemeClr val="tx1">
                    <a:lumMod val="95000"/>
                    <a:lumOff val="5000"/>
                  </a:schemeClr>
                </a:solidFill>
              </a:rPr>
              <a:t>one.</a:t>
            </a:r>
            <a:endParaRPr lang="en-US" sz="3600" dirty="0" smtClean="0">
              <a:solidFill>
                <a:schemeClr val="tx1">
                  <a:lumMod val="95000"/>
                  <a:lumOff val="5000"/>
                </a:schemeClr>
              </a:solidFill>
            </a:endParaRPr>
          </a:p>
          <a:p>
            <a:r>
              <a:rPr lang="en-US" sz="3600" dirty="0" smtClean="0">
                <a:solidFill>
                  <a:schemeClr val="tx1">
                    <a:lumMod val="95000"/>
                    <a:lumOff val="5000"/>
                  </a:schemeClr>
                </a:solidFill>
              </a:rPr>
              <a:t>Elbert Hubble, American Publisher. </a:t>
            </a:r>
            <a:endParaRPr lang="en-US" sz="3600" dirty="0">
              <a:solidFill>
                <a:schemeClr val="tx1">
                  <a:lumMod val="95000"/>
                  <a:lumOff val="5000"/>
                </a:schemeClr>
              </a:solidFill>
            </a:endParaRPr>
          </a:p>
        </p:txBody>
      </p:sp>
      <p:sp>
        <p:nvSpPr>
          <p:cNvPr id="72706" name="AutoShape 2" descr="data:image/jpg;base64,/9j/4AAQSkZJRgABAQAAAQABAAD/2wBDAAkGBwgHBgkIBwgKCgkLDRYPDQwMDRsUFRAWIB0iIiAdHx8kKDQsJCYxJx8fLT0tMTU3Ojo6Iys/RD84QzQ5Ojf/2wBDAQoKCg0MDRoPDxo3JR8lNzc3Nzc3Nzc3Nzc3Nzc3Nzc3Nzc3Nzc3Nzc3Nzc3Nzc3Nzc3Nzc3Nzc3Nzc3Nzc3Nzf/wAARCACyAJADASIAAhEBAxEB/8QAGwAAAQUBAQAAAAAAAAAAAAAABAACAwUGBwH/xAA+EAACAQMDAgQEBAQEAwkAAAABAgMABBEFEiExQQYiUWETFDJxB0KBsSNSkaEVM0PBJHLRFjRiY4KS4fDx/8QAFAEBAAAAAAAAAAAAAAAAAAAAAP/EABQRAQAAAAAAAAAAAAAAAAAAAAD/2gAMAwEAAhEDEQA/AOQAHPHTrR1i5LgnPTpQIBE5Q87SRmrG0g2Ee3vQFlR1bgD+1QS7S24MOOmKdcNsTzHgjmhI5Qx25A5NBNJGypy3HWo0vCjArkc565p1xMoTDA5I9etVm4FiA3Tpk0F5KYbtNyjEg6D3q20/wwgjFxqruqHlYYz5vuTQPgaw+c1JriTmK35x2Ldq3VxKjHEjbiaCpj8NaTINsMtxA7DjcwYf0NVOreHb7TMtGFuIM/5idvuO1aFoGZt8ZIx0+1WdvLKuC/0n1oOaSSEdMEgEVKnmgB2cbuSBxXQLjSNJv3Zri1VXP5ojsP8Aah9d1Cy0vRTYpYbrYLtGOv3z6+9BipRsj4x7Chwu7BC8jv0xU0DCVmVDvTqrdyKkntvgtv5xjpQQBCSD2x6UXBCjHBUEHimpGCFZf/UPSp8hVBHGTxxQeiyjzkRqcj0r020Qz/CX/wBoom38uVZgSelOOUGGAAz1xQYlmK3bZ67m/ejrZwM5z96Bchro/wDMT/entIVbgH2FAVcEuOScCq+SRlbgZFHRMGXLDnHrQ7oAckjr/wDRQQPKzYDEYqCXy8Dg55okpkkkd+KltrUXV/bQAH+I4BP60G/8H2XymhxHASSUfEYnvnpRs6MJtwO4L2o1YlihjiX8oApjQl3DZ5HpQeWJLL5vXnNWkEav5SnA5zmq4iRGA2jJPWiY5GQ49fegle3USZU4FV+r2y3FnLGV6qQKsUmUtjIGOtRXTL8N+QRig5bpO6HUpYH6ZO0dKvL2MNAzLjPeq/V4xZ6ksnBw2cgevarCd/iwEIeD7UAdouU2NyvSiZE/h4Xgg8GoY2CblPA9Mdal4dd3f09qAmAArn82KnIV0AIzj1oaBiCOB7VMWAXI/TNBhZObiQqDwx/ekxwAAcn9q9mIEr4P5jVxotvDHtnkRZJT5lVui0E+i+G9W1KNWtrYhD1klOxf79a1lj+GUkzqbvVYIjjO2NS370Rp+rGSIJJMVC44B4+1Hpqip/qducGgqLv8LZBkWWqpIQP9RMftQ+i+BNS0vVlub8RvHGCVKtnJq5TXkSYgTZyc9aJfxOY4syOpAPfmgUkMgmIKHB6cU6NWTAYZOe9DHxdppChmAfPbkVJbeKtHkJErxhgeooJ9vxG+npSaLd5R9WetHWl9pd4P+Hnib12sOtGRwQHlcY6nNBT/ACrEdaXyhYHfnkcVerDGSOVyKbPbgKdhwR6UHLvGdsY8mMHkdcdardHuFnsgG+peDVx45vLmN2jLq6EEbWQf7YrM6DKAJwFwM5x1AoLRYt3QE4HWpkQqMAEZ7U62HPORkdPeiDESysMmghACEsc/pU25Ci4A5HcV66gNjBJx3p7IrDjjtQYKYA3Lg8eduP1qWC5MTMdx9Pao5V33EnVm3Nj+tQrmM4YD7GgspdYmVMKR09KH/wATuJD/AJr+/NCPyee4pJ5Rgce9BJJdysWBds54OaY80xUYlf7E1BI3n4XNLDkZAxQPG4k8ngcA03c/UHB74onTdOn1C7WCAFnbsK1Ft4HuRj43l3HjIoMgs0kfmjkK5weDirXT/Fes2DARXkhXPRjkH+taj/sdo/xEgn1BY5yM43Ch9V/D2WBPiW0zMn/i5oFYfiPqKkC5jilz324q2H4h2zLuntJEJ/kkrDSeG9Qib/LyB3FQ3GnXEIIdSOp5oNTquuaPqR3ytMD23rnFAQXmjW+8xuVLDB2oeay7oQTuGKifOcelBuIfEOiwcMlywx+UAV7N4z0uI/8AC6XLKf8AzZcc/pWGHFehSe2aDVTeOLx2Py9jZQrjp8Msf7mo4fGF2QfjWlrJn0Vl/Y1S2mnXN0QIoGJ+1ajSPCIVll1B1IHPw1/3oKKNR86dvOWbr96Ik0+OUdfP29DUFqVF+QRnls1aLjb9qChmgliO1kyR3FMiKlgZCVXOM+lXbxGQjvwc4qluNqsV29+9ARc2JSKORSGD5JIHTHr/AFp17AlvDbomCzjLEHqaES4mSMoshAYEEZ7UgxbbvbIHTnpQdS/Cfw+rfGvZwMnAA9K3+raahgIY8Ec7fSqb8M2DaQ0uG5ZUII9F/wDmtwQrx5wD7Gg4trejWcKrc31pNFA7MqEEKxwM8Z61PoRvLG5W2hvS9syrIttdrhijDgqe9dQ1TTra+haKZIGQndtmQMob1warf8Eiv9QSe9hhmWIBVZU2hQOgFAJeaRH8uCYfqIGRWe1qHw9CWjubuJXXqmdx/tW/1otDo1y6gbkiYg/YVxHw/osms2N1cR3KxXrSHDSg7SnfkDrmgodamtJruRIEKoCQG9aoZhslYA55rdeJ7ZLW4gghnjuY1iVWIOSzgeZvUCsZMvmY98ntQWXh7S4dQmAlk2itvb+GbC3QMI1Zh3bmsR4bl+Fqcat0fiunRv8AwgD+hoIIrdYU8iqAB2FNkcqcEGiCdnptNCzy7ju460HOolK3zE5+pqtYdhGSenb1qrjkzdSEY4Y/vVjA2F6CgmBIHCgZFZ/U023BOTtbkcVfkgEYOR3obUrcSQHA5HINBQgAAnPI9aK06H5i7gjx9bgVYaB4c1DW7prazhLMFySTwP1rY6N4FutOdbq6TDxSjK0HTdDsYtO02CC2QIu0FgB1OOatY5edvagobgiEZ7CnrccnGKA0lACWIx702O6jlDLFjavGRVVdPc3jC3g8qn639BT5bO7tLaNNKMGQfN8fd5v1FAVrUTT6LeRJyzwOB27GuReABdQylYtuxjgqeRn71u/EnjS00jSpY52X57YVEI/m6f0+9YP8OtSw8ySgbgxYCguPF2gR2tpPqt9JGrYyI16k+9ciO0yEL0J6GujfiXrElxALZGyOMgVjNE0O61SfyIUjHWQjpQN0yIf4lCka7jwSRXSUT+DndjigtI8PQaUxkyJJdvBIouWXcpU4H2oGO5zgNnAoKaXaRk804yMCTjJx+lDTsWPI9+BQYuFc3so9z+9W0SoIwMc1WW+fnpCQcjP71axDC5wdx5GaCVYwRk8KOvNQO63DBY/LGvU+tQXc5Z1iUkD8xoi22xxgEZGc59aDZ/hlqkFjq0ttORi68qOeMMO3611O4hWaJg69Rg1wIxSJIGi3Ag5BU8g+tdh8F+IF1ewEFy4+dhUCUH84/moB4JnS4ltZOGjOPuOxqwhjLYA/rQXilXs5lvlX6RiTjqvr+lP0y+ju4xJA4ZD3BoPZNYaO+Szs7GefA3O8aZC/rUj67axNi4Z4T6Sxsv7irGAhVwo5PoKFvzdbGWIZz2xQc8/EFtOu7P4nzdt8d33LsYEgVjdF328puEJ2PlAR3961Xj/T7qSDf8jECv1yrGAazzNb2nh6JIlLXkr4QZ6epoJ7CKPVLmae7G+NTtUE8Zq+hZLdQkKqijsKo9LU2sCwjOVGT7nvR/xSzHzcdqCzM29ievHXNDTEkjn7ikpGwb/TPFDySjtnjjANB6zjGSV9Kgk+k4zjoMU4ODkkjFeCXGQR1HY0GQs8C9lLHA56n3qa4vdx+HCfIOpB61WXEhWZwPzOeP1r2Ptg96CwjjMmDyO2cUfFIi5hOCSPKetAwSJt82cj0qaZeEkiyGByTQWgna3O3OUIHHejbDVp9Nuor20dRLGf0Yd1P3rOPePKMsMBuOB9Jo63jHw1/iZLZJUUHcdMvbDxTowljwUYbXXqUbuDXLtei1Twlrci2jt8sW3qrfSRTfCmvv4a1NZHBNlc4WVc9D/N+ldW1zSbTX9NKNg7l3RSDtx1oM34X8aWGpqI5pFt7kAZRzjP2NXV1rNmowbiJcnA8461x7xDoNzo87R3URQ9mHQ+4NZ0vI5IVnwOetB0P8QfE8Kxm0tJEkLKQzA5xWH0pCzK8jCR14UdlFU0gY5OSRnvROm3jWzjJBGaDViQqPMMGkJsy/Tx3qNSJoFkHmUjgioBuWbHbNBZvMdoKjgDnnrTGk8o9SaFeQAAAdufaofmAoAbPPfrigKadVKgkZ9q8luACQPTrQTSDf09waikmY7twONpwR24oKW62ids9nP706BVYr6dKZc+edlPTee3vTrdCXAPHv6UFtaW/wARgFxnB6GpLiPYnkVgqjkf9KZZyMh3Dcg+ncB/SimDSpgqoAXOSp5NBRgmOVg7eRuKtbG4khPwSACDgt7VWXqGGQxsoBz1otgPl4LvqSCkmBgZH/7QWuoqRbeceTA28VvPws8SmZG0W9bzxHNuSfqHpXOriY3Gj5HIjP8ASvNDlkiZZ7eQpPE+5T3zQd58SaFBrlg1tKdpxlXxyDXEfGHhqfwvchZn+JDLnZKBjPtXb/DGsJrOlQ3ClfigbZkHVW71h/xrlja0061IBkeRpB7KBig443JyOh/pUci4w2Rn+1GPbsrkAgE9cGh3iZWIYEex70Fxot+APgSY244HTmrCddrgjketZSOTZIMHBHPNaf4wmtlbI5A6GgcRlCA3X35oYgqhyeM09W8uWXpULuSP2HpQeHO/OMjHApSuDFJx1U/pxUPxckN1PepLlgIHwPy+tBWXBPzDAH85wPTmibWQAfxDg/uKgxuu3Bxjcf3owNFvVDjr2oDEbYgzllC8fevBOpuE5ypAztHI9KEfYBiNvLk+Vj+1RqzDcp8u7uBQFamglh+KoVRnGT1+9Q2ZMulTRtnCyBkJ4BOMGjbcNc6NLKzD4i+XaPTNVEBGDE7nuVz2NAfbkLA1u7DD853dDTtKkFrdzxOQcMMc0DbW7yz7CNpzzk8U2TMd653cg44oOneFtYXQrs3UhPykvlnC849GxWc8f69D4h1eW5tSfgQqIoieMjqTj70/Rp2urExMF2kDORVbqFgunXayTLuhc5HtQVm5VukjXLsoywNF6hZNJafMKV8vHFREL8/LKihlYjB9KsvkmYsySB4m+pc4oMi0SltxOKt7CTZBtJHHv2pT6a0buVXcnr6UPBgB+OR2oLBZxjbyD+9DTSdSRgV4zbQG4HHGKifcy8AEE80DVJ3gsePQVLM2Y5fNjA6etQkeYALgeleTqy554xQQ3TtFMzIQDvI/vRlpcxyeWYqrAdz/AGoe4jDzvnoHPamlI3ChuMdTigtzaxSEE3ICgDOOTUN5DFHDlWZnYcH3oDa0QHw5D05BFTpOzAbiR7YoLHwt/GmntpHGXU7RnHNVotz88VbHDFTT9Pm+Tv0uAR5T5sCnPNGb95gSFZywJFAQ8ePM7hSpwCT1oS5iLSiVGBUnBJPep5JoJGYsep44NeCWBgVL5weMA4oLTR5DCFQlS2QRhv3rXXVlFqWlPGwQkr5SeoPtWFt7i3iZT8VRkgnINarSvEenRxKk9yowf5D/ANKDG7LiyuxaSbcBsZJ7Vd6cDPK6bgGU8jNSeJ7zRrpvi2k4MpGfpI/2rLx3twkxkjYqT3FBe67qBtEaGNB8Q8bj+9ZyJnaUs23Pc5pXUs077pmLZHBJryIbWORnigJfLgAbduMjnrTUyBkbftmkMFFz1xXj7QMnAB/Wg9blgcgkV7IhaNssMD1NNUoeM9u1euyfCKhgS2PvQeXP/eG/5j+9RDnGfSlSoJD9NMSlSoHH6jTZe1KlQIgb/wBakjAx0pUqBp+oVJJwo+9KlQQntSPWlSoGf6i/epseY0qVAlP0/amE/vSpUDF6j7V63WlS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2708" name="AutoShape 4" descr="data:image/jpg;base64,/9j/4AAQSkZJRgABAQAAAQABAAD/2wBDAAkGBwgHBgkIBwgKCgkLDRYPDQwMDRsUFRAWIB0iIiAdHx8kKDQsJCYxJx8fLT0tMTU3Ojo6Iys/RD84QzQ5Ojf/2wBDAQoKCg0MDRoPDxo3JR8lNzc3Nzc3Nzc3Nzc3Nzc3Nzc3Nzc3Nzc3Nzc3Nzc3Nzc3Nzc3Nzc3Nzc3Nzc3Nzc3Nzf/wAARCACyAJADASIAAhEBAxEB/8QAGwAAAQUBAQAAAAAAAAAAAAAABAACAwUGBwH/xAA+EAACAQMDAgQEBAQEAwkAAAABAgMABBEFEiExQQYiUWETFDJxB0KBsSNSkaEVM0PBJHLRFjRiY4KS4fDx/8QAFAEBAAAAAAAAAAAAAAAAAAAAAP/EABQRAQAAAAAAAAAAAAAAAAAAAAD/2gAMAwEAAhEDEQA/AOQAHPHTrR1i5LgnPTpQIBE5Q87SRmrG0g2Ee3vQFlR1bgD+1QS7S24MOOmKdcNsTzHgjmhI5Qx25A5NBNJGypy3HWo0vCjArkc565p1xMoTDA5I9etVm4FiA3Tpk0F5KYbtNyjEg6D3q20/wwgjFxqruqHlYYz5vuTQPgaw+c1JriTmK35x2Ldq3VxKjHEjbiaCpj8NaTINsMtxA7DjcwYf0NVOreHb7TMtGFuIM/5idvuO1aFoGZt8ZIx0+1WdvLKuC/0n1oOaSSEdMEgEVKnmgB2cbuSBxXQLjSNJv3Zri1VXP5ojsP8Aah9d1Cy0vRTYpYbrYLtGOv3z6+9BipRsj4x7Chwu7BC8jv0xU0DCVmVDvTqrdyKkntvgtv5xjpQQBCSD2x6UXBCjHBUEHimpGCFZf/UPSp8hVBHGTxxQeiyjzkRqcj0r020Qz/CX/wBoom38uVZgSelOOUGGAAz1xQYlmK3bZ67m/ejrZwM5z96Bchro/wDMT/entIVbgH2FAVcEuOScCq+SRlbgZFHRMGXLDnHrQ7oAckjr/wDRQQPKzYDEYqCXy8Dg55okpkkkd+KltrUXV/bQAH+I4BP60G/8H2XymhxHASSUfEYnvnpRs6MJtwO4L2o1YlihjiX8oApjQl3DZ5HpQeWJLL5vXnNWkEav5SnA5zmq4iRGA2jJPWiY5GQ49fegle3USZU4FV+r2y3FnLGV6qQKsUmUtjIGOtRXTL8N+QRig5bpO6HUpYH6ZO0dKvL2MNAzLjPeq/V4xZ6ksnBw2cgevarCd/iwEIeD7UAdouU2NyvSiZE/h4Xgg8GoY2CblPA9Mdal4dd3f09qAmAArn82KnIV0AIzj1oaBiCOB7VMWAXI/TNBhZObiQqDwx/ekxwAAcn9q9mIEr4P5jVxotvDHtnkRZJT5lVui0E+i+G9W1KNWtrYhD1klOxf79a1lj+GUkzqbvVYIjjO2NS370Rp+rGSIJJMVC44B4+1Hpqip/qducGgqLv8LZBkWWqpIQP9RMftQ+i+BNS0vVlub8RvHGCVKtnJq5TXkSYgTZyc9aJfxOY4syOpAPfmgUkMgmIKHB6cU6NWTAYZOe9DHxdppChmAfPbkVJbeKtHkJErxhgeooJ9vxG+npSaLd5R9WetHWl9pd4P+Hnib12sOtGRwQHlcY6nNBT/ACrEdaXyhYHfnkcVerDGSOVyKbPbgKdhwR6UHLvGdsY8mMHkdcdardHuFnsgG+peDVx45vLmN2jLq6EEbWQf7YrM6DKAJwFwM5x1AoLRYt3QE4HWpkQqMAEZ7U62HPORkdPeiDESysMmghACEsc/pU25Ci4A5HcV66gNjBJx3p7IrDjjtQYKYA3Lg8eduP1qWC5MTMdx9Pao5V33EnVm3Nj+tQrmM4YD7GgspdYmVMKR09KH/wATuJD/AJr+/NCPyee4pJ5Rgce9BJJdysWBds54OaY80xUYlf7E1BI3n4XNLDkZAxQPG4k8ngcA03c/UHB74onTdOn1C7WCAFnbsK1Ft4HuRj43l3HjIoMgs0kfmjkK5weDirXT/Fes2DARXkhXPRjkH+taj/sdo/xEgn1BY5yM43Ch9V/D2WBPiW0zMn/i5oFYfiPqKkC5jilz324q2H4h2zLuntJEJ/kkrDSeG9Qib/LyB3FQ3GnXEIIdSOp5oNTquuaPqR3ytMD23rnFAQXmjW+8xuVLDB2oeay7oQTuGKifOcelBuIfEOiwcMlywx+UAV7N4z0uI/8AC6XLKf8AzZcc/pWGHFehSe2aDVTeOLx2Py9jZQrjp8Msf7mo4fGF2QfjWlrJn0Vl/Y1S2mnXN0QIoGJ+1ajSPCIVll1B1IHPw1/3oKKNR86dvOWbr96Ik0+OUdfP29DUFqVF+QRnls1aLjb9qChmgliO1kyR3FMiKlgZCVXOM+lXbxGQjvwc4qluNqsV29+9ARc2JSKORSGD5JIHTHr/AFp17AlvDbomCzjLEHqaES4mSMoshAYEEZ7UgxbbvbIHTnpQdS/Cfw+rfGvZwMnAA9K3+raahgIY8Ec7fSqb8M2DaQ0uG5ZUII9F/wDmtwQrx5wD7Gg4trejWcKrc31pNFA7MqEEKxwM8Z61PoRvLG5W2hvS9syrIttdrhijDgqe9dQ1TTra+haKZIGQndtmQMob1warf8Eiv9QSe9hhmWIBVZU2hQOgFAJeaRH8uCYfqIGRWe1qHw9CWjubuJXXqmdx/tW/1otDo1y6gbkiYg/YVxHw/osms2N1cR3KxXrSHDSg7SnfkDrmgodamtJruRIEKoCQG9aoZhslYA55rdeJ7ZLW4gghnjuY1iVWIOSzgeZvUCsZMvmY98ntQWXh7S4dQmAlk2itvb+GbC3QMI1Zh3bmsR4bl+Fqcat0fiunRv8AwgD+hoIIrdYU8iqAB2FNkcqcEGiCdnptNCzy7ju460HOolK3zE5+pqtYdhGSenb1qrjkzdSEY4Y/vVjA2F6CgmBIHCgZFZ/U023BOTtbkcVfkgEYOR3obUrcSQHA5HINBQgAAnPI9aK06H5i7gjx9bgVYaB4c1DW7prazhLMFySTwP1rY6N4FutOdbq6TDxSjK0HTdDsYtO02CC2QIu0FgB1OOatY5edvagobgiEZ7CnrccnGKA0lACWIx702O6jlDLFjavGRVVdPc3jC3g8qn639BT5bO7tLaNNKMGQfN8fd5v1FAVrUTT6LeRJyzwOB27GuReABdQylYtuxjgqeRn71u/EnjS00jSpY52X57YVEI/m6f0+9YP8OtSw8ySgbgxYCguPF2gR2tpPqt9JGrYyI16k+9ciO0yEL0J6GujfiXrElxALZGyOMgVjNE0O61SfyIUjHWQjpQN0yIf4lCka7jwSRXSUT+DndjigtI8PQaUxkyJJdvBIouWXcpU4H2oGO5zgNnAoKaXaRk804yMCTjJx+lDTsWPI9+BQYuFc3so9z+9W0SoIwMc1WW+fnpCQcjP71axDC5wdx5GaCVYwRk8KOvNQO63DBY/LGvU+tQXc5Z1iUkD8xoi22xxgEZGc59aDZ/hlqkFjq0ttORi68qOeMMO3611O4hWaJg69Rg1wIxSJIGi3Ag5BU8g+tdh8F+IF1ewEFy4+dhUCUH84/moB4JnS4ltZOGjOPuOxqwhjLYA/rQXilXs5lvlX6RiTjqvr+lP0y+ju4xJA4ZD3BoPZNYaO+Szs7GefA3O8aZC/rUj67axNi4Z4T6Sxsv7irGAhVwo5PoKFvzdbGWIZz2xQc8/EFtOu7P4nzdt8d33LsYEgVjdF328puEJ2PlAR3961Xj/T7qSDf8jECv1yrGAazzNb2nh6JIlLXkr4QZ6epoJ7CKPVLmae7G+NTtUE8Zq+hZLdQkKqijsKo9LU2sCwjOVGT7nvR/xSzHzcdqCzM29ievHXNDTEkjn7ikpGwb/TPFDySjtnjjANB6zjGSV9Kgk+k4zjoMU4ODkkjFeCXGQR1HY0GQs8C9lLHA56n3qa4vdx+HCfIOpB61WXEhWZwPzOeP1r2Ptg96CwjjMmDyO2cUfFIi5hOCSPKetAwSJt82cj0qaZeEkiyGByTQWgna3O3OUIHHejbDVp9Nuor20dRLGf0Yd1P3rOPePKMsMBuOB9Jo63jHw1/iZLZJUUHcdMvbDxTowljwUYbXXqUbuDXLtei1Twlrci2jt8sW3qrfSRTfCmvv4a1NZHBNlc4WVc9D/N+ldW1zSbTX9NKNg7l3RSDtx1oM34X8aWGpqI5pFt7kAZRzjP2NXV1rNmowbiJcnA8461x7xDoNzo87R3URQ9mHQ+4NZ0vI5IVnwOetB0P8QfE8Kxm0tJEkLKQzA5xWH0pCzK8jCR14UdlFU0gY5OSRnvROm3jWzjJBGaDViQqPMMGkJsy/Tx3qNSJoFkHmUjgioBuWbHbNBZvMdoKjgDnnrTGk8o9SaFeQAAAdufaofmAoAbPPfrigKadVKgkZ9q8luACQPTrQTSDf09waikmY7twONpwR24oKW62ids9nP706BVYr6dKZc+edlPTee3vTrdCXAPHv6UFtaW/wARgFxnB6GpLiPYnkVgqjkf9KZZyMh3Dcg+ncB/SimDSpgqoAXOSp5NBRgmOVg7eRuKtbG4khPwSACDgt7VWXqGGQxsoBz1otgPl4LvqSCkmBgZH/7QWuoqRbeceTA28VvPws8SmZG0W9bzxHNuSfqHpXOriY3Gj5HIjP8ASvNDlkiZZ7eQpPE+5T3zQd58SaFBrlg1tKdpxlXxyDXEfGHhqfwvchZn+JDLnZKBjPtXb/DGsJrOlQ3ClfigbZkHVW71h/xrlja0061IBkeRpB7KBig443JyOh/pUci4w2Rn+1GPbsrkAgE9cGh3iZWIYEex70Fxot+APgSY244HTmrCddrgjketZSOTZIMHBHPNaf4wmtlbI5A6GgcRlCA3X35oYgqhyeM09W8uWXpULuSP2HpQeHO/OMjHApSuDFJx1U/pxUPxckN1PepLlgIHwPy+tBWXBPzDAH85wPTmibWQAfxDg/uKgxuu3Bxjcf3owNFvVDjr2oDEbYgzllC8fevBOpuE5ypAztHI9KEfYBiNvLk+Vj+1RqzDcp8u7uBQFamglh+KoVRnGT1+9Q2ZMulTRtnCyBkJ4BOMGjbcNc6NLKzD4i+XaPTNVEBGDE7nuVz2NAfbkLA1u7DD853dDTtKkFrdzxOQcMMc0DbW7yz7CNpzzk8U2TMd653cg44oOneFtYXQrs3UhPykvlnC849GxWc8f69D4h1eW5tSfgQqIoieMjqTj70/Rp2urExMF2kDORVbqFgunXayTLuhc5HtQVm5VukjXLsoywNF6hZNJafMKV8vHFREL8/LKihlYjB9KsvkmYsySB4m+pc4oMi0SltxOKt7CTZBtJHHv2pT6a0buVXcnr6UPBgB+OR2oLBZxjbyD+9DTSdSRgV4zbQG4HHGKifcy8AEE80DVJ3gsePQVLM2Y5fNjA6etQkeYALgeleTqy554xQQ3TtFMzIQDvI/vRlpcxyeWYqrAdz/AGoe4jDzvnoHPamlI3ChuMdTigtzaxSEE3ICgDOOTUN5DFHDlWZnYcH3oDa0QHw5D05BFTpOzAbiR7YoLHwt/GmntpHGXU7RnHNVotz88VbHDFTT9Pm+Tv0uAR5T5sCnPNGb95gSFZywJFAQ8ePM7hSpwCT1oS5iLSiVGBUnBJPep5JoJGYsep44NeCWBgVL5weMA4oLTR5DCFQlS2QRhv3rXXVlFqWlPGwQkr5SeoPtWFt7i3iZT8VRkgnINarSvEenRxKk9yowf5D/ANKDG7LiyuxaSbcBsZJ7Vd6cDPK6bgGU8jNSeJ7zRrpvi2k4MpGfpI/2rLx3twkxkjYqT3FBe67qBtEaGNB8Q8bj+9ZyJnaUs23Pc5pXUs077pmLZHBJryIbWORnigJfLgAbduMjnrTUyBkbftmkMFFz1xXj7QMnAB/Wg9blgcgkV7IhaNssMD1NNUoeM9u1euyfCKhgS2PvQeXP/eG/5j+9RDnGfSlSoJD9NMSlSoHH6jTZe1KlQIgb/wBakjAx0pUqBp+oVJJwo+9KlQQntSPWlSoGf6i/epseY0qVAlP0/amE/vSpUDF6j7V63WlS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2710" name="Picture 6" descr="http://jameslogancourier.org/media/1/20060612-180px-Elbert_Hubbard_-_Project_Gutenberg_eText_12933.jpg"/>
          <p:cNvPicPr>
            <a:picLocks noChangeAspect="1" noChangeArrowheads="1"/>
          </p:cNvPicPr>
          <p:nvPr/>
        </p:nvPicPr>
        <p:blipFill>
          <a:blip r:embed="rId2" cstate="print"/>
          <a:srcRect/>
          <a:stretch>
            <a:fillRect/>
          </a:stretch>
        </p:blipFill>
        <p:spPr bwMode="auto">
          <a:xfrm>
            <a:off x="5867400" y="457200"/>
            <a:ext cx="3086100" cy="3823335"/>
          </a:xfrm>
          <a:prstGeom prst="rect">
            <a:avLst/>
          </a:prstGeom>
          <a:noFill/>
        </p:spPr>
      </p:pic>
      <p:sp>
        <p:nvSpPr>
          <p:cNvPr id="7" name="Date Placeholder 6"/>
          <p:cNvSpPr>
            <a:spLocks noGrp="1"/>
          </p:cNvSpPr>
          <p:nvPr>
            <p:ph type="dt" sz="half" idx="10"/>
          </p:nvPr>
        </p:nvSpPr>
        <p:spPr/>
        <p:txBody>
          <a:bodyPr/>
          <a:lstStyle/>
          <a:p>
            <a:fld id="{40D98F1D-67EB-4860-8403-A910E91C5D80}" type="datetime1">
              <a:rPr lang="en-US" smtClean="0"/>
              <a:t>12/2/2019</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53200" y="6340475"/>
            <a:ext cx="2133600" cy="365125"/>
          </a:xfrm>
        </p:spPr>
        <p:txBody>
          <a:bodyPr/>
          <a:lstStyle/>
          <a:p>
            <a:fld id="{4ED32BA3-E34B-4845-9A59-44F2EEB6FAF1}" type="slidenum">
              <a:rPr lang="en-US" smtClean="0"/>
              <a:pPr/>
              <a:t>46</a:t>
            </a:fld>
            <a:endParaRPr lang="en-US" dirty="0"/>
          </a:p>
        </p:txBody>
      </p:sp>
      <p:pic>
        <p:nvPicPr>
          <p:cNvPr id="4" name="Picture 3" descr="body spine.JPG"/>
          <p:cNvPicPr>
            <a:picLocks noChangeAspect="1"/>
          </p:cNvPicPr>
          <p:nvPr/>
        </p:nvPicPr>
        <p:blipFill>
          <a:blip r:embed="rId3" cstate="print"/>
          <a:stretch>
            <a:fillRect/>
          </a:stretch>
        </p:blipFill>
        <p:spPr>
          <a:xfrm>
            <a:off x="2540000" y="381000"/>
            <a:ext cx="4064000" cy="6096000"/>
          </a:xfrm>
          <a:prstGeom prst="rect">
            <a:avLst/>
          </a:prstGeom>
        </p:spPr>
      </p:pic>
      <p:sp>
        <p:nvSpPr>
          <p:cNvPr id="5" name="Date Placeholder 4"/>
          <p:cNvSpPr>
            <a:spLocks noGrp="1"/>
          </p:cNvSpPr>
          <p:nvPr>
            <p:ph type="dt" sz="half" idx="10"/>
          </p:nvPr>
        </p:nvSpPr>
        <p:spPr/>
        <p:txBody>
          <a:bodyPr/>
          <a:lstStyle/>
          <a:p>
            <a:fld id="{2039B56E-BD46-4397-BF15-43F06629B7E6}" type="datetime1">
              <a:rPr lang="en-US" smtClean="0"/>
              <a:t>12/2/2019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229600" cy="5668963"/>
          </a:xfrm>
        </p:spPr>
        <p:txBody>
          <a:bodyPr>
            <a:normAutofit fontScale="92500" lnSpcReduction="10000"/>
          </a:bodyPr>
          <a:lstStyle/>
          <a:p>
            <a:r>
              <a:rPr lang="en-US" dirty="0" smtClean="0"/>
              <a:t>Another objection is that the </a:t>
            </a:r>
            <a:r>
              <a:rPr lang="en-US" dirty="0" err="1" smtClean="0"/>
              <a:t>pathoanatomical</a:t>
            </a:r>
            <a:r>
              <a:rPr lang="en-US" dirty="0" smtClean="0"/>
              <a:t> diagnosis is the physician’s job and us doing it is either not appropriate or upsetting to the </a:t>
            </a:r>
            <a:r>
              <a:rPr lang="en-US" dirty="0" err="1" smtClean="0"/>
              <a:t>physians</a:t>
            </a:r>
            <a:r>
              <a:rPr lang="en-US" dirty="0" smtClean="0"/>
              <a:t> or both.</a:t>
            </a:r>
          </a:p>
          <a:p>
            <a:r>
              <a:rPr lang="en-US" dirty="0" smtClean="0"/>
              <a:t>The answer is that:</a:t>
            </a:r>
          </a:p>
          <a:p>
            <a:pPr marL="914400" lvl="1" indent="-514350">
              <a:buFont typeface="+mj-lt"/>
              <a:buAutoNum type="arabicPeriod"/>
            </a:pPr>
            <a:r>
              <a:rPr lang="en-US" dirty="0" smtClean="0"/>
              <a:t> this is the real world, we do meet patient’s who have medical conditions and if we fail to recognize them then we are doing harm to the patient and our profession.</a:t>
            </a:r>
          </a:p>
          <a:p>
            <a:pPr marL="914400" lvl="1" indent="-514350">
              <a:buFont typeface="+mj-lt"/>
              <a:buAutoNum type="arabicPeriod"/>
            </a:pPr>
            <a:r>
              <a:rPr lang="en-US" dirty="0"/>
              <a:t>w</a:t>
            </a:r>
            <a:r>
              <a:rPr lang="en-US" dirty="0" smtClean="0"/>
              <a:t>e are part of allopathic medicine and this is the language of that profession and if hope to communicate with our other colleagues then the same language is essential</a:t>
            </a:r>
            <a:endParaRPr lang="en-US" dirty="0"/>
          </a:p>
        </p:txBody>
      </p:sp>
      <p:pic>
        <p:nvPicPr>
          <p:cNvPr id="4" name="~PP3613.WAV">
            <a:hlinkClick r:id="" action="ppaction://media"/>
          </p:cNvPr>
          <p:cNvPicPr>
            <a:picLocks noRot="1" noChangeAspect="1"/>
          </p:cNvPicPr>
          <p:nvPr>
            <a:wavAudioFile r:embed="rId1" name="~PP3613.WAV"/>
          </p:nvPr>
        </p:nvPicPr>
        <p:blipFill>
          <a:blip r:embed="rId4" cstate="print"/>
          <a:stretch>
            <a:fillRect/>
          </a:stretch>
        </p:blipFill>
        <p:spPr>
          <a:xfrm>
            <a:off x="8696325" y="6410325"/>
            <a:ext cx="304800" cy="304800"/>
          </a:xfrm>
          <a:prstGeom prst="rect">
            <a:avLst/>
          </a:prstGeom>
        </p:spPr>
      </p:pic>
      <p:sp>
        <p:nvSpPr>
          <p:cNvPr id="5" name="Date Placeholder 4"/>
          <p:cNvSpPr>
            <a:spLocks noGrp="1"/>
          </p:cNvSpPr>
          <p:nvPr>
            <p:ph type="dt" sz="half" idx="10"/>
          </p:nvPr>
        </p:nvSpPr>
        <p:spPr/>
        <p:txBody>
          <a:bodyPr/>
          <a:lstStyle/>
          <a:p>
            <a:fld id="{F2177DAF-1C43-49B1-BE7C-AC86A24BFFC2}" type="datetime1">
              <a:rPr lang="en-US" smtClean="0"/>
              <a:t>12/2/2019</a:t>
            </a:fld>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5</a:t>
            </a:fld>
            <a:endParaRPr lang="en-US"/>
          </a:p>
        </p:txBody>
      </p:sp>
    </p:spTree>
  </p:cSld>
  <p:clrMapOvr>
    <a:masterClrMapping/>
  </p:clrMapOvr>
  <p:transition advTm="218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Pathoanatomical</a:t>
            </a:r>
            <a:r>
              <a:rPr lang="en-US" dirty="0" smtClean="0"/>
              <a:t> Diagnosis</a:t>
            </a:r>
            <a:br>
              <a:rPr lang="en-US" dirty="0" smtClean="0"/>
            </a:br>
            <a:r>
              <a:rPr lang="en-US" dirty="0" smtClean="0"/>
              <a:t>a Review and More</a:t>
            </a:r>
            <a:endParaRPr lang="en-US" dirty="0"/>
          </a:p>
        </p:txBody>
      </p:sp>
      <p:sp>
        <p:nvSpPr>
          <p:cNvPr id="3" name="Content Placeholder 2"/>
          <p:cNvSpPr>
            <a:spLocks noGrp="1"/>
          </p:cNvSpPr>
          <p:nvPr>
            <p:ph idx="1"/>
          </p:nvPr>
        </p:nvSpPr>
        <p:spPr>
          <a:xfrm>
            <a:off x="457200" y="1981200"/>
            <a:ext cx="8229600" cy="3657600"/>
          </a:xfrm>
        </p:spPr>
        <p:txBody>
          <a:bodyPr>
            <a:normAutofit fontScale="92500" lnSpcReduction="10000"/>
          </a:bodyPr>
          <a:lstStyle/>
          <a:p>
            <a:r>
              <a:rPr lang="en-US" dirty="0" smtClean="0"/>
              <a:t>A statement about the patient’s condition based on the structure affected (the anatomy) and the disease affecting it (the pathology).</a:t>
            </a:r>
          </a:p>
          <a:p>
            <a:r>
              <a:rPr lang="en-US" dirty="0" smtClean="0"/>
              <a:t>It should not include words like irritated (</a:t>
            </a:r>
            <a:r>
              <a:rPr lang="en-US" dirty="0" err="1" smtClean="0"/>
              <a:t>eg</a:t>
            </a:r>
            <a:r>
              <a:rPr lang="en-US" dirty="0" smtClean="0"/>
              <a:t>. Irritated nerve root)</a:t>
            </a:r>
          </a:p>
          <a:p>
            <a:r>
              <a:rPr lang="en-US" dirty="0" smtClean="0"/>
              <a:t>It should be as precise as possible but no more so with increases in precision being based on more information being integrated and analyzed</a:t>
            </a:r>
          </a:p>
        </p:txBody>
      </p:sp>
      <p:pic>
        <p:nvPicPr>
          <p:cNvPr id="5" name="~PP4066.WAV">
            <a:hlinkClick r:id="" action="ppaction://media"/>
          </p:cNvPr>
          <p:cNvPicPr>
            <a:picLocks noRot="1" noChangeAspect="1"/>
          </p:cNvPicPr>
          <p:nvPr>
            <a:wavAudioFile r:embed="rId1" name="~PP4066.WAV"/>
          </p:nvPr>
        </p:nvPicPr>
        <p:blipFill>
          <a:blip r:embed="rId4" cstate="print"/>
          <a:stretch>
            <a:fillRect/>
          </a:stretch>
        </p:blipFill>
        <p:spPr>
          <a:xfrm>
            <a:off x="8696325" y="6410325"/>
            <a:ext cx="304800" cy="304800"/>
          </a:xfrm>
          <a:prstGeom prst="rect">
            <a:avLst/>
          </a:prstGeom>
        </p:spPr>
      </p:pic>
      <p:sp>
        <p:nvSpPr>
          <p:cNvPr id="6" name="Date Placeholder 5"/>
          <p:cNvSpPr>
            <a:spLocks noGrp="1"/>
          </p:cNvSpPr>
          <p:nvPr>
            <p:ph type="dt" sz="half" idx="10"/>
          </p:nvPr>
        </p:nvSpPr>
        <p:spPr/>
        <p:txBody>
          <a:bodyPr/>
          <a:lstStyle/>
          <a:p>
            <a:fld id="{D45C43D4-9D2F-4250-A021-51FB1956C159}" type="datetime1">
              <a:rPr lang="en-US" smtClean="0"/>
              <a:t>12/2/2019</a:t>
            </a:fld>
            <a:endParaRPr lang="en-US"/>
          </a:p>
        </p:txBody>
      </p:sp>
      <p:sp>
        <p:nvSpPr>
          <p:cNvPr id="7" name="Slide Number Placeholder 6"/>
          <p:cNvSpPr>
            <a:spLocks noGrp="1"/>
          </p:cNvSpPr>
          <p:nvPr>
            <p:ph type="sldNum" sz="quarter" idx="12"/>
          </p:nvPr>
        </p:nvSpPr>
        <p:spPr/>
        <p:txBody>
          <a:bodyPr/>
          <a:lstStyle/>
          <a:p>
            <a:fld id="{7C0BA4B8-4E82-4DB9-83AD-B8AE2F236415}" type="slidenum">
              <a:rPr lang="en-US" smtClean="0"/>
              <a:pPr/>
              <a:t>6</a:t>
            </a:fld>
            <a:endParaRPr lang="en-US"/>
          </a:p>
        </p:txBody>
      </p:sp>
    </p:spTree>
  </p:cSld>
  <p:clrMapOvr>
    <a:masterClrMapping/>
  </p:clrMapOvr>
  <p:transition advTm="410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Increasing Precision</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P3345.WAV">
            <a:hlinkClick r:id="" action="ppaction://media"/>
          </p:cNvPr>
          <p:cNvPicPr>
            <a:picLocks noRot="1" noChangeAspect="1"/>
          </p:cNvPicPr>
          <p:nvPr>
            <a:wavAudioFile r:embed="rId1" name="~PP3345.WAV"/>
          </p:nvPr>
        </p:nvPicPr>
        <p:blipFill>
          <a:blip r:embed="rId9" cstate="print"/>
          <a:stretch>
            <a:fillRect/>
          </a:stretch>
        </p:blipFill>
        <p:spPr>
          <a:xfrm>
            <a:off x="8696325" y="6410325"/>
            <a:ext cx="304800" cy="304800"/>
          </a:xfrm>
          <a:prstGeom prst="rect">
            <a:avLst/>
          </a:prstGeom>
        </p:spPr>
      </p:pic>
      <p:sp>
        <p:nvSpPr>
          <p:cNvPr id="6" name="Date Placeholder 5"/>
          <p:cNvSpPr>
            <a:spLocks noGrp="1"/>
          </p:cNvSpPr>
          <p:nvPr>
            <p:ph type="dt" sz="half" idx="10"/>
          </p:nvPr>
        </p:nvSpPr>
        <p:spPr/>
        <p:txBody>
          <a:bodyPr/>
          <a:lstStyle/>
          <a:p>
            <a:fld id="{CEF5F784-6CCF-4C46-AF68-DD7458BD5517}" type="datetime1">
              <a:rPr lang="en-US" smtClean="0"/>
              <a:t>12/2/2019</a:t>
            </a:fld>
            <a:endParaRPr lang="en-US"/>
          </a:p>
        </p:txBody>
      </p:sp>
      <p:sp>
        <p:nvSpPr>
          <p:cNvPr id="7" name="Slide Number Placeholder 6"/>
          <p:cNvSpPr>
            <a:spLocks noGrp="1"/>
          </p:cNvSpPr>
          <p:nvPr>
            <p:ph type="sldNum" sz="quarter" idx="12"/>
          </p:nvPr>
        </p:nvSpPr>
        <p:spPr/>
        <p:txBody>
          <a:bodyPr/>
          <a:lstStyle/>
          <a:p>
            <a:fld id="{7C0BA4B8-4E82-4DB9-83AD-B8AE2F236415}" type="slidenum">
              <a:rPr lang="en-US" smtClean="0"/>
              <a:pPr/>
              <a:t>7</a:t>
            </a:fld>
            <a:endParaRPr lang="en-US"/>
          </a:p>
        </p:txBody>
      </p:sp>
    </p:spTree>
  </p:cSld>
  <p:clrMapOvr>
    <a:masterClrMapping/>
  </p:clrMapOvr>
  <p:transition advTm="185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dirty="0" smtClean="0"/>
              <a:t>The real value of the </a:t>
            </a:r>
            <a:r>
              <a:rPr lang="en-US" dirty="0" err="1" smtClean="0"/>
              <a:t>pathoanatomical</a:t>
            </a:r>
            <a:r>
              <a:rPr lang="en-US" dirty="0" smtClean="0"/>
              <a:t> diagnosis is multiple providing a framework to:</a:t>
            </a:r>
          </a:p>
          <a:p>
            <a:pPr marL="914400" lvl="1" indent="-514350">
              <a:buFont typeface="+mj-lt"/>
              <a:buAutoNum type="arabicPeriod"/>
            </a:pPr>
            <a:r>
              <a:rPr lang="en-US" dirty="0" smtClean="0"/>
              <a:t>Plan and alter or modify treatments as the condition responds or fails to respond</a:t>
            </a:r>
          </a:p>
          <a:p>
            <a:pPr marL="914400" lvl="1" indent="-514350">
              <a:buFont typeface="+mj-lt"/>
              <a:buAutoNum type="arabicPeriod"/>
            </a:pPr>
            <a:r>
              <a:rPr lang="en-US" dirty="0" smtClean="0"/>
              <a:t>Generate a prognosis</a:t>
            </a:r>
          </a:p>
          <a:p>
            <a:pPr marL="914400" lvl="1" indent="-514350">
              <a:buFont typeface="+mj-lt"/>
              <a:buAutoNum type="arabicPeriod"/>
            </a:pPr>
            <a:r>
              <a:rPr lang="en-US" dirty="0" smtClean="0"/>
              <a:t>Innovate new treatments and reasoning systems</a:t>
            </a:r>
          </a:p>
          <a:p>
            <a:pPr marL="914400" lvl="1" indent="-514350">
              <a:buFont typeface="+mj-lt"/>
              <a:buAutoNum type="arabicPeriod"/>
            </a:pPr>
            <a:r>
              <a:rPr lang="en-US" dirty="0" smtClean="0"/>
              <a:t>Engages the clinician in problem solving and therefore engaged in the patient </a:t>
            </a:r>
          </a:p>
          <a:p>
            <a:pPr marL="914400" lvl="1" indent="-514350">
              <a:buFont typeface="+mj-lt"/>
              <a:buAutoNum type="arabicPeriod"/>
            </a:pPr>
            <a:endParaRPr lang="en-US" dirty="0"/>
          </a:p>
        </p:txBody>
      </p:sp>
      <p:pic>
        <p:nvPicPr>
          <p:cNvPr id="5" name="~PP3825.WAV">
            <a:hlinkClick r:id="" action="ppaction://media"/>
          </p:cNvPr>
          <p:cNvPicPr>
            <a:picLocks noRot="1" noChangeAspect="1"/>
          </p:cNvPicPr>
          <p:nvPr>
            <a:wavAudioFile r:embed="rId1" name="~PP3825.WAV"/>
          </p:nvPr>
        </p:nvPicPr>
        <p:blipFill>
          <a:blip r:embed="rId4" cstate="print"/>
          <a:stretch>
            <a:fillRect/>
          </a:stretch>
        </p:blipFill>
        <p:spPr>
          <a:xfrm>
            <a:off x="8696325" y="6410325"/>
            <a:ext cx="304800" cy="304800"/>
          </a:xfrm>
          <a:prstGeom prst="rect">
            <a:avLst/>
          </a:prstGeom>
        </p:spPr>
      </p:pic>
      <p:sp>
        <p:nvSpPr>
          <p:cNvPr id="4" name="Date Placeholder 3"/>
          <p:cNvSpPr>
            <a:spLocks noGrp="1"/>
          </p:cNvSpPr>
          <p:nvPr>
            <p:ph type="dt" sz="half" idx="10"/>
          </p:nvPr>
        </p:nvSpPr>
        <p:spPr/>
        <p:txBody>
          <a:bodyPr/>
          <a:lstStyle/>
          <a:p>
            <a:fld id="{EC464ADB-62B5-4DD1-B43C-7B3253D07CD9}" type="datetime1">
              <a:rPr lang="en-US" smtClean="0"/>
              <a:t>12/2/2019</a:t>
            </a:fld>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8</a:t>
            </a:fld>
            <a:endParaRPr lang="en-US"/>
          </a:p>
        </p:txBody>
      </p:sp>
    </p:spTree>
  </p:cSld>
  <p:clrMapOvr>
    <a:masterClrMapping/>
  </p:clrMapOvr>
  <p:transition advTm="561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There can be little doubt that if we are to reach our full potential as a profession we must be able to use the language of allopathic medicine for communication, innovation and engagement of our practitioners otherwise the patient will be serviced by technicians with a doctoral degree.</a:t>
            </a:r>
            <a:endParaRPr lang="en-US" dirty="0"/>
          </a:p>
        </p:txBody>
      </p:sp>
      <p:pic>
        <p:nvPicPr>
          <p:cNvPr id="4" name="~PP3746.WAV">
            <a:hlinkClick r:id="" action="ppaction://media"/>
          </p:cNvPr>
          <p:cNvPicPr>
            <a:picLocks noRot="1" noChangeAspect="1"/>
          </p:cNvPicPr>
          <p:nvPr>
            <a:wavAudioFile r:embed="rId1" name="~PP3746.WAV"/>
          </p:nvPr>
        </p:nvPicPr>
        <p:blipFill>
          <a:blip r:embed="rId4" cstate="print"/>
          <a:stretch>
            <a:fillRect/>
          </a:stretch>
        </p:blipFill>
        <p:spPr>
          <a:xfrm>
            <a:off x="8696325" y="6410325"/>
            <a:ext cx="304800" cy="304800"/>
          </a:xfrm>
          <a:prstGeom prst="rect">
            <a:avLst/>
          </a:prstGeom>
        </p:spPr>
      </p:pic>
      <p:sp>
        <p:nvSpPr>
          <p:cNvPr id="5" name="Date Placeholder 4"/>
          <p:cNvSpPr>
            <a:spLocks noGrp="1"/>
          </p:cNvSpPr>
          <p:nvPr>
            <p:ph type="dt" sz="half" idx="10"/>
          </p:nvPr>
        </p:nvSpPr>
        <p:spPr/>
        <p:txBody>
          <a:bodyPr/>
          <a:lstStyle/>
          <a:p>
            <a:fld id="{45C8B919-CC02-4185-BE2E-2AC99BCC97B1}" type="datetime1">
              <a:rPr lang="en-US" smtClean="0"/>
              <a:t>12/2/2019</a:t>
            </a:fld>
            <a:endParaRPr lang="en-US"/>
          </a:p>
        </p:txBody>
      </p:sp>
      <p:sp>
        <p:nvSpPr>
          <p:cNvPr id="6" name="Slide Number Placeholder 5"/>
          <p:cNvSpPr>
            <a:spLocks noGrp="1"/>
          </p:cNvSpPr>
          <p:nvPr>
            <p:ph type="sldNum" sz="quarter" idx="12"/>
          </p:nvPr>
        </p:nvSpPr>
        <p:spPr/>
        <p:txBody>
          <a:bodyPr/>
          <a:lstStyle/>
          <a:p>
            <a:fld id="{7C0BA4B8-4E82-4DB9-83AD-B8AE2F236415}" type="slidenum">
              <a:rPr lang="en-US" smtClean="0"/>
              <a:pPr/>
              <a:t>9</a:t>
            </a:fld>
            <a:endParaRPr lang="en-US"/>
          </a:p>
        </p:txBody>
      </p:sp>
    </p:spTree>
  </p:cSld>
  <p:clrMapOvr>
    <a:masterClrMapping/>
  </p:clrMapOvr>
  <p:transition advTm="158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3983</TotalTime>
  <Words>4308</Words>
  <Application>Microsoft Office PowerPoint</Application>
  <PresentationFormat>On-screen Show (4:3)</PresentationFormat>
  <Paragraphs>324</Paragraphs>
  <Slides>46</Slides>
  <Notes>40</Notes>
  <HiddenSlides>0</HiddenSlides>
  <MMClips>43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Office Theme</vt:lpstr>
      <vt:lpstr>WizFlow Flowchart</vt:lpstr>
      <vt:lpstr>IMPACT &amp;  SWODEAM INSTITUTE Clinical Reasoning II</vt:lpstr>
      <vt:lpstr>Introduction Non-Pathoanatomical Diagnosis</vt:lpstr>
      <vt:lpstr>Slide 3</vt:lpstr>
      <vt:lpstr>Slide 4</vt:lpstr>
      <vt:lpstr>Slide 5</vt:lpstr>
      <vt:lpstr>Pathoanatomical Diagnosis a Review and More</vt:lpstr>
      <vt:lpstr>Increasing Precision</vt:lpstr>
      <vt:lpstr>Slide 8</vt:lpstr>
      <vt:lpstr>Slide 9</vt:lpstr>
      <vt:lpstr>Script Focused Hypothetic Deduction (SFD)</vt:lpstr>
      <vt:lpstr>Slide 11</vt:lpstr>
      <vt:lpstr>Slide 12</vt:lpstr>
      <vt:lpstr>Method Outline </vt:lpstr>
      <vt:lpstr>Slide 14</vt:lpstr>
      <vt:lpstr>Slide 15</vt:lpstr>
      <vt:lpstr>Components of SFD</vt:lpstr>
      <vt:lpstr>First Hypothesis (H1)</vt:lpstr>
      <vt:lpstr>Slide 18</vt:lpstr>
      <vt:lpstr>Illness Scripts</vt:lpstr>
      <vt:lpstr>Essential Illness Script</vt:lpstr>
      <vt:lpstr>Slide 21</vt:lpstr>
      <vt:lpstr>Slide 22</vt:lpstr>
      <vt:lpstr>Example of EIS:  Spinal Segmental Dysfunction </vt:lpstr>
      <vt:lpstr>Developing the EIS</vt:lpstr>
      <vt:lpstr>Slide 25</vt:lpstr>
      <vt:lpstr>Is it Possible to Use Thin Slicing </vt:lpstr>
      <vt:lpstr>Slide 27</vt:lpstr>
      <vt:lpstr>Using Script Focused Deduction</vt:lpstr>
      <vt:lpstr>Slide 29</vt:lpstr>
      <vt:lpstr>Slide 30</vt:lpstr>
      <vt:lpstr>Slide 31</vt:lpstr>
      <vt:lpstr>Slide 32</vt:lpstr>
      <vt:lpstr>Strengths and Weakness </vt:lpstr>
      <vt:lpstr>Slide 34</vt:lpstr>
      <vt:lpstr>Slide 35</vt:lpstr>
      <vt:lpstr>Script Focused and  Hypothetic-deduction</vt:lpstr>
      <vt:lpstr>Slide 37</vt:lpstr>
      <vt:lpstr>Common Extensor Tendonopathy</vt:lpstr>
      <vt:lpstr>Slide 39</vt:lpstr>
      <vt:lpstr>Slide 40</vt:lpstr>
      <vt:lpstr>Slide 41</vt:lpstr>
      <vt:lpstr>Lumbar Disc Herniation</vt:lpstr>
      <vt:lpstr>Slide 43</vt:lpstr>
      <vt:lpstr>Slide 44</vt:lpstr>
      <vt:lpstr>Slide 45</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Meadows</dc:creator>
  <cp:lastModifiedBy>Jim</cp:lastModifiedBy>
  <cp:revision>42</cp:revision>
  <dcterms:created xsi:type="dcterms:W3CDTF">2014-10-31T16:56:15Z</dcterms:created>
  <dcterms:modified xsi:type="dcterms:W3CDTF">2019-12-02T17:47:57Z</dcterms:modified>
</cp:coreProperties>
</file>